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64" r:id="rId4"/>
    <p:sldId id="265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86" d="100"/>
          <a:sy n="86" d="100"/>
        </p:scale>
        <p:origin x="56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1847528" y="2420888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b="1" u="sng" dirty="0">
                <a:solidFill>
                  <a:srgbClr val="FFFF00"/>
                </a:solidFill>
              </a:rPr>
              <a:t>Kulturní bohatství, instituce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8472264" y="260648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Mgr. Ivana Zelenková</a:t>
            </a:r>
            <a:br>
              <a:rPr lang="cs-CZ" dirty="0"/>
            </a:br>
            <a:r>
              <a:rPr lang="cs-CZ" dirty="0"/>
              <a:t>březen , VO  7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623392" y="1460977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3200" b="1" u="sng" dirty="0"/>
          </a:p>
        </p:txBody>
      </p:sp>
    </p:spTree>
    <p:extLst>
      <p:ext uri="{BB962C8B-B14F-4D97-AF65-F5344CB8AC3E}">
        <p14:creationId xmlns:p14="http://schemas.microsoft.com/office/powerpoint/2010/main" val="173033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-168696" y="695598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</a:t>
            </a:r>
            <a:r>
              <a:rPr lang="cs-CZ" sz="3200" b="1" u="sng" dirty="0">
                <a:solidFill>
                  <a:srgbClr val="FFFF00"/>
                </a:solidFill>
              </a:rPr>
              <a:t>Kulturní bohatství tvoří výtvory, hodnoty, které trvají staletí a zdědili</a:t>
            </a:r>
            <a:br>
              <a:rPr lang="cs-CZ" sz="3200" b="1" dirty="0">
                <a:solidFill>
                  <a:srgbClr val="FFFF00"/>
                </a:solidFill>
              </a:rPr>
            </a:br>
            <a:r>
              <a:rPr lang="cs-CZ" sz="3200" b="1" dirty="0">
                <a:solidFill>
                  <a:srgbClr val="FFFF00"/>
                </a:solidFill>
              </a:rPr>
              <a:t>    </a:t>
            </a:r>
            <a:r>
              <a:rPr lang="cs-CZ" sz="3200" b="1" u="sng" dirty="0">
                <a:solidFill>
                  <a:srgbClr val="FFFF00"/>
                </a:solidFill>
              </a:rPr>
              <a:t>jsme je po předcích.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2008" y="2591033"/>
            <a:ext cx="1228868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</a:t>
            </a:r>
            <a:r>
              <a:rPr lang="cs-CZ" sz="3200" b="1" u="sng" dirty="0"/>
              <a:t>Ke kulturnímu bohatství řadíme:</a:t>
            </a:r>
            <a:r>
              <a:rPr lang="cs-CZ" sz="3200" b="1" dirty="0">
                <a:solidFill>
                  <a:srgbClr val="FFFF00"/>
                </a:solidFill>
              </a:rPr>
              <a:t> </a:t>
            </a:r>
            <a:br>
              <a:rPr lang="cs-CZ" sz="3200" b="1" dirty="0">
                <a:solidFill>
                  <a:srgbClr val="FFFF00"/>
                </a:solidFill>
              </a:rPr>
            </a:br>
            <a:r>
              <a:rPr lang="cs-CZ" sz="3200" b="1" dirty="0">
                <a:solidFill>
                  <a:srgbClr val="FFFF00"/>
                </a:solidFill>
              </a:rPr>
              <a:t>   1. Významné výtvory lidské činnosti</a:t>
            </a:r>
            <a:br>
              <a:rPr lang="cs-CZ" sz="3200" b="1" dirty="0">
                <a:solidFill>
                  <a:srgbClr val="FFFF00"/>
                </a:solidFill>
              </a:rPr>
            </a:br>
            <a:r>
              <a:rPr lang="cs-CZ" sz="3200" b="1" dirty="0">
                <a:solidFill>
                  <a:srgbClr val="FFFF00"/>
                </a:solidFill>
              </a:rPr>
              <a:t>   2. Kulturní zvyklosti</a:t>
            </a:r>
          </a:p>
          <a:p>
            <a:r>
              <a:rPr lang="cs-CZ" sz="3200" b="1" dirty="0">
                <a:solidFill>
                  <a:srgbClr val="FFFF00"/>
                </a:solidFill>
              </a:rPr>
              <a:t>   3. Chráněná území</a:t>
            </a:r>
            <a:r>
              <a:rPr lang="cs-CZ" sz="3200" b="1" u="sng" dirty="0"/>
              <a:t>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287892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1344" y="404664"/>
            <a:ext cx="118813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200" b="1" u="sng" dirty="0">
                <a:solidFill>
                  <a:srgbClr val="FFFF00"/>
                </a:solidFill>
              </a:rPr>
              <a:t>1. Mezi významné výtvory lidské činnosti patří</a:t>
            </a:r>
            <a:r>
              <a:rPr lang="cs-CZ" sz="3200" b="1" u="sng" dirty="0"/>
              <a:t> – předměty, stavby, které jsou důležitými doklady historického vývoje:</a:t>
            </a:r>
            <a:endParaRPr lang="cs-CZ" sz="32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335360" y="2060848"/>
            <a:ext cx="119533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FFFF00"/>
                </a:solidFill>
              </a:rPr>
              <a:t>- </a:t>
            </a:r>
            <a:r>
              <a:rPr lang="cs-CZ" sz="3200" b="1" u="sng" dirty="0">
                <a:solidFill>
                  <a:srgbClr val="FFFF00"/>
                </a:solidFill>
              </a:rPr>
              <a:t>památky zapsané do Seznamu světového dědictví UNESCO- </a:t>
            </a:r>
            <a:br>
              <a:rPr lang="cs-CZ" sz="3200" b="1" u="sng" dirty="0">
                <a:solidFill>
                  <a:srgbClr val="FFFF00"/>
                </a:solidFill>
              </a:rPr>
            </a:br>
            <a:r>
              <a:rPr lang="cs-CZ" sz="3200" b="1" dirty="0">
                <a:solidFill>
                  <a:srgbClr val="FFFF00"/>
                </a:solidFill>
              </a:rPr>
              <a:t> </a:t>
            </a:r>
            <a:r>
              <a:rPr lang="cs-CZ" sz="3200" b="1" dirty="0"/>
              <a:t> </a:t>
            </a:r>
            <a:r>
              <a:rPr lang="cs-CZ" sz="3200" b="1" u="sng" dirty="0"/>
              <a:t>zapsané do seznamu světového dědictví – ČR -12 památek(uč.49)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6960513-6439-404A-811D-B3C984BF9C13}"/>
              </a:ext>
            </a:extLst>
          </p:cNvPr>
          <p:cNvSpPr txBox="1"/>
          <p:nvPr/>
        </p:nvSpPr>
        <p:spPr>
          <a:xfrm>
            <a:off x="47328" y="3789040"/>
            <a:ext cx="122413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FFFF00"/>
                </a:solidFill>
              </a:rPr>
              <a:t>- </a:t>
            </a:r>
            <a:r>
              <a:rPr lang="cs-CZ" sz="3200" b="1" u="sng" dirty="0">
                <a:solidFill>
                  <a:srgbClr val="FFFF00"/>
                </a:solidFill>
              </a:rPr>
              <a:t>národní kulturní památky – NKP: </a:t>
            </a:r>
            <a:r>
              <a:rPr lang="cs-CZ" sz="3200" b="1" u="sng" dirty="0"/>
              <a:t> nejvýznamnější součást kultur.</a:t>
            </a:r>
            <a:br>
              <a:rPr lang="cs-CZ" sz="3200" b="1" u="sng" dirty="0"/>
            </a:br>
            <a:r>
              <a:rPr lang="cs-CZ" sz="3200" b="1" u="sng" dirty="0"/>
              <a:t> bohatství národa – o prohlášení kulturní památkou rozhoduje vláda ČR  (v současnosti cca.230 NKP, uč.49)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06E3AB8-9923-4958-A318-3374B24FAD6F}"/>
              </a:ext>
            </a:extLst>
          </p:cNvPr>
          <p:cNvSpPr txBox="1"/>
          <p:nvPr/>
        </p:nvSpPr>
        <p:spPr>
          <a:xfrm>
            <a:off x="191344" y="5589240"/>
            <a:ext cx="118813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</a:t>
            </a:r>
            <a:r>
              <a:rPr lang="cs-CZ" sz="3200" b="1" u="sng" dirty="0">
                <a:solidFill>
                  <a:srgbClr val="FFFF00"/>
                </a:solidFill>
              </a:rPr>
              <a:t>kulturní památky- </a:t>
            </a:r>
            <a:r>
              <a:rPr lang="cs-CZ" sz="3200" b="1" u="sng" dirty="0"/>
              <a:t>doklady historického vývoje, mají přímou vazbu k významným osobnostem nebo událostem (uč.50)</a:t>
            </a:r>
          </a:p>
        </p:txBody>
      </p:sp>
    </p:spTree>
    <p:extLst>
      <p:ext uri="{BB962C8B-B14F-4D97-AF65-F5344CB8AC3E}">
        <p14:creationId xmlns:p14="http://schemas.microsoft.com/office/powerpoint/2010/main" val="2861037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116632"/>
            <a:ext cx="124327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FFFF00"/>
                </a:solidFill>
              </a:rPr>
              <a:t>- 2. </a:t>
            </a:r>
            <a:r>
              <a:rPr lang="cs-CZ" sz="3200" b="1" u="sng" dirty="0">
                <a:solidFill>
                  <a:srgbClr val="FFFF00"/>
                </a:solidFill>
              </a:rPr>
              <a:t>Kulturní zvyklosti: obyčeje a zvyky po našich předcích</a:t>
            </a:r>
            <a:r>
              <a:rPr lang="cs-CZ" sz="3200" b="1" dirty="0">
                <a:solidFill>
                  <a:srgbClr val="FFFF00"/>
                </a:solidFill>
              </a:rPr>
              <a:t> </a:t>
            </a:r>
            <a:r>
              <a:rPr lang="cs-CZ" sz="3200" b="1" dirty="0"/>
              <a:t>(oslavy svátků</a:t>
            </a:r>
            <a:br>
              <a:rPr lang="cs-CZ" sz="3200" b="1" dirty="0"/>
            </a:br>
            <a:r>
              <a:rPr lang="cs-CZ" sz="3200" b="1" dirty="0"/>
              <a:t>       a výročí- např. Vánoce, Velikonoce, Jízda králů, Masopust…..¨)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35360" y="1988840"/>
            <a:ext cx="119533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FFFF00"/>
                </a:solidFill>
              </a:rPr>
              <a:t>- 3. </a:t>
            </a:r>
            <a:r>
              <a:rPr lang="cs-CZ" sz="3200" b="1" u="sng" dirty="0">
                <a:solidFill>
                  <a:srgbClr val="FFFF00"/>
                </a:solidFill>
              </a:rPr>
              <a:t>Chráněná území: zvýšení ochrany a péče </a:t>
            </a:r>
            <a:r>
              <a:rPr lang="cs-CZ" sz="3200" b="1" u="sng">
                <a:solidFill>
                  <a:srgbClr val="FFFF00"/>
                </a:solidFill>
              </a:rPr>
              <a:t>přírodního bohatství</a:t>
            </a:r>
            <a:r>
              <a:rPr lang="cs-CZ" sz="3200" b="1">
                <a:solidFill>
                  <a:srgbClr val="FFFF00"/>
                </a:solidFill>
              </a:rPr>
              <a:t>-</a:t>
            </a:r>
            <a:br>
              <a:rPr lang="cs-CZ" sz="3200" b="1">
                <a:solidFill>
                  <a:srgbClr val="FFFF00"/>
                </a:solidFill>
              </a:rPr>
            </a:br>
            <a:r>
              <a:rPr lang="cs-CZ" sz="3200" b="1">
                <a:solidFill>
                  <a:srgbClr val="FFFF00"/>
                </a:solidFill>
              </a:rPr>
              <a:t>      ekologicky </a:t>
            </a:r>
            <a:r>
              <a:rPr lang="cs-CZ" sz="3200" b="1" dirty="0">
                <a:solidFill>
                  <a:srgbClr val="FFFF00"/>
                </a:solidFill>
              </a:rPr>
              <a:t>cenné lokality, původní krajiny… 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91344" y="5589240"/>
            <a:ext cx="11737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64354" y="3717032"/>
            <a:ext cx="1216935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 </a:t>
            </a:r>
            <a:r>
              <a:rPr lang="cs-CZ" sz="3200" b="1" dirty="0">
                <a:solidFill>
                  <a:srgbClr val="FFFF00"/>
                </a:solidFill>
              </a:rPr>
              <a:t>- </a:t>
            </a:r>
            <a:r>
              <a:rPr lang="cs-CZ" sz="3200" b="1" u="sng" dirty="0">
                <a:solidFill>
                  <a:srgbClr val="FFFF00"/>
                </a:solidFill>
              </a:rPr>
              <a:t>Na území ČR – jsou 4 typy chráněných území: </a:t>
            </a:r>
            <a:r>
              <a:rPr lang="cs-CZ" sz="3200" b="1" dirty="0"/>
              <a:t>(uč.51)</a:t>
            </a:r>
            <a:br>
              <a:rPr lang="cs-CZ" sz="3200" b="1" u="sng" dirty="0">
                <a:solidFill>
                  <a:srgbClr val="FFFF00"/>
                </a:solidFill>
              </a:rPr>
            </a:br>
            <a:r>
              <a:rPr lang="cs-CZ" sz="3200" b="1" dirty="0">
                <a:solidFill>
                  <a:srgbClr val="FFFF00"/>
                </a:solidFill>
              </a:rPr>
              <a:t>    </a:t>
            </a:r>
            <a:r>
              <a:rPr lang="cs-CZ" sz="3200" b="1" dirty="0"/>
              <a:t>-</a:t>
            </a:r>
            <a:r>
              <a:rPr lang="cs-CZ" sz="3200" b="1" u="sng" dirty="0"/>
              <a:t>národní parky</a:t>
            </a:r>
            <a:r>
              <a:rPr lang="cs-CZ" sz="3200" b="1" dirty="0"/>
              <a:t> – (4)dochované ekosystémy, omezen volný pohyb</a:t>
            </a:r>
            <a:br>
              <a:rPr lang="cs-CZ" sz="3200" b="1" u="sng" dirty="0"/>
            </a:br>
            <a:r>
              <a:rPr lang="cs-CZ" sz="3200" b="1" dirty="0"/>
              <a:t>    -</a:t>
            </a:r>
            <a:r>
              <a:rPr lang="cs-CZ" sz="3200" b="1" u="sng" dirty="0"/>
              <a:t>chráněné krajinné oblasti </a:t>
            </a:r>
            <a:r>
              <a:rPr lang="cs-CZ" sz="3200" b="1" u="sng"/>
              <a:t>-CHKO- </a:t>
            </a:r>
            <a:r>
              <a:rPr lang="cs-CZ" sz="3200" b="1"/>
              <a:t>(</a:t>
            </a:r>
            <a:r>
              <a:rPr lang="cs-CZ" sz="3200" b="1" dirty="0"/>
              <a:t>25), volné rekreační vyžití ale, </a:t>
            </a:r>
            <a:br>
              <a:rPr lang="cs-CZ" sz="3200" b="1" dirty="0"/>
            </a:br>
            <a:r>
              <a:rPr lang="cs-CZ" sz="3200" b="1" dirty="0"/>
              <a:t>        nesmí se poškodit příroda</a:t>
            </a:r>
            <a:br>
              <a:rPr lang="cs-CZ" sz="3200" b="1" u="sng" dirty="0"/>
            </a:br>
            <a:r>
              <a:rPr lang="cs-CZ" sz="3200" b="1" dirty="0"/>
              <a:t>    -</a:t>
            </a:r>
            <a:r>
              <a:rPr lang="cs-CZ" sz="3200" b="1" u="sng" dirty="0"/>
              <a:t>přírodní rezervace-</a:t>
            </a:r>
            <a:r>
              <a:rPr lang="cs-CZ" sz="3200" b="1" dirty="0"/>
              <a:t>ochrana meších území, zákaz staveb a těžby</a:t>
            </a:r>
          </a:p>
          <a:p>
            <a:r>
              <a:rPr lang="cs-CZ" sz="3200" b="1" dirty="0"/>
              <a:t>    -</a:t>
            </a:r>
            <a:r>
              <a:rPr lang="cs-CZ" sz="3200" b="1" u="sng" dirty="0"/>
              <a:t>přírodní památky </a:t>
            </a:r>
            <a:r>
              <a:rPr lang="cs-CZ" sz="3200" b="1" dirty="0"/>
              <a:t>– ochrana </a:t>
            </a:r>
            <a:r>
              <a:rPr lang="cs-CZ" sz="3200" b="1" dirty="0" err="1"/>
              <a:t>přírod.objektů</a:t>
            </a:r>
            <a:r>
              <a:rPr lang="cs-CZ" sz="3200" b="1" dirty="0"/>
              <a:t>- </a:t>
            </a:r>
            <a:r>
              <a:rPr lang="cs-CZ" sz="3200" b="1" dirty="0" err="1"/>
              <a:t>rostliny,stromy</a:t>
            </a:r>
            <a:r>
              <a:rPr lang="cs-CZ" sz="3200" b="1" dirty="0"/>
              <a:t> ,</a:t>
            </a:r>
            <a:r>
              <a:rPr lang="cs-CZ" sz="3200" b="1" dirty="0" err="1"/>
              <a:t>živoč</a:t>
            </a:r>
            <a:r>
              <a:rPr lang="cs-CZ" sz="32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40839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TC103457452[[fn=Nebe]]</Template>
  <TotalTime>1176</TotalTime>
  <Words>291</Words>
  <Application>Microsoft Office PowerPoint</Application>
  <PresentationFormat>Širokoúhlá obrazovka</PresentationFormat>
  <Paragraphs>14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Nebe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</dc:creator>
  <cp:lastModifiedBy>Ivana Zelenková</cp:lastModifiedBy>
  <cp:revision>181</cp:revision>
  <dcterms:created xsi:type="dcterms:W3CDTF">2014-02-05T17:07:28Z</dcterms:created>
  <dcterms:modified xsi:type="dcterms:W3CDTF">2021-03-08T14:56:26Z</dcterms:modified>
</cp:coreProperties>
</file>