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3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2494637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u="sng" dirty="0" smtClean="0">
                <a:solidFill>
                  <a:srgbClr val="FFFF00"/>
                </a:solidFill>
                <a:latin typeface="Harrington" panose="04040505050A02020702" pitchFamily="82" charset="0"/>
              </a:rPr>
              <a:t>VZNIK  NOVÝCH CÍRKEVNÍCH ŘÁDŮ</a:t>
            </a:r>
            <a:endParaRPr lang="cs-CZ" sz="7200" b="1" u="sng" dirty="0">
              <a:solidFill>
                <a:srgbClr val="FFFF00"/>
              </a:solidFill>
              <a:latin typeface="Harrington" panose="04040505050A02020702" pitchFamily="82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21.1.2015, Dějepis   7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Ve 12. a 13. století pokračovalo reformní hnutí církve. Vznikly i nové </a:t>
            </a:r>
            <a:br>
              <a:rPr lang="cs-CZ" sz="3200" b="1" dirty="0" smtClean="0"/>
            </a:br>
            <a:r>
              <a:rPr lang="cs-CZ" sz="3200" b="1" dirty="0" smtClean="0"/>
              <a:t>  církevní řády – </a:t>
            </a:r>
            <a:r>
              <a:rPr lang="cs-CZ" sz="3200" b="1" u="sng" dirty="0" smtClean="0">
                <a:solidFill>
                  <a:srgbClr val="FFFF00"/>
                </a:solidFill>
              </a:rPr>
              <a:t>cisterciáci a premonstráti.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27687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Na rozdíl od benediktinů ( vzdělání ) měly tyto řády </a:t>
            </a:r>
            <a:r>
              <a:rPr lang="cs-CZ" sz="3200" b="1" u="sng" dirty="0" smtClean="0">
                <a:solidFill>
                  <a:srgbClr val="FFFF00"/>
                </a:solidFill>
              </a:rPr>
              <a:t>příkaz vést prostý život a pracovat, oděv měli bílý ( benediktini – černý)</a:t>
            </a:r>
            <a:r>
              <a:rPr lang="cs-CZ" sz="3200" b="1" dirty="0" smtClean="0"/>
              <a:t>.</a:t>
            </a:r>
            <a:endParaRPr lang="cs-CZ" sz="3200" b="1" u="sng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0" y="393305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Centrum cisterciánského řádu  - </a:t>
            </a:r>
            <a:r>
              <a:rPr lang="cs-CZ" sz="3200" b="1" dirty="0" err="1" smtClean="0"/>
              <a:t>Citeaux</a:t>
            </a:r>
            <a:r>
              <a:rPr lang="cs-CZ" sz="3200" b="1" dirty="0" smtClean="0"/>
              <a:t> ( Francie)- kláštery budovány </a:t>
            </a:r>
            <a:r>
              <a:rPr lang="cs-CZ" sz="3200" b="1" dirty="0"/>
              <a:t> </a:t>
            </a:r>
            <a:r>
              <a:rPr lang="cs-CZ" sz="3200" b="1" dirty="0" smtClean="0"/>
              <a:t> mimo obydlí ( izolovanost mnichů) okolní pole byla obdělávána.</a:t>
            </a:r>
            <a:r>
              <a:rPr lang="cs-CZ" sz="2800" b="1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336" y="5445224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Ve 12. století osídlili i ČR – Kutná Hora a Plasy. </a:t>
            </a:r>
            <a:r>
              <a:rPr lang="cs-CZ" sz="3200" b="1" dirty="0" err="1" smtClean="0"/>
              <a:t>Cisteriácké</a:t>
            </a:r>
            <a:r>
              <a:rPr lang="cs-CZ" sz="3200" b="1" dirty="0" smtClean="0"/>
              <a:t> kláštery</a:t>
            </a:r>
            <a:br>
              <a:rPr lang="cs-CZ" sz="3200" b="1" dirty="0" smtClean="0"/>
            </a:br>
            <a:r>
              <a:rPr lang="cs-CZ" sz="3200" b="1" dirty="0" smtClean="0"/>
              <a:t> - hospodářská centra, pole, statky – vznik vesnic v okolí.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082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62068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chrámech byla skromná výzdoba, neměly barevná okna, výrazné</a:t>
            </a:r>
            <a:br>
              <a:rPr lang="cs-CZ" sz="3200" b="1" dirty="0" smtClean="0"/>
            </a:br>
            <a:r>
              <a:rPr lang="cs-CZ" sz="3200" b="1" dirty="0" smtClean="0"/>
              <a:t>  střízlivé linie a chladná krása bez zbytečných ozdob.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8" y="2207766"/>
            <a:ext cx="12065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Významné místo u cisterciáků měl </a:t>
            </a:r>
            <a:r>
              <a:rPr lang="cs-CZ" sz="3200" b="1" u="sng" dirty="0" smtClean="0">
                <a:solidFill>
                  <a:srgbClr val="FFFF00"/>
                </a:solidFill>
              </a:rPr>
              <a:t>kult Panny Marie – citovost, vztah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matky s dětmi.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1344" y="5255041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284984"/>
            <a:ext cx="3672408" cy="307694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87488" y="645333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Znak cisterciáků</a:t>
            </a:r>
            <a:endParaRPr lang="cs-CZ" sz="20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04" y="3284983"/>
            <a:ext cx="5148572" cy="307694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968208" y="64533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Klášter - Plasy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878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62068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Premonstrátský řád – vznik a název podle kláštera v </a:t>
            </a:r>
            <a:r>
              <a:rPr lang="cs-CZ" sz="3200" b="1" dirty="0" err="1" smtClean="0"/>
              <a:t>Premontré</a:t>
            </a:r>
            <a:r>
              <a:rPr lang="cs-CZ" sz="3200" b="1" dirty="0" smtClean="0"/>
              <a:t>.</a:t>
            </a:r>
            <a:br>
              <a:rPr lang="cs-CZ" sz="3200" b="1" dirty="0" smtClean="0"/>
            </a:br>
            <a:r>
              <a:rPr lang="cs-CZ" sz="3200" b="1" dirty="0" smtClean="0"/>
              <a:t>   Zde nebyli mniši, ale </a:t>
            </a:r>
            <a:r>
              <a:rPr lang="cs-CZ" sz="3200" b="1" u="sng" dirty="0" smtClean="0">
                <a:solidFill>
                  <a:srgbClr val="FFFF00"/>
                </a:solidFill>
              </a:rPr>
              <a:t>kanovníci, hlavní zásada-asketický život</a:t>
            </a:r>
            <a:r>
              <a:rPr lang="cs-CZ" sz="3200" b="1" dirty="0" smtClean="0"/>
              <a:t>.</a:t>
            </a:r>
            <a:endParaRPr lang="cs-CZ" sz="32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8" y="2060848"/>
            <a:ext cx="12425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Konali bohoslužby mezi věřícími, rozvíjeli vzdělání a vědu. V ČR první</a:t>
            </a:r>
            <a:r>
              <a:rPr lang="cs-CZ" sz="3200" b="1" dirty="0"/>
              <a:t> </a:t>
            </a:r>
            <a:r>
              <a:rPr lang="cs-CZ" sz="3200" b="1" dirty="0" smtClean="0"/>
              <a:t>premonstrátský klášter na Strahově – Praha, Teplá u Mariánských lázní.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1344" y="5255041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27448" y="6453336"/>
            <a:ext cx="406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Klášter – Teplá u Mariánských lázní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68208" y="64533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Klášter - Strahov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284984"/>
            <a:ext cx="5076564" cy="30769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284984"/>
            <a:ext cx="4608512" cy="30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Ve 12. stol. se objevili i potulní chudí kazatelé – kritizováni církví, </a:t>
            </a:r>
            <a:br>
              <a:rPr lang="cs-CZ" sz="3200" b="1" dirty="0" smtClean="0"/>
            </a:br>
            <a:r>
              <a:rPr lang="cs-CZ" sz="3200" b="1" dirty="0" smtClean="0"/>
              <a:t>  měli oddané posluchače – měšťané, odmítali bohatý život církve.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27687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Nejaktivnější se slučovali do  </a:t>
            </a:r>
            <a:r>
              <a:rPr lang="cs-CZ" sz="3200" b="1" u="sng" dirty="0" smtClean="0">
                <a:solidFill>
                  <a:srgbClr val="FFFF00"/>
                </a:solidFill>
              </a:rPr>
              <a:t>sekt – křesťanská náboženská společenství, která se </a:t>
            </a:r>
            <a:r>
              <a:rPr lang="cs-CZ" sz="3200" b="1" u="sng" dirty="0" smtClean="0">
                <a:solidFill>
                  <a:srgbClr val="FFFF00"/>
                </a:solidFill>
              </a:rPr>
              <a:t>neslučovala </a:t>
            </a:r>
            <a:r>
              <a:rPr lang="cs-CZ" sz="3200" b="1" u="sng" dirty="0" smtClean="0">
                <a:solidFill>
                  <a:srgbClr val="FFFF00"/>
                </a:solidFill>
              </a:rPr>
              <a:t>s římskou církví</a:t>
            </a:r>
            <a:r>
              <a:rPr lang="cs-CZ" sz="3200" b="1" dirty="0" smtClean="0"/>
              <a:t>  – </a:t>
            </a:r>
            <a:r>
              <a:rPr lang="cs-CZ" sz="3200" b="1" u="sng" dirty="0" smtClean="0">
                <a:solidFill>
                  <a:srgbClr val="FFFF00"/>
                </a:solidFill>
              </a:rPr>
              <a:t>kacíři.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393305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Počátkem 13.stol. </a:t>
            </a:r>
            <a:r>
              <a:rPr lang="cs-CZ" sz="3200" b="1" dirty="0"/>
              <a:t>v</a:t>
            </a:r>
            <a:r>
              <a:rPr lang="cs-CZ" sz="3200" b="1" dirty="0" smtClean="0"/>
              <a:t>znikly 2 nové řády – </a:t>
            </a:r>
            <a:r>
              <a:rPr lang="cs-CZ" sz="3200" b="1" u="sng" dirty="0" smtClean="0">
                <a:solidFill>
                  <a:srgbClr val="FFFF00"/>
                </a:solidFill>
              </a:rPr>
              <a:t>františkáni a dominikáni.</a:t>
            </a:r>
            <a:r>
              <a:rPr lang="cs-CZ" sz="3200" b="1" dirty="0" smtClean="0"/>
              <a:t> Františkáni – naprostá chudoba (Sv. František z Assisi</a:t>
            </a:r>
            <a:r>
              <a:rPr lang="cs-CZ" sz="2800" b="1" smtClean="0"/>
              <a:t>), </a:t>
            </a:r>
            <a:r>
              <a:rPr lang="cs-CZ" sz="3200" b="1" smtClean="0"/>
              <a:t>dominikáni </a:t>
            </a:r>
            <a:r>
              <a:rPr lang="cs-CZ" sz="3200" b="1" dirty="0" smtClean="0"/>
              <a:t>– výuka</a:t>
            </a:r>
            <a:r>
              <a:rPr lang="cs-CZ" sz="3200" b="1" dirty="0"/>
              <a:t> </a:t>
            </a:r>
            <a:r>
              <a:rPr lang="cs-CZ" sz="3200" b="1" dirty="0" smtClean="0"/>
              <a:t>teologie a přesvědčování nevěřících ( Sv. Dominik)-</a:t>
            </a:r>
            <a:r>
              <a:rPr lang="cs-CZ" sz="3200" b="1" u="sng" dirty="0" smtClean="0">
                <a:solidFill>
                  <a:srgbClr val="FFFF00"/>
                </a:solidFill>
              </a:rPr>
              <a:t>žebravé řády.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9336" y="5877272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- 1231 zřízena </a:t>
            </a:r>
            <a:r>
              <a:rPr lang="cs-CZ" sz="3200" b="1" u="sng" dirty="0" smtClean="0">
                <a:solidFill>
                  <a:srgbClr val="FFFF00"/>
                </a:solidFill>
              </a:rPr>
              <a:t>papežská inkvizice</a:t>
            </a:r>
            <a:r>
              <a:rPr lang="cs-CZ" sz="3200" b="1" dirty="0" smtClean="0"/>
              <a:t>-souzení kacířů ( upalování).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553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188640"/>
            <a:ext cx="4752528" cy="57606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23392" y="616530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Sv. František z Assisi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88641"/>
            <a:ext cx="4464496" cy="57606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20136" y="61653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Svatý Dominik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9796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687</TotalTime>
  <Words>258</Words>
  <Application>Microsoft Office PowerPoint</Application>
  <PresentationFormat>Širokoúhlá obrazovka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Harrington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110</cp:revision>
  <dcterms:created xsi:type="dcterms:W3CDTF">2014-02-05T17:07:28Z</dcterms:created>
  <dcterms:modified xsi:type="dcterms:W3CDTF">2020-01-29T08:31:21Z</dcterms:modified>
</cp:coreProperties>
</file>