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72" r:id="rId4"/>
    <p:sldId id="261" r:id="rId5"/>
    <p:sldId id="262" r:id="rId6"/>
    <p:sldId id="263" r:id="rId7"/>
    <p:sldId id="266" r:id="rId8"/>
    <p:sldId id="273" r:id="rId9"/>
    <p:sldId id="268" r:id="rId10"/>
    <p:sldId id="275" r:id="rId11"/>
    <p:sldId id="274" r:id="rId12"/>
    <p:sldId id="270" r:id="rId13"/>
    <p:sldId id="271" r:id="rId14"/>
    <p:sldId id="26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817" autoAdjust="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lada_Hor%C3%A1kov%C3%A1_-_barva.jpg" TargetMode="External"/><Relationship Id="rId7" Type="http://schemas.openxmlformats.org/officeDocument/2006/relationships/hyperlink" Target="http://cs.wikipedia.org/wiki/Anton%C3%ADn_Novotn%C3%BD#mediaviewer/Soubor:Antonin_Novotny_v_New_Yorku_-_1960_A.jpg" TargetMode="External"/><Relationship Id="rId2" Type="http://schemas.openxmlformats.org/officeDocument/2006/relationships/hyperlink" Target="http://commons.wikimedia.org/wiki/File:Heliodor_P%C3%ADk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Anton%C3%ADn_Z%C3%A1potock%C3%BD#mediaviewer/Soubor:Anton%C3%ADn_Z%C3%A1potock%C3%BD.JPG" TargetMode="External"/><Relationship Id="rId5" Type="http://schemas.openxmlformats.org/officeDocument/2006/relationships/hyperlink" Target="http://commons.wikimedia.org/wiki/File:Josef_skvorecky.jpg" TargetMode="External"/><Relationship Id="rId4" Type="http://schemas.openxmlformats.org/officeDocument/2006/relationships/hyperlink" Target="http://upload.wikimedia.org/wikipedia/commons/4/46/Karel_polacek_1892_1945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404664"/>
            <a:ext cx="4755292" cy="11522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9416" y="19888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C000"/>
                </a:solidFill>
              </a:rPr>
              <a:t>ČESKÉ  ZEMĚ  V 19.  a  20. stol.</a:t>
            </a:r>
            <a:endParaRPr lang="cs-CZ" sz="3200" b="1" u="sng" dirty="0"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9416" y="263691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SOVĚTIZACE ČSR,  50. a 60. léta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3846527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prstClr val="white"/>
                </a:solidFill>
              </a:rPr>
              <a:t>Prezentace</a:t>
            </a:r>
          </a:p>
          <a:p>
            <a:pPr lvl="0"/>
            <a:r>
              <a:rPr lang="cs-CZ" sz="2800" b="1" dirty="0">
                <a:solidFill>
                  <a:prstClr val="white"/>
                </a:solidFill>
              </a:rPr>
              <a:t>Mgr. Ivana Zelenková</a:t>
            </a:r>
          </a:p>
          <a:p>
            <a:pPr lvl="0"/>
            <a:r>
              <a:rPr lang="cs-CZ" sz="2800" b="1" dirty="0">
                <a:solidFill>
                  <a:prstClr val="white"/>
                </a:solidFill>
              </a:rPr>
              <a:t>Dějepis </a:t>
            </a:r>
            <a:r>
              <a:rPr lang="cs-CZ" sz="2800" b="1" dirty="0" smtClean="0">
                <a:solidFill>
                  <a:prstClr val="white"/>
                </a:solidFill>
              </a:rPr>
              <a:t>9. </a:t>
            </a:r>
            <a:r>
              <a:rPr lang="cs-CZ" sz="2800" b="1" dirty="0">
                <a:solidFill>
                  <a:prstClr val="white"/>
                </a:solidFill>
              </a:rPr>
              <a:t>třída</a:t>
            </a:r>
          </a:p>
          <a:p>
            <a:pPr lvl="0"/>
            <a:r>
              <a:rPr lang="cs-CZ" sz="2800" b="1" dirty="0">
                <a:solidFill>
                  <a:prstClr val="white"/>
                </a:solidFill>
              </a:rPr>
              <a:t>EU – 6 – České země v 19. – 20. století</a:t>
            </a:r>
          </a:p>
          <a:p>
            <a:pPr lvl="0"/>
            <a:r>
              <a:rPr lang="cs-CZ" sz="2800" b="1" dirty="0" smtClean="0">
                <a:solidFill>
                  <a:prstClr val="white"/>
                </a:solidFill>
              </a:rPr>
              <a:t>EU-6-18  Sovětizace ČSR, 50. a 60. léta</a:t>
            </a:r>
            <a:endParaRPr lang="cs-CZ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9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1268760"/>
            <a:ext cx="5328591" cy="53285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55440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 – Antonín Zápotocký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41" y="1331937"/>
            <a:ext cx="5591175" cy="52654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32104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Obr.č.6 – Antonín Novotný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2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7368" y="548680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Československo bylo zasaženo vleklou </a:t>
            </a:r>
            <a:r>
              <a:rPr lang="cs-CZ" sz="2800" b="1" dirty="0" err="1" smtClean="0"/>
              <a:t>hosp</a:t>
            </a:r>
            <a:r>
              <a:rPr lang="cs-CZ" sz="2800" b="1" dirty="0" smtClean="0"/>
              <a:t>. krizí, mladá generace začala</a:t>
            </a:r>
            <a:br>
              <a:rPr lang="cs-CZ" sz="2800" b="1" dirty="0" smtClean="0"/>
            </a:br>
            <a:r>
              <a:rPr lang="cs-CZ" sz="2800" b="1" dirty="0" smtClean="0"/>
              <a:t>   protestovat, snaha o změnu poměrů byla i v KSČ.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1988840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Březen  1968 byl odvolán A. Novotný a prezidentem se stal  L. Svoboda, snaha</a:t>
            </a:r>
            <a:br>
              <a:rPr lang="cs-CZ" sz="2800" b="1" dirty="0" smtClean="0"/>
            </a:br>
            <a:r>
              <a:rPr lang="cs-CZ" sz="2800" b="1" dirty="0" smtClean="0"/>
              <a:t>  o polit. rehabilitace a demokratizaci – </a:t>
            </a:r>
            <a:r>
              <a:rPr lang="cs-CZ" sz="2800" b="1" u="sng" dirty="0" smtClean="0">
                <a:solidFill>
                  <a:srgbClr val="FFFF00"/>
                </a:solidFill>
              </a:rPr>
              <a:t>červen 1968 – „2000 slov-L. </a:t>
            </a:r>
            <a:r>
              <a:rPr lang="cs-CZ" sz="2800" b="1" u="sng" dirty="0">
                <a:solidFill>
                  <a:srgbClr val="FFFF00"/>
                </a:solidFill>
              </a:rPr>
              <a:t>V</a:t>
            </a:r>
            <a:r>
              <a:rPr lang="cs-CZ" sz="2800" b="1" u="sng" dirty="0" smtClean="0">
                <a:solidFill>
                  <a:srgbClr val="FFFF00"/>
                </a:solidFill>
              </a:rPr>
              <a:t>aculík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3789040"/>
            <a:ext cx="12169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</a:t>
            </a:r>
            <a:r>
              <a:rPr lang="cs-CZ" sz="2800" b="1" dirty="0" smtClean="0"/>
              <a:t>Reakce na 2000 slov -Dubček odmítl nátlak a hrozbu invazí. </a:t>
            </a:r>
            <a:r>
              <a:rPr lang="cs-CZ" sz="2800" b="1" dirty="0" err="1" smtClean="0"/>
              <a:t>Pol.odpůrci</a:t>
            </a:r>
            <a:r>
              <a:rPr lang="cs-CZ" sz="2800" b="1" dirty="0" smtClean="0"/>
              <a:t> napsali „zvací dopis“-</a:t>
            </a:r>
            <a:r>
              <a:rPr lang="cs-CZ" sz="2800" b="1" u="sng" dirty="0" smtClean="0">
                <a:solidFill>
                  <a:srgbClr val="FFFF00"/>
                </a:solidFill>
              </a:rPr>
              <a:t>Invaze začala v noci z 20.–21. srpna 1968 vojsky Varšavské smlouvy</a:t>
            </a:r>
            <a:r>
              <a:rPr lang="cs-CZ" sz="2800" b="1" dirty="0" smtClean="0"/>
              <a:t>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5517232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 smtClean="0"/>
              <a:t>Říjen 1968 podepsána čs. vládou smlouva o dočasném pobytu </a:t>
            </a:r>
            <a:r>
              <a:rPr lang="cs-CZ" sz="2800" b="1" dirty="0" err="1" smtClean="0"/>
              <a:t>sovět.vojsk</a:t>
            </a:r>
            <a:r>
              <a:rPr lang="cs-CZ" sz="2800" b="1" dirty="0" smtClean="0"/>
              <a:t>, </a:t>
            </a:r>
            <a:br>
              <a:rPr lang="cs-CZ" sz="2800" b="1" dirty="0" smtClean="0"/>
            </a:br>
            <a:r>
              <a:rPr lang="cs-CZ" sz="2800" b="1" dirty="0" smtClean="0">
                <a:solidFill>
                  <a:srgbClr val="FFFF00"/>
                </a:solidFill>
              </a:rPr>
              <a:t>  </a:t>
            </a:r>
            <a:r>
              <a:rPr lang="cs-CZ" sz="2800" b="1" u="sng" dirty="0" smtClean="0">
                <a:solidFill>
                  <a:srgbClr val="FFFF00"/>
                </a:solidFill>
              </a:rPr>
              <a:t>Leden 1969 na protest–dobrovolné upálení studenta J. Palacha, </a:t>
            </a:r>
            <a:r>
              <a:rPr lang="cs-CZ" sz="2800" b="1" u="sng" dirty="0" err="1" smtClean="0">
                <a:solidFill>
                  <a:srgbClr val="FFFF00"/>
                </a:solidFill>
              </a:rPr>
              <a:t>J.Zajíce</a:t>
            </a:r>
            <a:r>
              <a:rPr lang="cs-CZ" sz="2800" b="1" u="sng" dirty="0" smtClean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726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079776" y="-993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Doplň křížovku- vodorovně</a:t>
            </a:r>
            <a:endParaRPr lang="cs-CZ" sz="2400" b="1" u="sng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671205"/>
            <a:ext cx="5807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400" b="1" dirty="0" smtClean="0"/>
              <a:t>50. léta- proběhl zinscenovaný politický  </a:t>
            </a:r>
            <a:br>
              <a:rPr lang="cs-CZ" sz="2400" b="1" dirty="0" smtClean="0"/>
            </a:br>
            <a:r>
              <a:rPr lang="cs-CZ" sz="2400" b="1" dirty="0" smtClean="0"/>
              <a:t>P - - - - -  s M. Horákovou.</a:t>
            </a:r>
          </a:p>
          <a:p>
            <a:pPr marL="457200" indent="-457200">
              <a:buFontTx/>
              <a:buChar char="-"/>
            </a:pPr>
            <a:r>
              <a:rPr lang="cs-CZ" sz="2400" b="1" dirty="0" smtClean="0"/>
              <a:t>Oběť procesů generál H - - - - - - -  Píka .</a:t>
            </a:r>
          </a:p>
          <a:p>
            <a:pPr marL="457200" indent="-457200">
              <a:buFontTx/>
              <a:buChar char="-"/>
            </a:pPr>
            <a:r>
              <a:rPr lang="cs-CZ" sz="2400" b="1" dirty="0" smtClean="0"/>
              <a:t>Oběť procesů – M - - - - -   Horáková.</a:t>
            </a:r>
          </a:p>
          <a:p>
            <a:pPr marL="457200" indent="-457200">
              <a:buFontTx/>
              <a:buChar char="-"/>
            </a:pPr>
            <a:r>
              <a:rPr lang="cs-CZ" sz="2400" b="1" dirty="0" smtClean="0"/>
              <a:t> Plánované hospodářství na 5 let :</a:t>
            </a:r>
            <a:br>
              <a:rPr lang="cs-CZ" sz="2400" b="1" dirty="0" smtClean="0"/>
            </a:br>
            <a:r>
              <a:rPr lang="cs-CZ" sz="2400" b="1" dirty="0" smtClean="0"/>
              <a:t> P - - - - - - - - .</a:t>
            </a:r>
          </a:p>
          <a:p>
            <a:pPr marL="457200" indent="-457200">
              <a:buFontTx/>
              <a:buChar char="-"/>
            </a:pPr>
            <a:r>
              <a:rPr lang="cs-CZ" sz="2400" b="1" dirty="0" smtClean="0"/>
              <a:t>Hlavní politik SSSR : </a:t>
            </a:r>
            <a:r>
              <a:rPr lang="cs-CZ" sz="2400" b="1" dirty="0"/>
              <a:t>S</a:t>
            </a:r>
            <a:r>
              <a:rPr lang="cs-CZ" sz="2400" b="1" dirty="0" smtClean="0"/>
              <a:t> - - - - - .</a:t>
            </a:r>
            <a:br>
              <a:rPr lang="cs-CZ" sz="2400" b="1" dirty="0" smtClean="0"/>
            </a:br>
            <a:endParaRPr lang="cs-CZ" sz="2400" b="1" dirty="0" smtClean="0"/>
          </a:p>
          <a:p>
            <a:pPr marL="457200" indent="-457200">
              <a:buFontTx/>
              <a:buChar char="-"/>
            </a:pPr>
            <a:r>
              <a:rPr lang="cs-CZ" sz="2400" b="1" dirty="0" smtClean="0"/>
              <a:t>Spisovatel J- - - -   Čapek .</a:t>
            </a:r>
          </a:p>
          <a:p>
            <a:r>
              <a:rPr lang="cs-CZ" sz="2400" b="1" dirty="0" smtClean="0"/>
              <a:t>-     Spisovatelka 50.let – M - - - -   Majerová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-     KSČ  zavedla na umělecká díla C - - - - - - .</a:t>
            </a:r>
          </a:p>
          <a:p>
            <a:r>
              <a:rPr lang="cs-CZ" sz="2400" b="1" dirty="0" smtClean="0"/>
              <a:t>-     Nejsilnější politická strana 50.let ,</a:t>
            </a:r>
            <a:br>
              <a:rPr lang="cs-CZ" sz="2400" b="1" dirty="0" smtClean="0"/>
            </a:br>
            <a:r>
              <a:rPr lang="cs-CZ" sz="2400" b="1" dirty="0" smtClean="0"/>
              <a:t>       podporovaná a řízená  Moskvou K - - 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548680"/>
            <a:ext cx="6480720" cy="51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59696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/>
              <a:t>Správné řešení</a:t>
            </a:r>
            <a:endParaRPr lang="cs-CZ" sz="28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17" y="1123382"/>
            <a:ext cx="8968165" cy="4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620688"/>
            <a:ext cx="10131425" cy="144016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ZDROJE</a:t>
            </a:r>
            <a:r>
              <a:rPr lang="cs-CZ" dirty="0" smtClean="0"/>
              <a:t> : </a:t>
            </a:r>
            <a:br>
              <a:rPr lang="cs-CZ" dirty="0" smtClean="0"/>
            </a:br>
            <a:r>
              <a:rPr lang="cs-CZ" sz="2000" cap="none" dirty="0" smtClean="0"/>
              <a:t>Obr. Č. </a:t>
            </a:r>
            <a:r>
              <a:rPr lang="cs-CZ" sz="2000" cap="none" dirty="0"/>
              <a:t>1 </a:t>
            </a:r>
            <a:r>
              <a:rPr lang="cs-CZ" sz="2000" cap="none" dirty="0" smtClean="0"/>
              <a:t>-</a:t>
            </a:r>
            <a:r>
              <a:rPr lang="cs-CZ" sz="2000" cap="none" dirty="0"/>
              <a:t> </a:t>
            </a:r>
            <a:r>
              <a:rPr lang="cs-CZ" sz="2000" cap="none" dirty="0" smtClean="0"/>
              <a:t>NEZNÁMÝ</a:t>
            </a:r>
            <a:r>
              <a:rPr lang="cs-CZ" sz="2000" cap="none" dirty="0"/>
              <a:t>. wikipedie [online]. [cit. 8.4.2014]. Dostupný na WWW: </a:t>
            </a:r>
            <a:r>
              <a:rPr lang="cs-CZ" sz="2000" cap="none" dirty="0">
                <a:hlinkClick r:id="rId2"/>
              </a:rPr>
              <a:t>http://</a:t>
            </a:r>
            <a:r>
              <a:rPr lang="cs-CZ" sz="2000" cap="none" dirty="0" smtClean="0">
                <a:hlinkClick r:id="rId2"/>
              </a:rPr>
              <a:t>commons.wikimedia.org/wiki/File:Heliodor_P%C3%ADka.jpg</a:t>
            </a:r>
            <a:r>
              <a:rPr lang="cs-CZ" sz="2000" cap="none" dirty="0" smtClean="0"/>
              <a:t/>
            </a:r>
            <a:br>
              <a:rPr lang="cs-CZ" sz="2000" cap="none" dirty="0" smtClean="0"/>
            </a:br>
            <a:r>
              <a:rPr lang="cs-CZ" sz="2200" cap="none" dirty="0" smtClean="0"/>
              <a:t> </a:t>
            </a:r>
            <a:endParaRPr lang="cs-CZ" sz="2200" cap="none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9416" y="1484784"/>
            <a:ext cx="105851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 err="1" smtClean="0"/>
              <a:t>Obr.č</a:t>
            </a:r>
            <a:r>
              <a:rPr lang="cs-CZ" dirty="0" smtClean="0"/>
              <a:t>. 2 - NEZNÁMÝ</a:t>
            </a:r>
            <a:r>
              <a:rPr lang="cs-CZ" dirty="0"/>
              <a:t>. wikipedie [online]. [cit. 8.4.2014]. Dostupný na WWW: </a:t>
            </a:r>
            <a:r>
              <a:rPr lang="cs-CZ" dirty="0">
                <a:hlinkClick r:id="rId3"/>
              </a:rPr>
              <a:t>http://commons.wikimedia.org/wiki/File:Milada_Hor%C3%A1kov%C3%A1_-_</a:t>
            </a:r>
            <a:r>
              <a:rPr lang="cs-CZ" dirty="0" smtClean="0">
                <a:hlinkClick r:id="rId3"/>
              </a:rPr>
              <a:t>barva.jpg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sz="2000" dirty="0" smtClean="0"/>
          </a:p>
          <a:p>
            <a:r>
              <a:rPr lang="cs-CZ" sz="2000" dirty="0" smtClean="0"/>
              <a:t>Obr.č.3 </a:t>
            </a:r>
            <a:r>
              <a:rPr lang="cs-CZ" sz="2000" dirty="0"/>
              <a:t>- </a:t>
            </a:r>
            <a:r>
              <a:rPr lang="cs-CZ" sz="2000" dirty="0" smtClean="0"/>
              <a:t>NEZNÁMÝ</a:t>
            </a:r>
            <a:r>
              <a:rPr lang="cs-CZ" sz="2000" dirty="0"/>
              <a:t>. wikipedie [online]. [cit. 8.4.2014]. Dostupný na WWW: </a:t>
            </a:r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upload.wikimedia.org/wikipedia/commons/4/46/Karel_polacek_1892_1945.jpg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dirty="0" smtClean="0"/>
              <a:t>Obr.č.4 </a:t>
            </a:r>
            <a:r>
              <a:rPr lang="cs-CZ" sz="2000" dirty="0"/>
              <a:t>- </a:t>
            </a:r>
            <a:r>
              <a:rPr lang="cs-CZ" sz="2000" dirty="0" smtClean="0"/>
              <a:t>NEZNÁMÝ</a:t>
            </a:r>
            <a:r>
              <a:rPr lang="cs-CZ" sz="2000" dirty="0"/>
              <a:t>. wikipedie [online]. [cit. 8.4.2014]. Dostupný na WWW: </a:t>
            </a:r>
            <a:r>
              <a:rPr lang="cs-CZ" sz="2000" dirty="0">
                <a:hlinkClick r:id="rId5"/>
              </a:rPr>
              <a:t>http://</a:t>
            </a:r>
            <a:r>
              <a:rPr lang="cs-CZ" sz="2000" dirty="0" smtClean="0">
                <a:hlinkClick r:id="rId5"/>
              </a:rPr>
              <a:t>commons.wikimedia.org/wiki/File:Josef_skvorecky.jpg</a:t>
            </a:r>
            <a:endParaRPr lang="cs-CZ" sz="2000" dirty="0" smtClean="0"/>
          </a:p>
          <a:p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Obr.č</a:t>
            </a:r>
            <a:r>
              <a:rPr lang="cs-CZ" sz="2000" dirty="0" smtClean="0"/>
              <a:t>. 5 </a:t>
            </a:r>
            <a:r>
              <a:rPr lang="cs-CZ" sz="2000" dirty="0"/>
              <a:t>- </a:t>
            </a:r>
            <a:r>
              <a:rPr lang="cs-CZ" sz="2000" dirty="0" smtClean="0"/>
              <a:t>NEZNÁMÝ</a:t>
            </a:r>
            <a:r>
              <a:rPr lang="cs-CZ" sz="2000" dirty="0"/>
              <a:t>. wikipedie [online]. [cit. 6.5.2014]. Dostupný na WWW: </a:t>
            </a:r>
            <a:r>
              <a:rPr lang="cs-CZ" sz="2000" dirty="0">
                <a:hlinkClick r:id="rId6"/>
              </a:rPr>
              <a:t>http://</a:t>
            </a:r>
            <a:r>
              <a:rPr lang="cs-CZ" sz="2000" dirty="0" smtClean="0">
                <a:hlinkClick r:id="rId6"/>
              </a:rPr>
              <a:t>cs.wikipedia.org/wiki/Anton%C3%ADn_Z%C3%A1potock%C3%BD#mediaviewer/Soubor:Anton%C3%ADn_Z%C3%A1potock%C3%BD.JPG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dirty="0" smtClean="0"/>
              <a:t>Obr.č.6 </a:t>
            </a:r>
            <a:r>
              <a:rPr lang="cs-CZ" sz="2000" dirty="0"/>
              <a:t>- </a:t>
            </a:r>
            <a:r>
              <a:rPr lang="cs-CZ" sz="2000" dirty="0" smtClean="0"/>
              <a:t>NEZNÁMÝ</a:t>
            </a:r>
            <a:r>
              <a:rPr lang="cs-CZ" sz="2000" dirty="0"/>
              <a:t>. wikipedie [online]. [cit. 6.5.2014]. Dostupný na WWW: </a:t>
            </a:r>
            <a:r>
              <a:rPr lang="cs-CZ" sz="2000" dirty="0">
                <a:hlinkClick r:id="rId7"/>
              </a:rPr>
              <a:t>http://cs.wikipedia.org/wiki/Anton%C3%ADn_Novotn%C3%BD#mediaviewer/Soubor:Antonin_Novotny_v_New_Yorku_-_</a:t>
            </a:r>
            <a:r>
              <a:rPr lang="cs-CZ" sz="2000" dirty="0" smtClean="0">
                <a:hlinkClick r:id="rId7"/>
              </a:rPr>
              <a:t>1960_A.jpg</a:t>
            </a:r>
            <a:endParaRPr lang="cs-CZ" sz="2000" dirty="0" smtClean="0"/>
          </a:p>
          <a:p>
            <a:r>
              <a:rPr lang="cs-CZ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39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1996"/>
              </p:ext>
            </p:extLst>
          </p:nvPr>
        </p:nvGraphicFramePr>
        <p:xfrm>
          <a:off x="2423593" y="908720"/>
          <a:ext cx="7560840" cy="587401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49036"/>
                <a:gridCol w="5411804"/>
              </a:tblGrid>
              <a:tr h="2414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kern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Sovětizace</a:t>
                      </a:r>
                      <a:r>
                        <a:rPr lang="cs-CZ" sz="1400" b="1" kern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ČSR, 50. a 60. léta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Ivana Zelenková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vysvětlí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sovětizaci ČSR a vývoj v 50 a 60. letech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Sovětizace</a:t>
                      </a:r>
                      <a:r>
                        <a:rPr lang="cs-CZ" sz="1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4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 a 60.  léta, reformy, živé pochodně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14 - 15 let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 </a:t>
                      </a: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 – Moderní doba, ALBRA 2011 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" marR="5251" marT="5251" marB="525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3048000" y="116632"/>
            <a:ext cx="6096000" cy="6559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6– České země v 19. – 20. století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EU-6-18   Sovětizace ČSR, Evropa v 50. a 60. letech letech 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DĚJEPIS 9</a:t>
            </a:r>
            <a:endParaRPr lang="cs-CZ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2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51384" y="1520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FFFF00"/>
                </a:solidFill>
              </a:rPr>
              <a:t>SOVĚTIZACE ČSR</a:t>
            </a:r>
            <a:endParaRPr lang="cs-CZ" sz="36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9336" y="1052736"/>
            <a:ext cx="12097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únoru 1948 rozpoutala KSČ v </a:t>
            </a:r>
            <a:r>
              <a:rPr lang="cs-CZ" sz="3200" b="1" dirty="0"/>
              <a:t>Č</a:t>
            </a:r>
            <a:r>
              <a:rPr lang="cs-CZ" sz="3200" b="1" dirty="0" smtClean="0"/>
              <a:t>eskoslovensku tzv. „Rudý teror“ proti skutečným i domnělým protivníkům.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9336" y="2996952"/>
            <a:ext cx="1195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Odpůrci režimu byly likvidováni, nebo zastrašování</a:t>
            </a:r>
            <a:r>
              <a:rPr lang="cs-CZ" sz="3200" b="1" dirty="0"/>
              <a:t> </a:t>
            </a:r>
            <a:r>
              <a:rPr lang="cs-CZ" sz="3200" b="1" dirty="0" smtClean="0"/>
              <a:t>mohutnou vlnou represí – </a:t>
            </a:r>
            <a:r>
              <a:rPr lang="cs-CZ" sz="3200" b="1" u="sng" dirty="0" smtClean="0"/>
              <a:t>1949 – odsouzen a popraven generál </a:t>
            </a:r>
            <a:r>
              <a:rPr lang="cs-CZ" sz="3200" b="1" u="sng" dirty="0" err="1" smtClean="0"/>
              <a:t>Heliodor</a:t>
            </a:r>
            <a:r>
              <a:rPr lang="cs-CZ" sz="3200" b="1" u="sng" dirty="0" smtClean="0"/>
              <a:t> Píka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5016078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- </a:t>
            </a:r>
            <a:r>
              <a:rPr lang="cs-CZ" sz="3200" b="1" u="sng" dirty="0" smtClean="0">
                <a:solidFill>
                  <a:srgbClr val="FFFF00"/>
                </a:solidFill>
              </a:rPr>
              <a:t>Byl zinscenován ukázkový politický proces s vedením údajného  spiknutí- odsouzena a popravena Milada Horáková-1950. 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787524"/>
            <a:ext cx="4824536" cy="60258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43472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1 – </a:t>
            </a:r>
            <a:r>
              <a:rPr lang="cs-CZ" dirty="0" err="1" smtClean="0"/>
              <a:t>Heliodor</a:t>
            </a:r>
            <a:r>
              <a:rPr lang="cs-CZ" dirty="0" smtClean="0"/>
              <a:t> Píka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836637"/>
            <a:ext cx="6480720" cy="597673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04112" y="260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Milada Horáková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72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352" y="836712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Komunisté zahájili likvidaci soukromého sektoru vlnou rozsáhlého znárodňování podle sovětského vzoru. 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2204864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- </a:t>
            </a:r>
            <a:r>
              <a:rPr lang="cs-CZ" sz="3200" b="1" u="sng" dirty="0" smtClean="0"/>
              <a:t>Represe postihly všechny vrstvy obyvatelstva, byla potlačena základní občanská práva, asimilace menšin, boj proti církvím. </a:t>
            </a:r>
            <a:r>
              <a:rPr lang="cs-CZ" sz="3200" b="1" dirty="0" smtClean="0"/>
              <a:t> 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5373216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Stát ovládal československou ekonomiku prostřednictvím </a:t>
            </a:r>
            <a:br>
              <a:rPr lang="cs-CZ" sz="3200" b="1" dirty="0" smtClean="0"/>
            </a:br>
            <a:r>
              <a:rPr lang="cs-CZ" sz="3200" b="1" dirty="0" smtClean="0"/>
              <a:t>  pětiletých plánů. </a:t>
            </a:r>
            <a:r>
              <a:rPr lang="cs-CZ" sz="3200" b="1" u="sng" dirty="0" smtClean="0"/>
              <a:t>První pětiletka  r. 1949-1953.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5360" y="3861048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Počátkem 1949</a:t>
            </a:r>
            <a:r>
              <a:rPr lang="cs-CZ" sz="3200" b="1" dirty="0" smtClean="0">
                <a:solidFill>
                  <a:srgbClr val="FFFF00"/>
                </a:solidFill>
              </a:rPr>
              <a:t>- likvidace soukromého zemědělství,</a:t>
            </a:r>
            <a:r>
              <a:rPr lang="cs-CZ" sz="3200" b="1" u="sng" dirty="0" smtClean="0">
                <a:solidFill>
                  <a:srgbClr val="FFFF00"/>
                </a:solidFill>
              </a:rPr>
              <a:t> vznik JZD- jednotných zemědělských družstev – kolektivizace.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40466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KULTURA V ČESKOSLOVENSKU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1344" y="1052736"/>
            <a:ext cx="1137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2780928"/>
            <a:ext cx="12169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Mnozí z řad umělců se nedočkali konce války – V. Vančura – popraven, J. Čapek, </a:t>
            </a:r>
            <a:br>
              <a:rPr lang="cs-CZ" sz="2800" b="1" u="sng" dirty="0" smtClean="0"/>
            </a:br>
            <a:r>
              <a:rPr lang="cs-CZ" sz="2800" b="1" dirty="0" smtClean="0"/>
              <a:t>  </a:t>
            </a:r>
            <a:r>
              <a:rPr lang="cs-CZ" sz="2800" b="1" u="sng" dirty="0" smtClean="0"/>
              <a:t>K. Poláček – zahynuli v koncentračním táboře, Jaroslav Ježek-emigrace.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4221088"/>
            <a:ext cx="1209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oblasti literatury – spisovatelé – </a:t>
            </a:r>
            <a:r>
              <a:rPr lang="cs-CZ" sz="2800" b="1" dirty="0" err="1" smtClean="0"/>
              <a:t>např.Antonín</a:t>
            </a:r>
            <a:r>
              <a:rPr lang="cs-CZ" sz="2800" b="1" dirty="0" smtClean="0"/>
              <a:t> Zápotocký, Marie Majerová, Vítězslav Nezval. </a:t>
            </a:r>
            <a:r>
              <a:rPr lang="cs-CZ" sz="2800" b="1" u="sng" dirty="0" smtClean="0"/>
              <a:t>Román  „Zbabělci“ J. Škvoreckého – KSČ  odsoudila a zakázala</a:t>
            </a:r>
            <a:r>
              <a:rPr lang="cs-CZ" sz="2800" b="1" dirty="0" smtClean="0"/>
              <a:t>.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344" y="1484784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Oficiálním uměleckým směrem se stal socialistický realismus – propagoval komunistickou ideologii, měl vychovávat lid, byla zavedena cenzura.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3352" y="5661248"/>
            <a:ext cx="11928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Film i TV byly zestátněny- budovat. snímky – ovlivňování společnosti. Známé</a:t>
            </a:r>
            <a:br>
              <a:rPr lang="cs-CZ" sz="2800" b="1" dirty="0" smtClean="0"/>
            </a:br>
            <a:r>
              <a:rPr lang="cs-CZ" sz="2800" b="1" dirty="0" smtClean="0"/>
              <a:t> osobnosti – J. Werich, </a:t>
            </a:r>
            <a:r>
              <a:rPr lang="cs-CZ" sz="2800" b="1" dirty="0" err="1" smtClean="0"/>
              <a:t>H.Týrlová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K.Zeman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M.Horníček</a:t>
            </a:r>
            <a:r>
              <a:rPr lang="cs-CZ" sz="2800" b="1" dirty="0" smtClean="0"/>
              <a:t>. Vznik Laterny Magiky.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8419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7408" y="3326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Obr.č.3 – Karel Poláček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96200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 Josef Škvorecký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819869"/>
            <a:ext cx="4248472" cy="59214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792286"/>
            <a:ext cx="4752528" cy="59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75720" y="2606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Přiřaď</a:t>
            </a:r>
            <a:r>
              <a:rPr lang="cs-CZ" sz="2800" b="1" dirty="0" smtClean="0"/>
              <a:t> :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83432" y="1089445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Povolený umělecký směr 50.let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384" y="227687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Plánované hospodářství vedené státem a KSČ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3352" y="38610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1949 –likvidace zemědělců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3352" y="501317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Zinscenované politické procesy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11624" y="62373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Román „Zbabělci“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72064" y="98072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Násilné zabrání půdy,  zakládání JZD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040216" y="22768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Josef Škvorecký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264352" y="3266981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FF00"/>
                </a:solidFill>
              </a:rPr>
              <a:t>Heliodor</a:t>
            </a:r>
            <a:r>
              <a:rPr lang="cs-CZ" sz="2800" b="1" dirty="0" smtClean="0">
                <a:solidFill>
                  <a:srgbClr val="FFFF00"/>
                </a:solidFill>
              </a:rPr>
              <a:t> Píka, Milada Horáková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048328" y="49940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Pětiletky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032104" y="61461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Socialistický realismus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6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75720" y="2606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Přiřaď</a:t>
            </a:r>
            <a:r>
              <a:rPr lang="cs-CZ" sz="2800" b="1" dirty="0" smtClean="0"/>
              <a:t> :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83432" y="1089445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Povolený umělecký směr 50.let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384" y="227687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Plánované hospodářství vedené státem a KSČ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3352" y="38610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1949 –likvidace zemědělců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3352" y="501317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Zinscenované politické procesy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11624" y="62373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Román „Zbabělci“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72064" y="98072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Násilné zabrání půdy,  zakládání JZD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040216" y="22768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Josef Škvorecký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264352" y="3266981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FF00"/>
                </a:solidFill>
              </a:rPr>
              <a:t>Heliodor</a:t>
            </a:r>
            <a:r>
              <a:rPr lang="cs-CZ" sz="2800" b="1" dirty="0" smtClean="0">
                <a:solidFill>
                  <a:srgbClr val="FFFF00"/>
                </a:solidFill>
              </a:rPr>
              <a:t> Píka, Milada Horáková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048328" y="49940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Pětiletky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032104" y="61461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Socialistický realismus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935760" y="1556792"/>
            <a:ext cx="3816424" cy="45893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4079776" y="2800092"/>
            <a:ext cx="4968552" cy="228509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13" idx="2"/>
          </p:cNvCxnSpPr>
          <p:nvPr/>
        </p:nvCxnSpPr>
        <p:spPr>
          <a:xfrm flipV="1">
            <a:off x="4367808" y="1934835"/>
            <a:ext cx="3960440" cy="207022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2999656" y="3645024"/>
            <a:ext cx="6192688" cy="18722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151784" y="2800092"/>
            <a:ext cx="4896544" cy="33460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4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5640" y="33265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ČESKOSLOVENSKO 50. LET, DESTALINIZACE</a:t>
            </a:r>
            <a:endParaRPr lang="cs-CZ" sz="28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344" y="2132856"/>
            <a:ext cx="12000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Květen 1953 </a:t>
            </a:r>
            <a:r>
              <a:rPr lang="cs-CZ" sz="2800" b="1" dirty="0" smtClean="0"/>
              <a:t>–zrušen </a:t>
            </a:r>
            <a:r>
              <a:rPr lang="cs-CZ" sz="2800" b="1" dirty="0"/>
              <a:t>příděl. </a:t>
            </a:r>
            <a:r>
              <a:rPr lang="cs-CZ" sz="2800" b="1" smtClean="0"/>
              <a:t>systém</a:t>
            </a:r>
            <a:r>
              <a:rPr lang="cs-CZ" sz="2800" b="1" dirty="0"/>
              <a:t>, zvýšení cen a měnová reforma. V </a:t>
            </a:r>
            <a:r>
              <a:rPr lang="cs-CZ" sz="2800" b="1" dirty="0" smtClean="0"/>
              <a:t>červnu 1953 proběhly stávky proti vládě KSČ, byl uvolněn režim</a:t>
            </a:r>
            <a:r>
              <a:rPr lang="cs-CZ" sz="2800" b="1" dirty="0"/>
              <a:t> </a:t>
            </a:r>
            <a:r>
              <a:rPr lang="cs-CZ" sz="2800" b="1" dirty="0" smtClean="0"/>
              <a:t>(zrušeny pracovní tábory, pomocně technické prapory).</a:t>
            </a:r>
            <a:r>
              <a:rPr lang="cs-CZ" sz="2800" b="1" u="sng" dirty="0" smtClean="0">
                <a:solidFill>
                  <a:srgbClr val="FFC000"/>
                </a:solidFill>
              </a:rPr>
              <a:t>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3861048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Destalinizace ČSR probíhala velmi pomalu, v r.</a:t>
            </a:r>
            <a:r>
              <a:rPr lang="cs-CZ" sz="2800" b="1" u="sng" dirty="0" smtClean="0"/>
              <a:t> 1955 proběhla další vlna </a:t>
            </a:r>
            <a:br>
              <a:rPr lang="cs-CZ" sz="2800" b="1" u="sng" dirty="0" smtClean="0"/>
            </a:br>
            <a:r>
              <a:rPr lang="cs-CZ" sz="2800" b="1" dirty="0" smtClean="0"/>
              <a:t>  </a:t>
            </a:r>
            <a:r>
              <a:rPr lang="cs-CZ" sz="2800" b="1" u="sng" dirty="0" smtClean="0"/>
              <a:t>násilné kolektivizace. V roce 1957 se stal Novotný prezidentem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6074132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Od r. 1960 název státu –</a:t>
            </a:r>
            <a:r>
              <a:rPr lang="cs-CZ" sz="2800" b="1" u="sng" dirty="0">
                <a:solidFill>
                  <a:srgbClr val="FFFF00"/>
                </a:solidFill>
              </a:rPr>
              <a:t> </a:t>
            </a:r>
            <a:r>
              <a:rPr lang="cs-CZ" sz="2800" b="1" u="sng" dirty="0" smtClean="0">
                <a:solidFill>
                  <a:srgbClr val="FFFF00"/>
                </a:solidFill>
              </a:rPr>
              <a:t>ČESKOSLOVENSKÁ SOCIALISTICKÁ REPUBLIKA</a:t>
            </a:r>
            <a:r>
              <a:rPr lang="cs-CZ" sz="2800" b="1" dirty="0" smtClean="0">
                <a:solidFill>
                  <a:srgbClr val="FFFF00"/>
                </a:solidFill>
              </a:rPr>
              <a:t>.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1344" y="980728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</a:t>
            </a:r>
            <a:r>
              <a:rPr lang="cs-CZ" sz="2800" b="1" dirty="0" smtClean="0"/>
              <a:t>Zvyšování </a:t>
            </a:r>
            <a:r>
              <a:rPr lang="cs-CZ" sz="2800" b="1" dirty="0" err="1" smtClean="0"/>
              <a:t>hospod.problémů</a:t>
            </a:r>
            <a:r>
              <a:rPr lang="cs-CZ" sz="2800" b="1" dirty="0" smtClean="0"/>
              <a:t> a napětí ve společnosti, </a:t>
            </a:r>
            <a:r>
              <a:rPr lang="cs-CZ" sz="2800" b="1" u="sng" dirty="0" smtClean="0"/>
              <a:t>1953 po náhlé smrti K.G.</a:t>
            </a:r>
            <a:br>
              <a:rPr lang="cs-CZ" sz="2800" b="1" u="sng" dirty="0" smtClean="0"/>
            </a:br>
            <a:r>
              <a:rPr lang="cs-CZ" sz="2800" b="1" u="sng" dirty="0" smtClean="0"/>
              <a:t> se stal prezidentem Ant. Zápotocký, v čele KSČ – Ant. Novotný</a:t>
            </a:r>
            <a:r>
              <a:rPr lang="cs-CZ" sz="2800" b="1" dirty="0" smtClean="0"/>
              <a:t>. 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5360" y="5013176"/>
            <a:ext cx="1116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 err="1" smtClean="0"/>
              <a:t>Hosp.krize</a:t>
            </a:r>
            <a:r>
              <a:rPr lang="cs-CZ" sz="2800" b="1" dirty="0" smtClean="0"/>
              <a:t> se prohlubovala, změny uvnitř KSČ-prvním tajemníkem se stal</a:t>
            </a:r>
            <a:br>
              <a:rPr lang="cs-CZ" sz="2800" b="1" dirty="0" smtClean="0"/>
            </a:br>
            <a:r>
              <a:rPr lang="cs-CZ" sz="2800" b="1" dirty="0" smtClean="0"/>
              <a:t>   Alexander Dubček- demokratizace strany i společnosti.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1888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1488</TotalTime>
  <Words>749</Words>
  <Application>Microsoft Office PowerPoint</Application>
  <PresentationFormat>Širokoúhlá obrazovka</PresentationFormat>
  <Paragraphs>116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:  Obr. Č. 1 - NEZNÁMÝ. wikipedie [online]. [cit. 8.4.2014]. Dostupný na WWW: http://commons.wikimedia.org/wiki/File:Heliodor_P%C3%ADka.jpg 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pc2</cp:lastModifiedBy>
  <cp:revision>177</cp:revision>
  <dcterms:created xsi:type="dcterms:W3CDTF">2014-02-05T17:07:28Z</dcterms:created>
  <dcterms:modified xsi:type="dcterms:W3CDTF">2015-04-08T10:22:42Z</dcterms:modified>
</cp:coreProperties>
</file>