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9" r:id="rId3"/>
    <p:sldId id="263" r:id="rId4"/>
    <p:sldId id="264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>
      <p:cViewPr varScale="1">
        <p:scale>
          <a:sx n="92" d="100"/>
          <a:sy n="92" d="100"/>
        </p:scale>
        <p:origin x="90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Title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62399" y="1964267"/>
            <a:ext cx="7197726" cy="2421464"/>
          </a:xfrm>
        </p:spPr>
        <p:txBody>
          <a:bodyPr anchor="b">
            <a:normAutofit/>
          </a:bodyPr>
          <a:lstStyle>
            <a:lvl1pPr algn="r">
              <a:defRPr sz="4800">
                <a:effectLst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2399" y="4385732"/>
            <a:ext cx="7197726" cy="1405467"/>
          </a:xfrm>
        </p:spPr>
        <p:txBody>
          <a:bodyPr anchor="t">
            <a:normAutofit/>
          </a:bodyPr>
          <a:lstStyle>
            <a:lvl1pPr marL="0" indent="0" algn="r">
              <a:buNone/>
              <a:defRPr sz="1800" cap="all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32558" y="5870575"/>
            <a:ext cx="1600200" cy="377825"/>
          </a:xfrm>
        </p:spPr>
        <p:txBody>
          <a:bodyPr/>
          <a:lstStyle/>
          <a:p>
            <a:fld id="{B61BEF0D-F0BB-DE4B-95CE-6DB70DBA9567}" type="datetimeFigureOut">
              <a:rPr lang="en-US" dirty="0"/>
              <a:pPr/>
              <a:t>3/15/2016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2399" y="5870575"/>
            <a:ext cx="4893958" cy="3778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08958" y="5870575"/>
            <a:ext cx="551167" cy="3778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732865"/>
            <a:ext cx="1013142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1600" y="932112"/>
            <a:ext cx="8759827" cy="3164976"/>
          </a:xfrm>
          <a:prstGeom prst="roundRect">
            <a:avLst>
              <a:gd name="adj" fmla="val 43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299603"/>
            <a:ext cx="10131427" cy="49371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3/15/2016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3124199"/>
          </a:xfrm>
        </p:spPr>
        <p:txBody>
          <a:bodyPr anchor="ctr">
            <a:normAutofit/>
          </a:bodyPr>
          <a:lstStyle>
            <a:lvl1pPr algn="l">
              <a:defRPr sz="32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97875" y="3352800"/>
            <a:ext cx="9339184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7465" y="4343400"/>
            <a:ext cx="10152367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2" y="3308581"/>
            <a:ext cx="10131425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4777381"/>
            <a:ext cx="10131426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0" y="3886200"/>
            <a:ext cx="10135436" cy="8890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5200"/>
            <a:ext cx="10135436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2743199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1" y="3505200"/>
            <a:ext cx="10131428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8675" y="609599"/>
            <a:ext cx="2158552" cy="5181601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7832116" cy="5181600"/>
          </a:xfrm>
        </p:spPr>
        <p:txBody>
          <a:bodyPr vert="eaVert" anchor="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308581"/>
            <a:ext cx="10131427" cy="1468800"/>
          </a:xfrm>
        </p:spPr>
        <p:txBody>
          <a:bodyPr anchor="b"/>
          <a:lstStyle>
            <a:lvl1pPr algn="l">
              <a:defRPr sz="4000" b="0" cap="all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7381"/>
            <a:ext cx="10131428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 cap="all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2" y="2142067"/>
            <a:ext cx="4995334" cy="3649134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21895" y="2142067"/>
            <a:ext cx="4995332" cy="3649133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3/15/2016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973670" y="2218267"/>
            <a:ext cx="470905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1" y="2870201"/>
            <a:ext cx="4996923" cy="2920998"/>
          </a:xfrm>
        </p:spPr>
        <p:txBody>
          <a:bodyPr anchor="t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6096003" y="2226734"/>
            <a:ext cx="4722813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23483" y="2870201"/>
            <a:ext cx="4995334" cy="2920998"/>
          </a:xfrm>
        </p:spPr>
        <p:txBody>
          <a:bodyPr anchor="t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3/15/2016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3/15/2016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3/15/2016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074333"/>
            <a:ext cx="3680885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8201" y="609601"/>
            <a:ext cx="6169026" cy="5181600"/>
          </a:xfrm>
        </p:spPr>
        <p:txBody>
          <a:bodyPr anchor="ctr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445933"/>
            <a:ext cx="3680885" cy="1828800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3/15/2016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600200"/>
            <a:ext cx="6164653" cy="13716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36253" y="914400"/>
            <a:ext cx="3280974" cy="4572000"/>
          </a:xfrm>
          <a:prstGeom prst="roundRect">
            <a:avLst>
              <a:gd name="adj" fmla="val 42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2971800"/>
            <a:ext cx="6164653" cy="1828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3/15/2016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2142067"/>
            <a:ext cx="10131425" cy="3649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89660" y="5870575"/>
            <a:ext cx="1600200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3/15/2016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5870575"/>
            <a:ext cx="7827659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66060" y="5870575"/>
            <a:ext cx="551167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7" r:id="rId10"/>
    <p:sldLayoutId id="2147483663" r:id="rId11"/>
    <p:sldLayoutId id="2147483664" r:id="rId12"/>
    <p:sldLayoutId id="2147483665" r:id="rId13"/>
    <p:sldLayoutId id="2147483668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>
          <a:xfrm>
            <a:off x="551384" y="700730"/>
            <a:ext cx="10131425" cy="1456267"/>
          </a:xfrm>
        </p:spPr>
        <p:txBody>
          <a:bodyPr/>
          <a:lstStyle/>
          <a:p>
            <a:r>
              <a:rPr lang="cs-CZ" b="1" u="sng" dirty="0" smtClean="0">
                <a:solidFill>
                  <a:srgbClr val="FFFF00"/>
                </a:solidFill>
              </a:rPr>
              <a:t>Řecko – velká kolonizace</a:t>
            </a:r>
            <a:endParaRPr lang="cs-CZ" b="1" u="sng" dirty="0">
              <a:solidFill>
                <a:srgbClr val="FFFF00"/>
              </a:solidFill>
            </a:endParaRPr>
          </a:p>
        </p:txBody>
      </p:sp>
      <p:sp>
        <p:nvSpPr>
          <p:cNvPr id="18" name="TextovéPole 17"/>
          <p:cNvSpPr txBox="1"/>
          <p:nvPr/>
        </p:nvSpPr>
        <p:spPr>
          <a:xfrm>
            <a:off x="1127448" y="2279423"/>
            <a:ext cx="5616624" cy="792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dirty="0"/>
          </a:p>
        </p:txBody>
      </p:sp>
      <p:sp>
        <p:nvSpPr>
          <p:cNvPr id="19" name="TextovéPole 18"/>
          <p:cNvSpPr txBox="1"/>
          <p:nvPr/>
        </p:nvSpPr>
        <p:spPr>
          <a:xfrm>
            <a:off x="1279848" y="2431823"/>
            <a:ext cx="5616624" cy="792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dirty="0"/>
          </a:p>
        </p:txBody>
      </p:sp>
      <p:sp>
        <p:nvSpPr>
          <p:cNvPr id="20" name="TextovéPole 19"/>
          <p:cNvSpPr txBox="1"/>
          <p:nvPr/>
        </p:nvSpPr>
        <p:spPr>
          <a:xfrm>
            <a:off x="479376" y="2279423"/>
            <a:ext cx="1108923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Tx/>
              <a:buChar char="-"/>
            </a:pPr>
            <a:r>
              <a:rPr lang="cs-CZ" sz="3200" b="1" dirty="0" smtClean="0"/>
              <a:t>V 8.stol př.Kr. se začala úroveň Řecka opět zvyšovat. Nastal rozvoj výroby-</a:t>
            </a:r>
            <a:r>
              <a:rPr lang="cs-CZ" sz="3200" b="1" u="sng" dirty="0" smtClean="0"/>
              <a:t>objev nových dolů na měď a železnou rudu</a:t>
            </a:r>
            <a:r>
              <a:rPr lang="cs-CZ" sz="3200" b="1" dirty="0" smtClean="0"/>
              <a:t>.</a:t>
            </a:r>
          </a:p>
        </p:txBody>
      </p:sp>
      <p:sp>
        <p:nvSpPr>
          <p:cNvPr id="21" name="TextovéPole 20"/>
          <p:cNvSpPr txBox="1"/>
          <p:nvPr/>
        </p:nvSpPr>
        <p:spPr>
          <a:xfrm>
            <a:off x="685801" y="3645024"/>
            <a:ext cx="1013142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 smtClean="0"/>
              <a:t>- Vzrůst výroby hliněného zboží, keramiky, látek, rozšíření </a:t>
            </a:r>
            <a:br>
              <a:rPr lang="cs-CZ" sz="3200" b="1" dirty="0" smtClean="0"/>
            </a:br>
            <a:r>
              <a:rPr lang="cs-CZ" sz="3200" b="1" dirty="0" smtClean="0"/>
              <a:t>   </a:t>
            </a:r>
            <a:r>
              <a:rPr lang="cs-CZ" sz="3200" b="1" u="sng" dirty="0" smtClean="0"/>
              <a:t>obchodu-stavba větších námořních lodí.</a:t>
            </a:r>
            <a:endParaRPr lang="cs-CZ" sz="3200" b="1" u="sng" dirty="0"/>
          </a:p>
        </p:txBody>
      </p:sp>
      <p:sp>
        <p:nvSpPr>
          <p:cNvPr id="4" name="TextovéPole 3"/>
          <p:cNvSpPr txBox="1"/>
          <p:nvPr/>
        </p:nvSpPr>
        <p:spPr>
          <a:xfrm>
            <a:off x="685801" y="5013176"/>
            <a:ext cx="951465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smtClean="0"/>
              <a:t>- </a:t>
            </a:r>
            <a:r>
              <a:rPr lang="cs-CZ" sz="3200" b="1" u="sng" dirty="0" smtClean="0"/>
              <a:t>Sjednoceny míry a váhy, ražba prvních mincí.</a:t>
            </a:r>
            <a:r>
              <a:rPr lang="cs-CZ" sz="2800" b="1" u="sng" dirty="0" smtClean="0"/>
              <a:t> </a:t>
            </a:r>
            <a:endParaRPr lang="cs-CZ" sz="2800" u="sng" dirty="0"/>
          </a:p>
        </p:txBody>
      </p:sp>
      <p:sp>
        <p:nvSpPr>
          <p:cNvPr id="5" name="TextovéPole 4"/>
          <p:cNvSpPr txBox="1"/>
          <p:nvPr/>
        </p:nvSpPr>
        <p:spPr>
          <a:xfrm>
            <a:off x="685801" y="5949280"/>
            <a:ext cx="1045075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 smtClean="0"/>
              <a:t>- Lepší životní podmínky – růst počtu obyvatel.  </a:t>
            </a:r>
            <a:endParaRPr lang="cs-CZ" sz="3200" b="1" dirty="0"/>
          </a:p>
        </p:txBody>
      </p:sp>
      <p:sp>
        <p:nvSpPr>
          <p:cNvPr id="6" name="TextovéPole 5"/>
          <p:cNvSpPr txBox="1"/>
          <p:nvPr/>
        </p:nvSpPr>
        <p:spPr>
          <a:xfrm>
            <a:off x="8472264" y="548680"/>
            <a:ext cx="215097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dirty="0"/>
              <a:t>Mgr. Ivana Zelenková</a:t>
            </a:r>
            <a:br>
              <a:rPr lang="fi-FI" dirty="0"/>
            </a:br>
            <a:r>
              <a:rPr lang="fi-FI" dirty="0"/>
              <a:t>24.2.2014         D 6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14328394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20" grpId="0"/>
      <p:bldP spid="21" grpId="0"/>
      <p:bldP spid="4" grpId="0"/>
      <p:bldP spid="5" grpId="0"/>
      <p:bldP spid="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/>
              <a:t> </a:t>
            </a:r>
            <a:endParaRPr lang="cs-CZ" sz="3200" b="1" dirty="0"/>
          </a:p>
        </p:txBody>
      </p:sp>
      <p:sp>
        <p:nvSpPr>
          <p:cNvPr id="2" name="TextovéPole 1"/>
          <p:cNvSpPr txBox="1"/>
          <p:nvPr/>
        </p:nvSpPr>
        <p:spPr>
          <a:xfrm>
            <a:off x="479376" y="1124744"/>
            <a:ext cx="1072919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 smtClean="0"/>
              <a:t>- </a:t>
            </a:r>
            <a:r>
              <a:rPr lang="cs-CZ" sz="3200" b="1" u="sng" dirty="0" smtClean="0">
                <a:solidFill>
                  <a:srgbClr val="FFFF00"/>
                </a:solidFill>
              </a:rPr>
              <a:t>Vznikají stovky nových řeckých osad – KOLONIZACE</a:t>
            </a:r>
            <a:r>
              <a:rPr lang="cs-CZ" sz="3200" b="1" dirty="0" smtClean="0"/>
              <a:t>. </a:t>
            </a:r>
            <a:endParaRPr lang="cs-CZ" sz="3200" b="1" dirty="0"/>
          </a:p>
        </p:txBody>
      </p:sp>
      <p:sp>
        <p:nvSpPr>
          <p:cNvPr id="3" name="TextovéPole 2"/>
          <p:cNvSpPr txBox="1"/>
          <p:nvPr/>
        </p:nvSpPr>
        <p:spPr>
          <a:xfrm>
            <a:off x="479376" y="2546901"/>
            <a:ext cx="1116124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 smtClean="0"/>
              <a:t>- Při kolonizaci Řekové volili raději mírový způsob (obchod) než</a:t>
            </a:r>
            <a:br>
              <a:rPr lang="cs-CZ" sz="3200" b="1" dirty="0" smtClean="0"/>
            </a:br>
            <a:r>
              <a:rPr lang="cs-CZ" sz="3200" b="1" dirty="0" smtClean="0"/>
              <a:t>   boj,</a:t>
            </a:r>
            <a:r>
              <a:rPr lang="cs-CZ" sz="3200" b="1" dirty="0"/>
              <a:t> </a:t>
            </a:r>
            <a:r>
              <a:rPr lang="cs-CZ" sz="3200" b="1" dirty="0" smtClean="0"/>
              <a:t>starousedlíkům přinášeli kulturu a civilizaci.</a:t>
            </a:r>
            <a:endParaRPr lang="cs-CZ" sz="3200" b="1" dirty="0"/>
          </a:p>
        </p:txBody>
      </p:sp>
      <p:sp>
        <p:nvSpPr>
          <p:cNvPr id="4" name="TextovéPole 3"/>
          <p:cNvSpPr txBox="1"/>
          <p:nvPr/>
        </p:nvSpPr>
        <p:spPr>
          <a:xfrm>
            <a:off x="479376" y="4201924"/>
            <a:ext cx="1116124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Tx/>
              <a:buChar char="-"/>
            </a:pPr>
            <a:r>
              <a:rPr lang="cs-CZ" sz="3200" b="1" u="sng" dirty="0" smtClean="0"/>
              <a:t>Nové osady</a:t>
            </a:r>
            <a:r>
              <a:rPr lang="cs-CZ" sz="3200" b="1" dirty="0" smtClean="0"/>
              <a:t> udržovaly intenzivní styk se starou vlastí, ale byly </a:t>
            </a:r>
          </a:p>
          <a:p>
            <a:r>
              <a:rPr lang="cs-CZ" sz="3200" b="1" dirty="0"/>
              <a:t> </a:t>
            </a:r>
            <a:r>
              <a:rPr lang="cs-CZ" sz="3200" b="1" dirty="0" smtClean="0"/>
              <a:t>    </a:t>
            </a:r>
            <a:r>
              <a:rPr lang="cs-CZ" sz="3200" b="1" u="sng" dirty="0" smtClean="0"/>
              <a:t>nezávislé</a:t>
            </a:r>
            <a:r>
              <a:rPr lang="cs-CZ" sz="3200" b="1" dirty="0" smtClean="0"/>
              <a:t>. </a:t>
            </a:r>
            <a:endParaRPr lang="cs-CZ" sz="3200" b="1" dirty="0"/>
          </a:p>
        </p:txBody>
      </p:sp>
      <p:sp>
        <p:nvSpPr>
          <p:cNvPr id="6" name="Obdélník 5"/>
          <p:cNvSpPr/>
          <p:nvPr/>
        </p:nvSpPr>
        <p:spPr>
          <a:xfrm>
            <a:off x="9686802" y="751344"/>
            <a:ext cx="216024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b="1" dirty="0">
                <a:solidFill>
                  <a:srgbClr val="FF0000"/>
                </a:solidFill>
              </a:rPr>
              <a:t/>
            </a:r>
            <a:br>
              <a:rPr lang="cs-CZ" b="1" dirty="0">
                <a:solidFill>
                  <a:srgbClr val="FF0000"/>
                </a:solidFill>
              </a:rPr>
            </a:br>
            <a:endParaRPr lang="cs-CZ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1003876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4151784" y="260648"/>
            <a:ext cx="417646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u="sng" dirty="0" smtClean="0"/>
              <a:t>MĚSTSKÉ STÁTY</a:t>
            </a:r>
            <a:endParaRPr lang="cs-CZ" sz="3200" b="1" u="sng" dirty="0"/>
          </a:p>
        </p:txBody>
      </p:sp>
      <p:sp>
        <p:nvSpPr>
          <p:cNvPr id="3" name="TextovéPole 2"/>
          <p:cNvSpPr txBox="1"/>
          <p:nvPr/>
        </p:nvSpPr>
        <p:spPr>
          <a:xfrm>
            <a:off x="335360" y="1415678"/>
            <a:ext cx="1123324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 smtClean="0"/>
              <a:t>- V Řecku vznikaly nové </a:t>
            </a:r>
            <a:r>
              <a:rPr lang="cs-CZ" sz="3200" b="1" u="sng" dirty="0" smtClean="0"/>
              <a:t>městské státy</a:t>
            </a:r>
            <a:r>
              <a:rPr lang="cs-CZ" sz="3200" b="1" dirty="0" smtClean="0"/>
              <a:t>, které </a:t>
            </a:r>
            <a:r>
              <a:rPr lang="cs-CZ" sz="3200" b="1" u="sng" dirty="0" smtClean="0"/>
              <a:t>nikdy nevytvořily</a:t>
            </a:r>
            <a:br>
              <a:rPr lang="cs-CZ" sz="3200" b="1" u="sng" dirty="0" smtClean="0"/>
            </a:br>
            <a:r>
              <a:rPr lang="cs-CZ" sz="3200" b="1" dirty="0" smtClean="0"/>
              <a:t>   </a:t>
            </a:r>
            <a:r>
              <a:rPr lang="cs-CZ" sz="3200" b="1" u="sng" dirty="0" smtClean="0"/>
              <a:t>jednotnou</a:t>
            </a:r>
            <a:r>
              <a:rPr lang="cs-CZ" sz="3200" b="1" u="sng" dirty="0"/>
              <a:t> </a:t>
            </a:r>
            <a:r>
              <a:rPr lang="cs-CZ" sz="3200" b="1" u="sng" dirty="0" smtClean="0"/>
              <a:t>říši</a:t>
            </a:r>
            <a:r>
              <a:rPr lang="cs-CZ" sz="3200" b="1" dirty="0" smtClean="0"/>
              <a:t>. </a:t>
            </a:r>
            <a:r>
              <a:rPr lang="cs-CZ" sz="2800" b="1" dirty="0" smtClean="0"/>
              <a:t> </a:t>
            </a:r>
            <a:endParaRPr lang="cs-CZ" sz="2800" b="1" dirty="0"/>
          </a:p>
        </p:txBody>
      </p:sp>
      <p:sp>
        <p:nvSpPr>
          <p:cNvPr id="6" name="TextovéPole 5"/>
          <p:cNvSpPr txBox="1"/>
          <p:nvPr/>
        </p:nvSpPr>
        <p:spPr>
          <a:xfrm>
            <a:off x="335360" y="2852936"/>
            <a:ext cx="1123324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/>
              <a:t> </a:t>
            </a:r>
            <a:r>
              <a:rPr lang="cs-CZ" sz="3200" b="1" dirty="0" smtClean="0"/>
              <a:t>- Důvody – výrazná touha po svobodě, snaha o samostatnost </a:t>
            </a:r>
            <a:br>
              <a:rPr lang="cs-CZ" sz="3200" b="1" dirty="0" smtClean="0"/>
            </a:br>
            <a:r>
              <a:rPr lang="cs-CZ" sz="3200" b="1" dirty="0" smtClean="0"/>
              <a:t>   v rozhodování, charakter krajiny (nebyly třeba centrální stavby-</a:t>
            </a:r>
            <a:br>
              <a:rPr lang="cs-CZ" sz="3200" b="1" dirty="0" smtClean="0"/>
            </a:br>
            <a:r>
              <a:rPr lang="cs-CZ" sz="3200" b="1" dirty="0" smtClean="0"/>
              <a:t>   např. zavodňovací systém).   </a:t>
            </a:r>
            <a:endParaRPr lang="cs-CZ" sz="2800" b="1" dirty="0"/>
          </a:p>
        </p:txBody>
      </p:sp>
      <p:sp>
        <p:nvSpPr>
          <p:cNvPr id="8" name="TextovéPole 7"/>
          <p:cNvSpPr txBox="1"/>
          <p:nvPr/>
        </p:nvSpPr>
        <p:spPr>
          <a:xfrm>
            <a:off x="335360" y="4705980"/>
            <a:ext cx="1159328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/>
              <a:t>-</a:t>
            </a:r>
            <a:r>
              <a:rPr lang="cs-CZ" sz="2800" b="1" dirty="0"/>
              <a:t> </a:t>
            </a:r>
            <a:r>
              <a:rPr lang="cs-CZ" sz="3200" b="1" u="sng" dirty="0" smtClean="0">
                <a:solidFill>
                  <a:srgbClr val="FFFF00"/>
                </a:solidFill>
              </a:rPr>
              <a:t>Městské státy byly nazývány POLIS  </a:t>
            </a:r>
            <a:r>
              <a:rPr lang="cs-CZ" sz="3200" b="1" i="1" dirty="0" smtClean="0"/>
              <a:t>( </a:t>
            </a:r>
            <a:r>
              <a:rPr lang="cs-CZ" sz="3200" b="1" i="1" dirty="0" err="1" smtClean="0"/>
              <a:t>politika,možný</a:t>
            </a:r>
            <a:r>
              <a:rPr lang="cs-CZ" sz="3200" b="1" i="1" dirty="0" smtClean="0"/>
              <a:t> překlad- obec, městský stát)</a:t>
            </a:r>
            <a:r>
              <a:rPr lang="cs-CZ" sz="3200" b="1" dirty="0" smtClean="0"/>
              <a:t>,strukturou to bylo město ( chrámy, tržiště, úřady).</a:t>
            </a:r>
            <a:endParaRPr lang="cs-CZ" sz="2800" b="1" i="1" dirty="0"/>
          </a:p>
        </p:txBody>
      </p:sp>
      <p:sp>
        <p:nvSpPr>
          <p:cNvPr id="4" name="TextovéPole 3"/>
          <p:cNvSpPr txBox="1"/>
          <p:nvPr/>
        </p:nvSpPr>
        <p:spPr>
          <a:xfrm>
            <a:off x="191344" y="6021288"/>
            <a:ext cx="115212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 smtClean="0"/>
              <a:t>- Největší řecké městské státy měly více než 100 tis. obyvatel.</a:t>
            </a:r>
            <a:r>
              <a:rPr lang="cs-CZ" sz="3200" dirty="0" smtClean="0"/>
              <a:t> </a:t>
            </a:r>
            <a:endParaRPr lang="cs-CZ" sz="3200" b="1" dirty="0"/>
          </a:p>
        </p:txBody>
      </p:sp>
    </p:spTree>
    <p:extLst>
      <p:ext uri="{BB962C8B-B14F-4D97-AF65-F5344CB8AC3E}">
        <p14:creationId xmlns:p14="http://schemas.microsoft.com/office/powerpoint/2010/main" val="42842629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6" grpId="0"/>
      <p:bldP spid="8" grpId="0"/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2567608" y="404664"/>
            <a:ext cx="417646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u="sng" dirty="0" smtClean="0"/>
              <a:t>OPAKOVÁNÍ</a:t>
            </a:r>
            <a:endParaRPr lang="cs-CZ" sz="3200" b="1" u="sng" dirty="0"/>
          </a:p>
        </p:txBody>
      </p:sp>
      <p:sp>
        <p:nvSpPr>
          <p:cNvPr id="3" name="TextovéPole 2"/>
          <p:cNvSpPr txBox="1"/>
          <p:nvPr/>
        </p:nvSpPr>
        <p:spPr>
          <a:xfrm>
            <a:off x="119336" y="1772816"/>
            <a:ext cx="46085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 smtClean="0"/>
              <a:t>1. Co byla kolonizace?</a:t>
            </a:r>
            <a:endParaRPr lang="cs-CZ" sz="3200" b="1" dirty="0"/>
          </a:p>
        </p:txBody>
      </p:sp>
      <p:sp>
        <p:nvSpPr>
          <p:cNvPr id="4" name="TextovéPole 3"/>
          <p:cNvSpPr txBox="1"/>
          <p:nvPr/>
        </p:nvSpPr>
        <p:spPr>
          <a:xfrm>
            <a:off x="119336" y="2924944"/>
            <a:ext cx="77048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 smtClean="0"/>
              <a:t>2. Jak se chovali Řekové na nových územích?</a:t>
            </a:r>
            <a:endParaRPr lang="cs-CZ" sz="3200" b="1" dirty="0"/>
          </a:p>
        </p:txBody>
      </p:sp>
      <p:sp>
        <p:nvSpPr>
          <p:cNvPr id="5" name="TextovéPole 4"/>
          <p:cNvSpPr txBox="1"/>
          <p:nvPr/>
        </p:nvSpPr>
        <p:spPr>
          <a:xfrm>
            <a:off x="119336" y="4221088"/>
            <a:ext cx="806489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 smtClean="0"/>
              <a:t>3. Proč si Řekové nevytvořili jednotnou říši?</a:t>
            </a:r>
            <a:endParaRPr lang="cs-CZ" sz="3200" b="1" dirty="0"/>
          </a:p>
        </p:txBody>
      </p:sp>
      <p:sp>
        <p:nvSpPr>
          <p:cNvPr id="6" name="TextovéPole 5"/>
          <p:cNvSpPr txBox="1"/>
          <p:nvPr/>
        </p:nvSpPr>
        <p:spPr>
          <a:xfrm>
            <a:off x="119336" y="5517232"/>
            <a:ext cx="43204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 smtClean="0"/>
              <a:t>4. Co je řecky POLIS ?</a:t>
            </a:r>
            <a:endParaRPr lang="cs-CZ" sz="3200" b="1" dirty="0"/>
          </a:p>
        </p:txBody>
      </p:sp>
      <p:sp>
        <p:nvSpPr>
          <p:cNvPr id="7" name="TextovéPole 6"/>
          <p:cNvSpPr txBox="1"/>
          <p:nvPr/>
        </p:nvSpPr>
        <p:spPr>
          <a:xfrm>
            <a:off x="6168008" y="1772816"/>
            <a:ext cx="43204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 smtClean="0">
                <a:solidFill>
                  <a:srgbClr val="FFFF00"/>
                </a:solidFill>
              </a:rPr>
              <a:t>Zakládání nových osad</a:t>
            </a:r>
            <a:endParaRPr lang="cs-CZ" sz="3200" b="1" dirty="0">
              <a:solidFill>
                <a:srgbClr val="FFFF00"/>
              </a:solidFill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7824192" y="2924944"/>
            <a:ext cx="410445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 smtClean="0">
                <a:solidFill>
                  <a:srgbClr val="FFFF00"/>
                </a:solidFill>
              </a:rPr>
              <a:t>Přinášeli </a:t>
            </a:r>
            <a:r>
              <a:rPr lang="cs-CZ" sz="3200" b="1" dirty="0" err="1" smtClean="0">
                <a:solidFill>
                  <a:srgbClr val="FFFF00"/>
                </a:solidFill>
              </a:rPr>
              <a:t>kulturu,civilizaci</a:t>
            </a:r>
            <a:endParaRPr lang="cs-CZ" sz="3200" b="1" dirty="0">
              <a:solidFill>
                <a:srgbClr val="FFFF00"/>
              </a:solidFill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335360" y="4788441"/>
            <a:ext cx="115212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 smtClean="0">
                <a:solidFill>
                  <a:srgbClr val="FFFF00"/>
                </a:solidFill>
              </a:rPr>
              <a:t>Touha po </a:t>
            </a:r>
            <a:r>
              <a:rPr lang="cs-CZ" sz="3200" b="1" dirty="0" err="1" smtClean="0">
                <a:solidFill>
                  <a:srgbClr val="FFFF00"/>
                </a:solidFill>
              </a:rPr>
              <a:t>svobodě,samostatném</a:t>
            </a:r>
            <a:r>
              <a:rPr lang="cs-CZ" sz="3200" b="1" dirty="0" smtClean="0">
                <a:solidFill>
                  <a:srgbClr val="FFFF00"/>
                </a:solidFill>
              </a:rPr>
              <a:t> </a:t>
            </a:r>
            <a:r>
              <a:rPr lang="cs-CZ" sz="3200" b="1" dirty="0" err="1" smtClean="0">
                <a:solidFill>
                  <a:srgbClr val="FFFF00"/>
                </a:solidFill>
              </a:rPr>
              <a:t>rozhodování,žádné</a:t>
            </a:r>
            <a:r>
              <a:rPr lang="cs-CZ" sz="3200" b="1" dirty="0" smtClean="0">
                <a:solidFill>
                  <a:srgbClr val="FFFF00"/>
                </a:solidFill>
              </a:rPr>
              <a:t> státní stavby</a:t>
            </a:r>
            <a:endParaRPr lang="cs-CZ" sz="3200" b="1" dirty="0">
              <a:solidFill>
                <a:srgbClr val="FFFF00"/>
              </a:solidFill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4079776" y="5733256"/>
            <a:ext cx="597666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 smtClean="0">
                <a:solidFill>
                  <a:srgbClr val="FFFF00"/>
                </a:solidFill>
              </a:rPr>
              <a:t>Polis- politika- obec-městský stát</a:t>
            </a:r>
            <a:endParaRPr lang="cs-CZ" sz="32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04226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  <p:bldP spid="8" grpId="0"/>
      <p:bldP spid="10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Nebe">
  <a:themeElements>
    <a:clrScheme name="Celestial">
      <a:dk1>
        <a:sysClr val="windowText" lastClr="000000"/>
      </a:dk1>
      <a:lt1>
        <a:sysClr val="window" lastClr="FFFFFF"/>
      </a:lt1>
      <a:dk2>
        <a:srgbClr val="18276C"/>
      </a:dk2>
      <a:lt2>
        <a:srgbClr val="EBEBEB"/>
      </a:lt2>
      <a:accent1>
        <a:srgbClr val="AC3EC1"/>
      </a:accent1>
      <a:accent2>
        <a:srgbClr val="477BD1"/>
      </a:accent2>
      <a:accent3>
        <a:srgbClr val="46B298"/>
      </a:accent3>
      <a:accent4>
        <a:srgbClr val="90BA4C"/>
      </a:accent4>
      <a:accent5>
        <a:srgbClr val="DD9D31"/>
      </a:accent5>
      <a:accent6>
        <a:srgbClr val="E25247"/>
      </a:accent6>
      <a:hlink>
        <a:srgbClr val="C573D2"/>
      </a:hlink>
      <a:folHlink>
        <a:srgbClr val="CCAEE8"/>
      </a:folHlink>
    </a:clrScheme>
    <a:fontScheme name="Celestial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elestial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82000"/>
                <a:alpha val="7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0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1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6000"/>
                <a:hueMod val="100000"/>
                <a:satMod val="180000"/>
                <a:lumMod val="110000"/>
              </a:schemeClr>
            </a:gs>
            <a:gs pos="100000">
              <a:schemeClr val="phClr">
                <a:shade val="96000"/>
                <a:satMod val="160000"/>
                <a:lumMod val="100000"/>
              </a:schemeClr>
            </a:gs>
          </a:gsLst>
          <a:lin ang="4740000" scaled="1"/>
        </a:gradFill>
        <a:blipFill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lestial" id="{C4BB2A3D-0E93-4C5F-B0D2-9D3FCE089CC5}" vid="{42E5908D-19A2-46FD-89FA-638B126129E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TC103457452[[fn=Nebe]]</Template>
  <TotalTime>250</TotalTime>
  <Words>207</Words>
  <Application>Microsoft Office PowerPoint</Application>
  <PresentationFormat>Širokoúhlá obrazovka</PresentationFormat>
  <Paragraphs>26</Paragraphs>
  <Slides>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Nebe</vt:lpstr>
      <vt:lpstr>Řecko – velká kolonizace</vt:lpstr>
      <vt:lpstr> 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Iva</dc:creator>
  <cp:lastModifiedBy>pc2</cp:lastModifiedBy>
  <cp:revision>40</cp:revision>
  <dcterms:created xsi:type="dcterms:W3CDTF">2014-02-07T15:47:24Z</dcterms:created>
  <dcterms:modified xsi:type="dcterms:W3CDTF">2016-03-15T08:26:36Z</dcterms:modified>
</cp:coreProperties>
</file>