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5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olon.jpg" TargetMode="External"/><Relationship Id="rId2" Type="http://schemas.openxmlformats.org/officeDocument/2006/relationships/hyperlink" Target="http://commons.wikimedia.org/wiki/File:Lightmatter_acropoli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5" y="260648"/>
            <a:ext cx="6624736" cy="1456267"/>
          </a:xfrm>
        </p:spPr>
        <p:txBody>
          <a:bodyPr/>
          <a:lstStyle/>
          <a:p>
            <a:r>
              <a:rPr lang="cs-CZ" b="1" u="sng" dirty="0" err="1" smtClean="0">
                <a:solidFill>
                  <a:srgbClr val="FFFF00"/>
                </a:solidFill>
              </a:rPr>
              <a:t>AthÉNY</a:t>
            </a:r>
            <a:r>
              <a:rPr lang="cs-CZ" b="1" u="sng" dirty="0" smtClean="0">
                <a:solidFill>
                  <a:srgbClr val="FFFF00"/>
                </a:solidFill>
              </a:rPr>
              <a:t> – město moudrých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9376" y="1556792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Druhý největší po Spartě </a:t>
            </a:r>
            <a:r>
              <a:rPr lang="cs-CZ" sz="3200" b="1" dirty="0" smtClean="0"/>
              <a:t>na poloostrově </a:t>
            </a:r>
            <a:r>
              <a:rPr lang="cs-CZ" sz="3200" b="1" dirty="0" err="1" smtClean="0">
                <a:solidFill>
                  <a:srgbClr val="FFFF00"/>
                </a:solidFill>
              </a:rPr>
              <a:t>Attika</a:t>
            </a:r>
            <a:r>
              <a:rPr lang="cs-CZ" sz="3200" b="1" dirty="0" smtClean="0">
                <a:solidFill>
                  <a:srgbClr val="FFFF00"/>
                </a:solidFill>
              </a:rPr>
              <a:t>-chráněn mořem a pohořím – nebyly nutné boje k ochraně</a:t>
            </a:r>
            <a:r>
              <a:rPr lang="cs-CZ" sz="3200" b="1" dirty="0" smtClean="0"/>
              <a:t>. ( 5.stol).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9377" y="2924944"/>
            <a:ext cx="1130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Athény – svobodomyslnější, tolerantnější s delší </a:t>
            </a:r>
            <a:r>
              <a:rPr lang="cs-CZ" sz="3200" b="1" dirty="0" err="1" smtClean="0"/>
              <a:t>historií-původní</a:t>
            </a:r>
            <a:r>
              <a:rPr lang="cs-CZ" sz="3200" b="1" dirty="0" smtClean="0"/>
              <a:t>  </a:t>
            </a:r>
            <a:r>
              <a:rPr lang="cs-CZ" sz="3200" b="1" u="sng" dirty="0" smtClean="0"/>
              <a:t>centrum- </a:t>
            </a:r>
            <a:r>
              <a:rPr lang="cs-CZ" sz="3200" b="1" u="sng" dirty="0" smtClean="0">
                <a:solidFill>
                  <a:srgbClr val="FFFF00"/>
                </a:solidFill>
              </a:rPr>
              <a:t>posvátný pahorek – AKROPOLIS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4365104"/>
            <a:ext cx="1192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Athéňané </a:t>
            </a:r>
            <a:r>
              <a:rPr lang="cs-CZ" sz="3200" b="1" dirty="0"/>
              <a:t>nepovažovali fyzickou práci za </a:t>
            </a:r>
            <a:r>
              <a:rPr lang="cs-CZ" sz="3200" b="1" dirty="0" smtClean="0"/>
              <a:t>nedůstojnou, byli </a:t>
            </a:r>
            <a:r>
              <a:rPr lang="cs-CZ" sz="3200" b="1" u="sng" dirty="0" smtClean="0">
                <a:solidFill>
                  <a:srgbClr val="FFFF00"/>
                </a:solidFill>
              </a:rPr>
              <a:t>zkušení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zemědělci, výborní řemeslníci a skvělí obchodníci.</a:t>
            </a: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3" y="5949280"/>
            <a:ext cx="1087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Velký význam kladli na vzdělání a umění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fi-FI" dirty="0" smtClean="0"/>
              <a:t>2</a:t>
            </a:r>
            <a:r>
              <a:rPr lang="cs-CZ" dirty="0" smtClean="0"/>
              <a:t>6</a:t>
            </a:r>
            <a:r>
              <a:rPr lang="fi-FI" dirty="0" smtClean="0"/>
              <a:t>.2.2014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5360" y="620688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Před sparťanskou disciplínou dávali přednost svobodě slova a činů.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9376" y="1772816"/>
            <a:ext cx="111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Zpočátku vládli v Athénách králové, po smrti posledního z nich </a:t>
            </a:r>
            <a:br>
              <a:rPr lang="cs-CZ" sz="3200" b="1" dirty="0" smtClean="0"/>
            </a:br>
            <a:r>
              <a:rPr lang="cs-CZ" sz="3200" b="1" dirty="0" smtClean="0"/>
              <a:t>   se ustavila </a:t>
            </a:r>
            <a:r>
              <a:rPr lang="cs-CZ" sz="3200" b="1" u="sng" dirty="0" smtClean="0"/>
              <a:t>vláda aristokracie- 9.úředníků- ARCHONTŮ</a:t>
            </a:r>
            <a:r>
              <a:rPr lang="cs-CZ" sz="3200" b="1" dirty="0" smtClean="0"/>
              <a:t>.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376" y="3501008"/>
            <a:ext cx="11712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Bohatí aristokraté měli na zemědělské a těžké domácí práce </a:t>
            </a:r>
            <a:r>
              <a:rPr lang="cs-CZ" sz="3200" b="1" u="sng" dirty="0" smtClean="0"/>
              <a:t>otroky</a:t>
            </a:r>
            <a:r>
              <a:rPr lang="cs-CZ" sz="3200" b="1" dirty="0" smtClean="0"/>
              <a:t>, otrokem mohl být i dlužník, který neměl na zaplacení dluhů.</a:t>
            </a:r>
            <a:endParaRPr lang="cs-CZ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5360" y="5157192"/>
            <a:ext cx="11511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Osobnost </a:t>
            </a:r>
            <a:r>
              <a:rPr lang="cs-CZ" sz="3200" b="1" dirty="0"/>
              <a:t>A</a:t>
            </a:r>
            <a:r>
              <a:rPr lang="cs-CZ" sz="3200" b="1" dirty="0" smtClean="0"/>
              <a:t>thén- </a:t>
            </a:r>
            <a:r>
              <a:rPr lang="cs-CZ" sz="3200" b="1" u="sng" dirty="0" smtClean="0">
                <a:solidFill>
                  <a:srgbClr val="FFFF00"/>
                </a:solidFill>
              </a:rPr>
              <a:t>Solón</a:t>
            </a:r>
            <a:r>
              <a:rPr lang="cs-CZ" sz="3200" b="1" dirty="0" smtClean="0">
                <a:solidFill>
                  <a:srgbClr val="FFFF00"/>
                </a:solidFill>
              </a:rPr>
              <a:t> </a:t>
            </a:r>
            <a:r>
              <a:rPr lang="cs-CZ" sz="3200" b="1" dirty="0" smtClean="0"/>
              <a:t>(594 př.Kr.)- byl zvolen úředníkem s mimořádnými pravomocemi, zvaný </a:t>
            </a:r>
            <a:r>
              <a:rPr lang="cs-CZ" sz="3200" b="1" u="sng" dirty="0" smtClean="0">
                <a:solidFill>
                  <a:srgbClr val="FFFF00"/>
                </a:solidFill>
              </a:rPr>
              <a:t>otcem demokracie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1424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Athény - Akropolis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56040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Solón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43000"/>
            <a:ext cx="6192688" cy="55263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106760"/>
            <a:ext cx="439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5360" y="620688"/>
            <a:ext cx="1159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Solón dále </a:t>
            </a:r>
            <a:r>
              <a:rPr lang="cs-CZ" sz="3200" b="1" u="sng" dirty="0" smtClean="0">
                <a:solidFill>
                  <a:srgbClr val="FFFF00"/>
                </a:solidFill>
              </a:rPr>
              <a:t>zrušil otroctví pro dluhy, rozdělil </a:t>
            </a:r>
            <a:r>
              <a:rPr lang="cs-CZ" sz="3200" b="1" u="sng" dirty="0">
                <a:solidFill>
                  <a:srgbClr val="FFFF00"/>
                </a:solidFill>
              </a:rPr>
              <a:t>obyvatele do 4 skup. </a:t>
            </a:r>
            <a:r>
              <a:rPr lang="cs-CZ" sz="3200" b="1" u="sng" dirty="0" smtClean="0">
                <a:solidFill>
                  <a:srgbClr val="FFFF00"/>
                </a:solidFill>
              </a:rPr>
              <a:t>Nejvyšší vlastníci, druhá-jezdci, třetí-pěšáci- těžkooděnci, čtvrtá-nádeníci.</a:t>
            </a:r>
            <a:r>
              <a:rPr lang="cs-CZ" sz="3200" b="1" dirty="0" smtClean="0"/>
              <a:t> Podpořil obchod-povolil cizí obchodníky.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360" y="2492896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r>
              <a:rPr lang="cs-CZ" sz="3200" b="1" dirty="0" smtClean="0"/>
              <a:t>- Po Solónovi se do čela státu postavil  PEISISTRATOS – ponechal Solónovy zákony, rozdělil půdu rolníkům rozvíjel město.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5360" y="3933056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 vládou </a:t>
            </a:r>
            <a:r>
              <a:rPr lang="cs-CZ" sz="3200" b="1" dirty="0" err="1"/>
              <a:t>P</a:t>
            </a:r>
            <a:r>
              <a:rPr lang="cs-CZ" sz="3200" b="1" dirty="0" err="1" smtClean="0"/>
              <a:t>eisistratových</a:t>
            </a:r>
            <a:r>
              <a:rPr lang="cs-CZ" sz="3200" b="1" dirty="0" smtClean="0"/>
              <a:t> synů se už Athéňané nesmířili, byla ustanovena vláda lidí – DEMOKRACIE (</a:t>
            </a:r>
            <a:r>
              <a:rPr lang="cs-CZ" sz="3200" b="1" dirty="0" err="1" smtClean="0"/>
              <a:t>demos</a:t>
            </a:r>
            <a:r>
              <a:rPr lang="cs-CZ" sz="3200" b="1" dirty="0" smtClean="0"/>
              <a:t>-</a:t>
            </a:r>
            <a:r>
              <a:rPr lang="cs-CZ" sz="3200" b="1" dirty="0" err="1" smtClean="0"/>
              <a:t>lid,kratos</a:t>
            </a:r>
            <a:r>
              <a:rPr lang="cs-CZ" sz="3200" b="1" dirty="0" smtClean="0"/>
              <a:t>-vláda). </a:t>
            </a:r>
            <a:r>
              <a:rPr lang="cs-CZ" sz="3200" b="1" u="sng" dirty="0" smtClean="0"/>
              <a:t> 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842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67608" y="4046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OPAKOVÁNÍ</a:t>
            </a:r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134076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1. V čem se lišil život ve Spartě a Athénách ?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2924944"/>
            <a:ext cx="1087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2. </a:t>
            </a:r>
            <a:r>
              <a:rPr lang="cs-CZ" sz="3200" b="1" dirty="0"/>
              <a:t>K</a:t>
            </a:r>
            <a:r>
              <a:rPr lang="cs-CZ" sz="3200" b="1" dirty="0" smtClean="0"/>
              <a:t>do vykonával v Athénách zemědělské a těžké domácí práce?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422108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3. Kdo byl otec demokracie ?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9336" y="5517232"/>
            <a:ext cx="713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4. Na kolik tříd rozdělil Solón obyvatele ?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1991742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Sparta-vojenská-</a:t>
            </a:r>
            <a:r>
              <a:rPr lang="cs-CZ" sz="3200" b="1" dirty="0" err="1" smtClean="0">
                <a:solidFill>
                  <a:srgbClr val="FFFF00"/>
                </a:solidFill>
              </a:rPr>
              <a:t>boj,zbraně,Athény</a:t>
            </a:r>
            <a:r>
              <a:rPr lang="cs-CZ" sz="3200" b="1" dirty="0" smtClean="0">
                <a:solidFill>
                  <a:srgbClr val="FFFF00"/>
                </a:solidFill>
              </a:rPr>
              <a:t>-</a:t>
            </a:r>
            <a:r>
              <a:rPr lang="cs-CZ" sz="3200" b="1" dirty="0" err="1" smtClean="0">
                <a:solidFill>
                  <a:srgbClr val="FFFF00"/>
                </a:solidFill>
              </a:rPr>
              <a:t>vzdělání,umění,svoboda</a:t>
            </a:r>
            <a:r>
              <a:rPr lang="cs-CZ" sz="3200" b="1" dirty="0" smtClean="0">
                <a:solidFill>
                  <a:srgbClr val="FFFF00"/>
                </a:solidFill>
              </a:rPr>
              <a:t> slova)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40216" y="36450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Otroci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99856" y="4797152"/>
            <a:ext cx="2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Zbraně a boj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39816" y="6012577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4-vlastníci,jezdci,pěšáci,nádeníci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9416" y="692696"/>
            <a:ext cx="11017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Zdroje :</a:t>
            </a:r>
            <a:endParaRPr lang="cs-CZ" sz="2800" b="1" dirty="0" smtClean="0"/>
          </a:p>
          <a:p>
            <a:endParaRPr lang="cs-CZ" sz="2800" b="1" u="sng" dirty="0"/>
          </a:p>
          <a:p>
            <a:r>
              <a:rPr lang="cs-CZ" sz="2000" b="1" dirty="0"/>
              <a:t>Obr.č.1 -LOGAN, By Aaron. wikipedie [online]. [cit. 26.2.2014]. Dostupný na WWW: </a:t>
            </a:r>
            <a:r>
              <a:rPr lang="cs-CZ" sz="2000" b="1" dirty="0">
                <a:hlinkClick r:id="rId2"/>
              </a:rPr>
              <a:t>http://</a:t>
            </a:r>
            <a:r>
              <a:rPr lang="cs-CZ" sz="2000" b="1" dirty="0" smtClean="0">
                <a:hlinkClick r:id="rId2"/>
              </a:rPr>
              <a:t>commons.wikimedia.org/wiki/File:Lightmatter_acropolis.jpg</a:t>
            </a:r>
            <a:endParaRPr lang="cs-CZ" sz="2000" b="1" dirty="0" smtClean="0"/>
          </a:p>
          <a:p>
            <a:r>
              <a:rPr lang="cs-CZ" sz="2000" b="1" dirty="0" smtClean="0"/>
              <a:t>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Obr.č.2 </a:t>
            </a:r>
            <a:r>
              <a:rPr lang="cs-CZ" sz="2000" b="1" dirty="0"/>
              <a:t>-OLIVA, Pavel. wikipedie [online]. [cit. 26.2.2014]. Dostupný na WWW: </a:t>
            </a:r>
            <a:r>
              <a:rPr lang="cs-CZ" sz="2000" b="1" dirty="0">
                <a:hlinkClick r:id="rId3"/>
              </a:rPr>
              <a:t>http://</a:t>
            </a:r>
            <a:r>
              <a:rPr lang="cs-CZ" sz="2000" b="1" dirty="0" smtClean="0">
                <a:hlinkClick r:id="rId3"/>
              </a:rPr>
              <a:t>commons.wikimedia.org/wiki/File:Solon.jpg</a:t>
            </a:r>
            <a:endParaRPr lang="cs-CZ" sz="2000" b="1" dirty="0" smtClean="0"/>
          </a:p>
          <a:p>
            <a:r>
              <a:rPr lang="cs-CZ" sz="2000" b="1" dirty="0" smtClean="0"/>
              <a:t> </a:t>
            </a:r>
          </a:p>
          <a:p>
            <a:r>
              <a:rPr lang="cs-CZ" sz="2800" b="1" dirty="0" smtClean="0"/>
              <a:t> 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337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478</TotalTime>
  <Words>306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AthÉNY – město moudrých</vt:lpstr>
      <vt:lpstr>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77</cp:revision>
  <dcterms:created xsi:type="dcterms:W3CDTF">2014-02-07T15:47:24Z</dcterms:created>
  <dcterms:modified xsi:type="dcterms:W3CDTF">2019-03-15T09:18:13Z</dcterms:modified>
</cp:coreProperties>
</file>