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66" r:id="rId2"/>
    <p:sldId id="256" r:id="rId3"/>
    <p:sldId id="272" r:id="rId4"/>
    <p:sldId id="260" r:id="rId5"/>
    <p:sldId id="263" r:id="rId6"/>
    <p:sldId id="261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9" d="100"/>
          <a:sy n="79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7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7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8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8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5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2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25786"/>
            <a:ext cx="3968840" cy="10790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7488" y="21328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solidFill>
                  <a:srgbClr val="FF0000"/>
                </a:solidFill>
              </a:rPr>
              <a:t>FRANCIE ZA KRÁLE SLUNCE </a:t>
            </a:r>
            <a:br>
              <a:rPr lang="cs-CZ" sz="4000" b="1" u="sng" dirty="0" smtClean="0">
                <a:solidFill>
                  <a:srgbClr val="FF0000"/>
                </a:solidFill>
              </a:rPr>
            </a:br>
            <a:r>
              <a:rPr lang="cs-CZ" sz="4000" b="1" dirty="0" smtClean="0">
                <a:solidFill>
                  <a:srgbClr val="FF0000"/>
                </a:solidFill>
              </a:rPr>
              <a:t>              </a:t>
            </a:r>
            <a:r>
              <a:rPr lang="cs-CZ" sz="4000" b="1" u="sng" dirty="0" smtClean="0">
                <a:solidFill>
                  <a:srgbClr val="FF0000"/>
                </a:solidFill>
              </a:rPr>
              <a:t>LUDVÍKA XIV.</a:t>
            </a: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endParaRPr lang="cs-CZ" sz="4000" b="1" u="sng" dirty="0">
              <a:solidFill>
                <a:srgbClr val="92D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83432" y="3717032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Prezentace</a:t>
            </a:r>
          </a:p>
          <a:p>
            <a:r>
              <a:rPr lang="cs-CZ" sz="2800" b="1" dirty="0"/>
              <a:t>Mgr. Ivana Zelenková</a:t>
            </a:r>
          </a:p>
          <a:p>
            <a:r>
              <a:rPr lang="cs-CZ" sz="2800" b="1" dirty="0"/>
              <a:t>Dějepis </a:t>
            </a:r>
            <a:r>
              <a:rPr lang="cs-CZ" sz="2800" b="1" dirty="0" smtClean="0"/>
              <a:t>8. třída</a:t>
            </a:r>
            <a:br>
              <a:rPr lang="cs-CZ" sz="2800" b="1" dirty="0" smtClean="0"/>
            </a:br>
            <a:r>
              <a:rPr lang="cs-CZ" sz="2800" b="1" dirty="0" smtClean="0"/>
              <a:t>15.9.2014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35360" y="39737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FF0000"/>
                </a:solidFill>
              </a:rPr>
              <a:t>Francie za vlády kardinála </a:t>
            </a:r>
            <a:r>
              <a:rPr lang="cs-CZ" sz="2800" b="1" u="sng" dirty="0" err="1" smtClean="0">
                <a:solidFill>
                  <a:srgbClr val="FF0000"/>
                </a:solidFill>
              </a:rPr>
              <a:t>Mazarina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340768"/>
            <a:ext cx="11856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 francouzský trůn nastoupil r. 1642 král </a:t>
            </a:r>
            <a:r>
              <a:rPr lang="cs-CZ" sz="2800" b="1" u="sng" dirty="0" smtClean="0"/>
              <a:t>LUDVÍK  XIV. z dynastie Bourbonů</a:t>
            </a:r>
            <a:r>
              <a:rPr lang="cs-CZ" sz="2800" b="1" dirty="0" smtClean="0"/>
              <a:t>,</a:t>
            </a:r>
            <a:br>
              <a:rPr lang="cs-CZ" sz="2800" b="1" dirty="0" smtClean="0"/>
            </a:br>
            <a:r>
              <a:rPr lang="cs-CZ" sz="2800" b="1" dirty="0" smtClean="0"/>
              <a:t>  nebyl plnoletý proto vládla zatím jeho matka a její rádce kardinál </a:t>
            </a:r>
            <a:r>
              <a:rPr lang="cs-CZ" sz="2800" b="1" u="sng" dirty="0" smtClean="0"/>
              <a:t>MAZZARIN</a:t>
            </a:r>
            <a:r>
              <a:rPr lang="cs-CZ" sz="2800" b="1" dirty="0" smtClean="0"/>
              <a:t>.</a:t>
            </a:r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636912"/>
            <a:ext cx="115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 err="1" smtClean="0"/>
              <a:t>Mazarin</a:t>
            </a:r>
            <a:r>
              <a:rPr lang="cs-CZ" sz="2800" b="1" dirty="0" smtClean="0"/>
              <a:t> pokračoval v politice svého předchůdce kardinála </a:t>
            </a:r>
            <a:r>
              <a:rPr lang="cs-CZ" sz="2800" b="1" dirty="0" err="1" smtClean="0"/>
              <a:t>Richelieua</a:t>
            </a:r>
            <a:r>
              <a:rPr lang="cs-CZ" sz="2800" b="1" dirty="0"/>
              <a:t> </a:t>
            </a:r>
            <a:r>
              <a:rPr lang="cs-CZ" sz="2800" b="1" dirty="0" smtClean="0"/>
              <a:t>– </a:t>
            </a:r>
            <a:br>
              <a:rPr lang="cs-CZ" sz="2800" b="1" dirty="0" smtClean="0"/>
            </a:br>
            <a:r>
              <a:rPr lang="cs-CZ" sz="2800" b="1" dirty="0" smtClean="0"/>
              <a:t>  posílení postavení </a:t>
            </a:r>
            <a:r>
              <a:rPr lang="cs-CZ" sz="2800" b="1" dirty="0" smtClean="0"/>
              <a:t>Francie, </a:t>
            </a:r>
            <a:r>
              <a:rPr lang="cs-CZ" sz="2800" b="1" dirty="0" smtClean="0"/>
              <a:t>upevnění královské moci, na úkor šlechty.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6850" y="3997513"/>
            <a:ext cx="11881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</a:t>
            </a:r>
            <a:r>
              <a:rPr lang="cs-CZ" sz="2800" dirty="0"/>
              <a:t> </a:t>
            </a:r>
            <a:r>
              <a:rPr lang="cs-CZ" sz="2800" b="1" dirty="0" smtClean="0"/>
              <a:t>Mladý král se věnoval výhradně zábavě a lovu – </a:t>
            </a:r>
            <a:r>
              <a:rPr lang="cs-CZ" sz="2800" b="1" dirty="0" err="1" smtClean="0"/>
              <a:t>Mazarini</a:t>
            </a:r>
            <a:r>
              <a:rPr lang="cs-CZ" sz="2800" b="1" dirty="0" smtClean="0"/>
              <a:t> spokojen, později se </a:t>
            </a:r>
            <a:br>
              <a:rPr lang="cs-CZ" sz="2800" b="1" dirty="0" smtClean="0"/>
            </a:br>
            <a:r>
              <a:rPr lang="cs-CZ" sz="2800" b="1" dirty="0" smtClean="0"/>
              <a:t>   však vlády chopil velmi razantně ( 1661). 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642084"/>
            <a:ext cx="12432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Ludvík XIV. byl velmi pracovitý, ctižádostivý a výkonný panovník. Byl přesvědčený o </a:t>
            </a:r>
            <a:r>
              <a:rPr lang="cs-CZ" sz="2800" b="1" smtClean="0"/>
              <a:t>svém </a:t>
            </a:r>
            <a:r>
              <a:rPr lang="cs-CZ" sz="2800" b="1" smtClean="0"/>
              <a:t>božském </a:t>
            </a:r>
            <a:r>
              <a:rPr lang="cs-CZ" sz="2800" b="1" dirty="0" smtClean="0"/>
              <a:t>poslání- </a:t>
            </a:r>
            <a:r>
              <a:rPr lang="cs-CZ" sz="2800" b="1" u="sng" dirty="0" smtClean="0">
                <a:solidFill>
                  <a:srgbClr val="FF0000"/>
                </a:solidFill>
              </a:rPr>
              <a:t>znak slunce(král Slunce) a heslo- „Nadřazený všem“. 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7408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č.1 – kardinál </a:t>
            </a:r>
            <a:r>
              <a:rPr lang="cs-CZ" dirty="0" err="1" smtClean="0"/>
              <a:t>Mazarini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40016" y="1916832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r>
              <a:rPr lang="cs-CZ" sz="2800" b="1" i="1" dirty="0" smtClean="0"/>
              <a:t> </a:t>
            </a:r>
            <a:endParaRPr lang="cs-CZ" sz="2800" b="1" i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836712"/>
            <a:ext cx="4752528" cy="58326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44" y="836712"/>
            <a:ext cx="5208240" cy="58326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6080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 – Ludvík XIV. Král Slunce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4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360" y="548680"/>
            <a:ext cx="11305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Ludvík XIV. dal vystavět pro sebe  svůj dvůr </a:t>
            </a:r>
            <a:r>
              <a:rPr lang="cs-CZ" sz="2800" b="1" u="sng" dirty="0" smtClean="0">
                <a:solidFill>
                  <a:srgbClr val="FF0000"/>
                </a:solidFill>
              </a:rPr>
              <a:t>velkolepý palác ve Versailles.</a:t>
            </a:r>
            <a:br>
              <a:rPr lang="cs-CZ" sz="2800" b="1" u="sng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   </a:t>
            </a:r>
            <a:r>
              <a:rPr lang="cs-CZ" sz="2800" b="1" dirty="0" smtClean="0"/>
              <a:t>Přepychový dvůr, kde žilo i mnoho umělců z celého světa.   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344" y="2257708"/>
            <a:ext cx="1188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Francie se stala za jeho vlády </a:t>
            </a:r>
            <a:r>
              <a:rPr lang="cs-CZ" sz="2800" b="1" u="sng" dirty="0" smtClean="0"/>
              <a:t>centrem kulturního dění Evropy </a:t>
            </a:r>
            <a:r>
              <a:rPr lang="cs-CZ" sz="2800" b="1" dirty="0" smtClean="0"/>
              <a:t>(místo Itálie). 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7348" y="3627021"/>
            <a:ext cx="1076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Ve Versailles se král cítil v bezpečí, mohl provádět dozor nad šlechtou, o všem podstatné rozhodoval Ludvík XIV. sám – </a:t>
            </a:r>
            <a:r>
              <a:rPr lang="cs-CZ" sz="2800" b="1" u="sng" dirty="0" smtClean="0">
                <a:solidFill>
                  <a:srgbClr val="FF0000"/>
                </a:solidFill>
              </a:rPr>
              <a:t>absolutismus.</a:t>
            </a:r>
            <a:r>
              <a:rPr lang="cs-CZ" sz="2800" b="1" dirty="0" smtClean="0"/>
              <a:t>  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0680" y="5165611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Nádherné Versailles a celý dvůr stálo mnoho financí – </a:t>
            </a:r>
            <a:r>
              <a:rPr lang="cs-CZ" sz="2800" b="1" u="sng" dirty="0" smtClean="0">
                <a:solidFill>
                  <a:srgbClr val="FF0000"/>
                </a:solidFill>
              </a:rPr>
              <a:t>výborný ministr </a:t>
            </a:r>
            <a:br>
              <a:rPr lang="cs-CZ" sz="2800" b="1" u="sng" dirty="0" smtClean="0">
                <a:solidFill>
                  <a:srgbClr val="FF0000"/>
                </a:solidFill>
              </a:rPr>
            </a:br>
            <a:r>
              <a:rPr lang="cs-CZ" sz="2800" b="1" u="sng" dirty="0" smtClean="0">
                <a:solidFill>
                  <a:srgbClr val="FF0000"/>
                </a:solidFill>
              </a:rPr>
              <a:t>  financí – Jean </a:t>
            </a:r>
            <a:r>
              <a:rPr lang="cs-CZ" sz="2800" b="1" u="sng" dirty="0">
                <a:solidFill>
                  <a:srgbClr val="FF0000"/>
                </a:solidFill>
              </a:rPr>
              <a:t>B</a:t>
            </a:r>
            <a:r>
              <a:rPr lang="cs-CZ" sz="2800" b="1" u="sng" dirty="0" smtClean="0">
                <a:solidFill>
                  <a:srgbClr val="FF0000"/>
                </a:solidFill>
              </a:rPr>
              <a:t>aptiste Colbert.</a:t>
            </a:r>
            <a:r>
              <a:rPr lang="cs-CZ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Versailles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4152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 Jean Baptista </a:t>
            </a:r>
            <a:r>
              <a:rPr lang="cs-CZ" dirty="0" err="1" smtClean="0"/>
              <a:t>Colbert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086605"/>
            <a:ext cx="6336704" cy="39494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836713"/>
            <a:ext cx="51125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6470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</a:t>
            </a:r>
            <a:r>
              <a:rPr lang="cs-CZ" sz="2800" b="1" dirty="0" err="1" smtClean="0"/>
              <a:t>Colbert</a:t>
            </a:r>
            <a:r>
              <a:rPr lang="cs-CZ" sz="2800" b="1" dirty="0" smtClean="0"/>
              <a:t> byl zástupce myšlenky </a:t>
            </a:r>
            <a:r>
              <a:rPr lang="cs-CZ" sz="2800" b="1" u="sng" dirty="0" smtClean="0"/>
              <a:t>Merkantilismu</a:t>
            </a:r>
            <a:r>
              <a:rPr lang="cs-CZ" sz="2800" b="1" dirty="0" smtClean="0"/>
              <a:t> ( bohatství pochází z obchodu).</a:t>
            </a:r>
            <a:br>
              <a:rPr lang="cs-CZ" sz="2800" b="1" dirty="0" smtClean="0"/>
            </a:br>
            <a:r>
              <a:rPr lang="cs-CZ" sz="2800" b="1" dirty="0" smtClean="0"/>
              <a:t>   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1988840"/>
            <a:ext cx="1180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- </a:t>
            </a:r>
            <a:r>
              <a:rPr lang="cs-CZ" sz="2800" b="1" dirty="0" err="1" smtClean="0"/>
              <a:t>Colbert</a:t>
            </a:r>
            <a:r>
              <a:rPr lang="cs-CZ" sz="2800" b="1" dirty="0" smtClean="0"/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podporoval domácí výrobu a vývoz, za zboží do Francie měly plynout hlavně drahé kovy (stříbro a zlato), zakládal manufaktury, podporoval výstavbu námořních lodí a zakládání kolonií ( laciné suroviny a pracovní síla).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9336" y="3789040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- Koloniální výboje především Severní Amerika ( Kanada a </a:t>
            </a:r>
            <a:r>
              <a:rPr lang="cs-CZ" sz="2800" b="1" dirty="0" err="1" smtClean="0"/>
              <a:t>Lousiana</a:t>
            </a:r>
            <a:r>
              <a:rPr lang="cs-CZ" sz="2800" b="1" dirty="0" smtClean="0"/>
              <a:t>) a Indie.</a:t>
            </a:r>
            <a:br>
              <a:rPr lang="cs-CZ" sz="2800" b="1" dirty="0" smtClean="0"/>
            </a:br>
            <a:r>
              <a:rPr lang="cs-CZ" sz="2800" b="1" dirty="0" smtClean="0"/>
              <a:t>   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5301208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>
                <a:solidFill>
                  <a:srgbClr val="FF0000"/>
                </a:solidFill>
              </a:rPr>
              <a:t>S</a:t>
            </a:r>
            <a:r>
              <a:rPr lang="cs-CZ" sz="2800" b="1" u="sng" dirty="0" smtClean="0">
                <a:solidFill>
                  <a:srgbClr val="FF0000"/>
                </a:solidFill>
              </a:rPr>
              <a:t>taral se o odstranění překážek v obchodu – zrušení cel (vyvážené zboží)</a:t>
            </a:r>
            <a:br>
              <a:rPr lang="cs-CZ" sz="2800" b="1" u="sng" dirty="0" smtClean="0">
                <a:solidFill>
                  <a:srgbClr val="FF0000"/>
                </a:solidFill>
              </a:rPr>
            </a:br>
            <a:r>
              <a:rPr lang="cs-CZ" sz="2800" b="1" u="sng" dirty="0" smtClean="0">
                <a:solidFill>
                  <a:srgbClr val="FF0000"/>
                </a:solidFill>
              </a:rPr>
              <a:t>a mýt, zřizoval průplavy  a opravoval cesty a clo uvalil na dovoz</a:t>
            </a:r>
            <a:r>
              <a:rPr lang="cs-CZ" sz="2800" b="1" dirty="0" smtClean="0"/>
              <a:t>.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548680"/>
            <a:ext cx="5472608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344" y="589088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Po smrti </a:t>
            </a:r>
            <a:r>
              <a:rPr lang="cs-CZ" sz="2800" b="1" dirty="0" err="1" smtClean="0"/>
              <a:t>Collberta</a:t>
            </a:r>
            <a:r>
              <a:rPr lang="cs-CZ" sz="2800" b="1" dirty="0" smtClean="0"/>
              <a:t> král Ludvík XIV. rozházel královskou pokladnu,</a:t>
            </a:r>
            <a:br>
              <a:rPr lang="cs-CZ" sz="2800" b="1" dirty="0" smtClean="0"/>
            </a:br>
            <a:r>
              <a:rPr lang="cs-CZ" sz="2800" b="1" dirty="0" smtClean="0"/>
              <a:t>  ekonomická situace se ve Francii rychle horšila.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2276872"/>
            <a:ext cx="11665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V r.1685 vydal </a:t>
            </a:r>
            <a:r>
              <a:rPr lang="cs-CZ" sz="2800" b="1" u="sng" dirty="0" smtClean="0">
                <a:solidFill>
                  <a:srgbClr val="FF0000"/>
                </a:solidFill>
              </a:rPr>
              <a:t>„Nantský edikt“</a:t>
            </a:r>
            <a:r>
              <a:rPr lang="cs-CZ" sz="2800" b="1" dirty="0" smtClean="0"/>
              <a:t> kterým zrušil povolené hugenotské (protestantské) vyznání. Nastala vlna emigrace protestantů do zahraničí.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933056"/>
            <a:ext cx="12000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Proti Francii se sjednotila většina zemí Evropy. Ludvík zahájil </a:t>
            </a:r>
            <a:r>
              <a:rPr lang="cs-CZ" sz="2800" b="1" u="sng" dirty="0" smtClean="0">
                <a:solidFill>
                  <a:srgbClr val="FF0000"/>
                </a:solidFill>
              </a:rPr>
              <a:t>válku o „Španělské dědictví“. </a:t>
            </a:r>
            <a:r>
              <a:rPr lang="cs-CZ" sz="2800" b="1" dirty="0"/>
              <a:t>Špan. trůn sice získal jeho vnuk, ale za cenu slibu, že se Španělsko a Francie nikdy </a:t>
            </a:r>
            <a:r>
              <a:rPr lang="cs-CZ" sz="2800" b="1" dirty="0" smtClean="0"/>
              <a:t>nespojí.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6146140"/>
            <a:ext cx="1200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-Francie byla extrémně zdevastovaná. Po jeho smrti (1715) si lidé oddychli.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6092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9376" y="7455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Ludvík XIV.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9776" y="1793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Spoj čarou správné dvojce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9376" y="20608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A</a:t>
            </a:r>
            <a:r>
              <a:rPr lang="cs-CZ" sz="2800" b="1" dirty="0" smtClean="0"/>
              <a:t>bsolutismus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6" y="33569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Merkantilismus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5091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Nantský edikt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3392" y="55172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Válka o španělské dědictví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76120" y="112474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Absolutní moc, o všem rozhoduje sám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44072" y="258406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Zrušení svobody náboženství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76120" y="36450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Král Slunce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20136" y="465313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Bohatství pochází z obchodu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76120" y="54452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Výbojné války Ludvíka XIV.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9376" y="7455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Ludvík XIV.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9776" y="1793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Spoj čarou správné dvojce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9376" y="20608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A</a:t>
            </a:r>
            <a:r>
              <a:rPr lang="cs-CZ" sz="2800" b="1" dirty="0" smtClean="0"/>
              <a:t>bsolutismus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6" y="33569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Merkantilismus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5091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Nantský edikt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3392" y="55172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Válka o španělské dědictví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76120" y="112474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Absolutní moc, o všem rozhoduje sám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44072" y="258406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Zrušení svobody náboženství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76120" y="36450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Král Slunce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20136" y="465313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Bohatství pochází z obchodu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76120" y="54452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Výbojné války Ludvíka XIV.</a:t>
            </a:r>
            <a:endParaRPr lang="cs-CZ" sz="2800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063552" y="980728"/>
            <a:ext cx="4464496" cy="2899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2927648" y="2852936"/>
            <a:ext cx="4248472" cy="1944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2927648" y="3645024"/>
            <a:ext cx="3312368" cy="1008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4655840" y="5877272"/>
            <a:ext cx="20882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2711624" y="1628800"/>
            <a:ext cx="4176464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427</Words>
  <Application>Microsoft Office PowerPoint</Application>
  <PresentationFormat>Širokoúhlá obrazovka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231</cp:revision>
  <dcterms:created xsi:type="dcterms:W3CDTF">2014-02-05T17:07:28Z</dcterms:created>
  <dcterms:modified xsi:type="dcterms:W3CDTF">2016-09-20T07:36:09Z</dcterms:modified>
</cp:coreProperties>
</file>