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75" r:id="rId2"/>
    <p:sldId id="256" r:id="rId3"/>
    <p:sldId id="260" r:id="rId4"/>
    <p:sldId id="263" r:id="rId5"/>
    <p:sldId id="262" r:id="rId6"/>
    <p:sldId id="276" r:id="rId7"/>
    <p:sldId id="261" r:id="rId8"/>
    <p:sldId id="273" r:id="rId9"/>
    <p:sldId id="277" r:id="rId10"/>
    <p:sldId id="278" r:id="rId11"/>
    <p:sldId id="25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4/Alfred_Windischgr%C3%A4tz.jpg" TargetMode="External"/><Relationship Id="rId7" Type="http://schemas.openxmlformats.org/officeDocument/2006/relationships/hyperlink" Target="http://commons.wikimedia.org/wiki/File:Frauenzimmeralmanach_Leipzig_1817.jpg" TargetMode="External"/><Relationship Id="rId2" Type="http://schemas.openxmlformats.org/officeDocument/2006/relationships/hyperlink" Target="http://commons.wikimedia.org/wiki/File:Kaiser_franz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Alexander_von_Bach.jpg" TargetMode="External"/><Relationship Id="rId5" Type="http://schemas.openxmlformats.org/officeDocument/2006/relationships/hyperlink" Target="http://commons.wikimedia.org/wiki/File:Karel_Sabina_1871_Maixner.jpg" TargetMode="External"/><Relationship Id="rId4" Type="http://schemas.openxmlformats.org/officeDocument/2006/relationships/hyperlink" Target="http://commons.wikimedia.org/wiki/File:Josef_V%C3%A1clav_Fri%C4%8D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325786"/>
            <a:ext cx="3968840" cy="107908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7488" y="2132856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solidFill>
                  <a:srgbClr val="FFFF00"/>
                </a:solidFill>
              </a:rPr>
              <a:t>České země v 19. – 20. století</a:t>
            </a:r>
            <a:r>
              <a:rPr lang="cs-CZ" sz="4000" b="1" u="sng" dirty="0" smtClean="0"/>
              <a:t/>
            </a:r>
            <a:br>
              <a:rPr lang="cs-CZ" sz="4000" b="1" u="sng" dirty="0" smtClean="0"/>
            </a:br>
            <a:r>
              <a:rPr lang="cs-CZ" sz="4000" b="1" u="sng" dirty="0" smtClean="0"/>
              <a:t>Rok 1848 </a:t>
            </a:r>
            <a:r>
              <a:rPr lang="cs-CZ" sz="4000" b="1" u="sng" dirty="0" smtClean="0">
                <a:solidFill>
                  <a:srgbClr val="92D050"/>
                </a:solidFill>
              </a:rPr>
              <a:t> </a:t>
            </a:r>
            <a:endParaRPr lang="cs-CZ" sz="4000" b="1" u="sng" dirty="0">
              <a:solidFill>
                <a:srgbClr val="92D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83432" y="3717032"/>
            <a:ext cx="6408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Prezentace</a:t>
            </a:r>
          </a:p>
          <a:p>
            <a:r>
              <a:rPr lang="cs-CZ" sz="2800" b="1" dirty="0"/>
              <a:t>Mgr. Ivana Zelenková</a:t>
            </a:r>
          </a:p>
          <a:p>
            <a:r>
              <a:rPr lang="cs-CZ" sz="2800" b="1" dirty="0"/>
              <a:t>Dějepis </a:t>
            </a:r>
            <a:r>
              <a:rPr lang="cs-CZ" sz="2800" b="1" dirty="0" smtClean="0"/>
              <a:t>8. </a:t>
            </a:r>
            <a:r>
              <a:rPr lang="cs-CZ" sz="2800" b="1" dirty="0"/>
              <a:t>třída</a:t>
            </a:r>
          </a:p>
          <a:p>
            <a:r>
              <a:rPr lang="cs-CZ" sz="2800" b="1" dirty="0"/>
              <a:t>EU </a:t>
            </a:r>
            <a:r>
              <a:rPr lang="cs-CZ" sz="2800" b="1" dirty="0" smtClean="0"/>
              <a:t>– 6 – České země v 19. – 20. století</a:t>
            </a:r>
            <a:endParaRPr lang="cs-CZ" sz="2800" b="1" dirty="0"/>
          </a:p>
          <a:p>
            <a:r>
              <a:rPr lang="cs-CZ" sz="2800" b="1" dirty="0" smtClean="0"/>
              <a:t>EU-6-04 Rok 1848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01574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954360"/>
            <a:ext cx="4170040" cy="5715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99456" y="3326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Obr.č.5- </a:t>
            </a:r>
            <a:r>
              <a:rPr lang="cs-CZ" dirty="0"/>
              <a:t>A</a:t>
            </a:r>
            <a:r>
              <a:rPr lang="cs-CZ" dirty="0" smtClean="0"/>
              <a:t>lexandr Bach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96" y="1124745"/>
            <a:ext cx="7259960" cy="46805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40016" y="3326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Obr.č</a:t>
            </a:r>
            <a:r>
              <a:rPr lang="cs-CZ" dirty="0" smtClean="0"/>
              <a:t>. – Almanach Máj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739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83432" y="36459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Zdroje</a:t>
            </a:r>
            <a:r>
              <a:rPr lang="cs-CZ" sz="2000" b="1" dirty="0" smtClean="0"/>
              <a:t>: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1384" y="981883"/>
            <a:ext cx="112332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Obr.č.1 </a:t>
            </a:r>
            <a:r>
              <a:rPr lang="cs-CZ" dirty="0" smtClean="0"/>
              <a:t>-NEZNÁMÝ</a:t>
            </a:r>
            <a:r>
              <a:rPr lang="cs-CZ" dirty="0"/>
              <a:t>. wikipedie [online]. [cit. 31.3.2014]. Dostupný na 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commons.wikimedia.org/wiki/File:Kaiser_franz.jpg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Obr. č. 2 </a:t>
            </a:r>
            <a:r>
              <a:rPr lang="cs-CZ" dirty="0"/>
              <a:t>- </a:t>
            </a:r>
            <a:r>
              <a:rPr lang="cs-CZ" dirty="0" smtClean="0"/>
              <a:t>NEZNÁMÝ</a:t>
            </a:r>
            <a:r>
              <a:rPr lang="cs-CZ" dirty="0"/>
              <a:t>. wikipedie [online]. [cit. 31.3.2014].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upload.wikimedia.org/wikipedia/commons/0/04/Alfred_Windischgr%C3%A4tz.jpg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 smtClean="0"/>
              <a:t> obr.č.3 </a:t>
            </a:r>
            <a:r>
              <a:rPr lang="cs-CZ" dirty="0"/>
              <a:t>– </a:t>
            </a:r>
            <a:r>
              <a:rPr lang="cs-CZ" dirty="0" smtClean="0"/>
              <a:t>NEZNÁMÝ</a:t>
            </a:r>
            <a:r>
              <a:rPr lang="cs-CZ" dirty="0"/>
              <a:t>. wikipedie [online]. [cit. 31.3.2014]. Dostupný na WWW: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commons.wikimedia.org/wiki/File:Josef_V%C3%A1clav_Fri%C4%8D.jpg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Obr. č. 4 –MAIXNER</a:t>
            </a:r>
            <a:r>
              <a:rPr lang="cs-CZ" dirty="0"/>
              <a:t>, Karel. wikipedie [online]. [cit. 31.3.2014]. Dostupný na WWW: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commons.wikimedia.org/wiki/File:Karel_Sabina_1871_Maixner.jpg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/>
              <a:t>Obr.č.5 - </a:t>
            </a:r>
            <a:r>
              <a:rPr lang="cs-CZ" dirty="0" smtClean="0"/>
              <a:t>NEZNÁMÝ</a:t>
            </a:r>
            <a:r>
              <a:rPr lang="cs-CZ" dirty="0"/>
              <a:t>. wikipedie [online]. [cit. 7.4.2014]. Dostupný na WWW: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commons.wikimedia.org/wiki/File:Alexander_von_Bach.jpg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Obr-č.6 </a:t>
            </a:r>
            <a:r>
              <a:rPr lang="cs-CZ" dirty="0"/>
              <a:t>- </a:t>
            </a:r>
            <a:r>
              <a:rPr lang="cs-CZ" dirty="0" smtClean="0"/>
              <a:t>NEZNÁMÝ</a:t>
            </a:r>
            <a:r>
              <a:rPr lang="cs-CZ" dirty="0"/>
              <a:t>. wikipedie [online]. [cit. 7.4.2014]. Dostupný na WWW: </a:t>
            </a:r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commons.wikimedia.org/wiki/File:Frauenzimmeralmanach_Leipzig_1817.jpg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987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52663"/>
              </p:ext>
            </p:extLst>
          </p:nvPr>
        </p:nvGraphicFramePr>
        <p:xfrm>
          <a:off x="2567608" y="620688"/>
          <a:ext cx="6264696" cy="616551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04256"/>
                <a:gridCol w="3960440"/>
              </a:tblGrid>
              <a:tr h="384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Anotace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</a:t>
                      </a:r>
                      <a:r>
                        <a:rPr lang="cs-CZ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1848 v Evropě a Rakousku-Uhersku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Ivana Zelenková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Čeština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výstup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se seznámí s revolučním rokem 1848, porovná jednotlivé fáze utváření</a:t>
                      </a:r>
                      <a:r>
                        <a:rPr lang="cs-CZ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českého národa.</a:t>
                      </a: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vzdělávací potřeby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Klíčová slova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Revoluční</a:t>
                      </a:r>
                      <a:r>
                        <a:rPr lang="cs-CZ" sz="14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rok 1848, liberálové, radikálové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interaktivity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Cílová skupina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Stupeň a typ vzdělávání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vzdělávání – druhý stupeň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Typická věková skupina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vytvoření</a:t>
                      </a:r>
                    </a:p>
                  </a:txBody>
                  <a:tcPr marL="4640" marR="4640" marT="4640" marB="46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31.3</a:t>
                      </a: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2014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</a:t>
                      </a:r>
                    </a:p>
                  </a:txBody>
                  <a:tcPr marL="4640" marR="4640" marT="4640" marB="46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Wikipedie.cz, Učebnice : Dějepis – Novověk, ALBRA 2011 </a:t>
                      </a:r>
                    </a:p>
                  </a:txBody>
                  <a:tcPr marL="4640" marR="4640" marT="4640" marB="464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5680" y="-27384"/>
            <a:ext cx="4392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6 – České země v 19. – 20. stol.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EU-6-04</a:t>
            </a:r>
            <a:r>
              <a:rPr kumimoji="0" lang="cs-CZ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Rok 1848</a:t>
            </a:r>
            <a:r>
              <a:rPr kumimoji="0" lang="cs-CZ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DĚJEPIS 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8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35360" y="343109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u="sng" dirty="0" smtClean="0">
                <a:solidFill>
                  <a:srgbClr val="FFFF00"/>
                </a:solidFill>
              </a:rPr>
              <a:t>Rok 1848 v Evropě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5360" y="1340768"/>
            <a:ext cx="1108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V roce 1848 Evropu zachvátila revoluce, požadující ústavu, občanskou</a:t>
            </a:r>
            <a:br>
              <a:rPr lang="cs-CZ" sz="2800" b="1" u="sng" dirty="0" smtClean="0"/>
            </a:br>
            <a:r>
              <a:rPr lang="cs-CZ" sz="2800" b="1" u="sng" dirty="0" smtClean="0"/>
              <a:t>   rovnoprávnost a další svobody</a:t>
            </a:r>
            <a:r>
              <a:rPr lang="cs-CZ" sz="2800" b="1" dirty="0" smtClean="0"/>
              <a:t>. </a:t>
            </a:r>
            <a:endParaRPr lang="cs-CZ" sz="28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2690917"/>
            <a:ext cx="1188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/>
              <a:t> </a:t>
            </a:r>
            <a:r>
              <a:rPr lang="cs-CZ" sz="2800" b="1" dirty="0" smtClean="0"/>
              <a:t>Ve Francii byla znovu </a:t>
            </a:r>
            <a:r>
              <a:rPr lang="cs-CZ" sz="2800" b="1" dirty="0"/>
              <a:t>n</a:t>
            </a:r>
            <a:r>
              <a:rPr lang="cs-CZ" sz="2800" b="1" dirty="0" smtClean="0"/>
              <a:t>astolena republika, Itálii spojila revoluční snaha </a:t>
            </a:r>
            <a:br>
              <a:rPr lang="cs-CZ" sz="2800" b="1" dirty="0" smtClean="0"/>
            </a:br>
            <a:r>
              <a:rPr lang="cs-CZ" sz="2800" b="1" dirty="0" smtClean="0"/>
              <a:t>   o sjednocení v Itálii i Německu.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6850" y="4142690"/>
            <a:ext cx="11881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</a:t>
            </a:r>
            <a:r>
              <a:rPr lang="cs-CZ" sz="2800" dirty="0"/>
              <a:t> </a:t>
            </a:r>
            <a:r>
              <a:rPr lang="cs-CZ" sz="2800" b="1" dirty="0" smtClean="0"/>
              <a:t>Revoluce 1848 zasáhla Čechy, Rakousko i Uhry. </a:t>
            </a:r>
            <a:r>
              <a:rPr lang="cs-CZ" sz="2800" b="1" dirty="0" smtClean="0">
                <a:solidFill>
                  <a:srgbClr val="FFFF00"/>
                </a:solidFill>
              </a:rPr>
              <a:t>V březnu 1848 byl sestaven </a:t>
            </a:r>
            <a:br>
              <a:rPr lang="cs-CZ" sz="2800" b="1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  „</a:t>
            </a:r>
            <a:r>
              <a:rPr lang="cs-CZ" sz="2800" b="1" u="sng" dirty="0" smtClean="0">
                <a:solidFill>
                  <a:srgbClr val="FFFF00"/>
                </a:solidFill>
              </a:rPr>
              <a:t>svatováclavský výbor“ – petice císaři s českými požadavky : rozšíření občan.</a:t>
            </a:r>
            <a:br>
              <a:rPr lang="cs-CZ" sz="2800" b="1" u="sng" dirty="0" smtClean="0">
                <a:solidFill>
                  <a:srgbClr val="FFFF00"/>
                </a:solidFill>
              </a:rPr>
            </a:br>
            <a:r>
              <a:rPr lang="cs-CZ" sz="2800" b="1" dirty="0" smtClean="0">
                <a:solidFill>
                  <a:srgbClr val="FFFF00"/>
                </a:solidFill>
              </a:rPr>
              <a:t>    </a:t>
            </a:r>
            <a:r>
              <a:rPr lang="cs-CZ" sz="2800" b="1" u="sng" dirty="0" smtClean="0">
                <a:solidFill>
                  <a:srgbClr val="FFFF00"/>
                </a:solidFill>
              </a:rPr>
              <a:t>svobod, zrušení roboty za náhradu, rovnoprávnost češtiny s němčinou.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6783" y="5791329"/>
            <a:ext cx="11737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2800" b="1" dirty="0" smtClean="0"/>
              <a:t>Císař ( Ferdinand) odvolal Metternicha, slíbil ústavu a ústavu o autonomii</a:t>
            </a:r>
            <a:br>
              <a:rPr lang="cs-CZ" sz="2800" b="1" dirty="0" smtClean="0"/>
            </a:br>
            <a:r>
              <a:rPr lang="cs-CZ" sz="2800" b="1" dirty="0" smtClean="0"/>
              <a:t>   všech zemí R-U.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5360" y="3987061"/>
            <a:ext cx="10225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V září 1848 bylo zrušeno poddanství</a:t>
            </a:r>
            <a:r>
              <a:rPr lang="cs-CZ" sz="2800" b="1" dirty="0"/>
              <a:t>. </a:t>
            </a:r>
            <a:r>
              <a:rPr lang="cs-CZ" sz="2800" b="1" u="sng" dirty="0"/>
              <a:t>Pro R-U říši byla rozhodující porážka povstání ve Vídni v říjnu </a:t>
            </a:r>
            <a:r>
              <a:rPr lang="cs-CZ" sz="2800" b="1" u="sng" dirty="0" smtClean="0"/>
              <a:t>1848 </a:t>
            </a:r>
            <a:r>
              <a:rPr lang="cs-CZ" sz="2800" b="1" dirty="0"/>
              <a:t>- generál </a:t>
            </a:r>
            <a:r>
              <a:rPr lang="cs-CZ" sz="2800" b="1" dirty="0" err="1" smtClean="0"/>
              <a:t>Windischgr</a:t>
            </a:r>
            <a:r>
              <a:rPr lang="el-GR" sz="2800" b="1" dirty="0" smtClean="0"/>
              <a:t>ἄ</a:t>
            </a:r>
            <a:r>
              <a:rPr lang="cs-CZ" sz="2800" b="1" dirty="0" err="1" smtClean="0"/>
              <a:t>tz</a:t>
            </a:r>
            <a:r>
              <a:rPr lang="cs-CZ" sz="2800" b="1" dirty="0"/>
              <a:t>.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9336" y="2546901"/>
            <a:ext cx="11953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FF00"/>
                </a:solidFill>
              </a:rPr>
              <a:t>Následně </a:t>
            </a:r>
            <a:r>
              <a:rPr lang="cs-CZ" sz="2800" b="1" u="sng" dirty="0">
                <a:solidFill>
                  <a:srgbClr val="FFFF00"/>
                </a:solidFill>
              </a:rPr>
              <a:t>se císař Ferdinand vzdal trůnu a na trůn nastoupil František Josef I.</a:t>
            </a:r>
            <a:br>
              <a:rPr lang="cs-CZ" sz="2800" b="1" u="sng" dirty="0">
                <a:solidFill>
                  <a:srgbClr val="FFFF00"/>
                </a:solidFill>
              </a:rPr>
            </a:br>
            <a:r>
              <a:rPr lang="cs-CZ" sz="2800" b="1" u="sng" dirty="0">
                <a:solidFill>
                  <a:srgbClr val="FFFF00"/>
                </a:solidFill>
              </a:rPr>
              <a:t>  (vládl 1848-1916).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9336" y="980728"/>
            <a:ext cx="11953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V </a:t>
            </a:r>
            <a:r>
              <a:rPr lang="cs-CZ" sz="2800" b="1" u="sng" dirty="0"/>
              <a:t>dubnu 1848 odpověděl císař na petici s požadavky tzv. „Kabinetním listem</a:t>
            </a:r>
            <a:r>
              <a:rPr lang="cs-CZ" sz="2800" b="1" u="sng" dirty="0" smtClean="0"/>
              <a:t>“,</a:t>
            </a:r>
            <a:br>
              <a:rPr lang="cs-CZ" sz="2800" b="1" u="sng" dirty="0" smtClean="0"/>
            </a:br>
            <a:r>
              <a:rPr lang="cs-CZ" sz="2800" b="1" u="sng" dirty="0" smtClean="0"/>
              <a:t>  </a:t>
            </a:r>
            <a:r>
              <a:rPr lang="cs-CZ" sz="2800" b="1" u="sng" dirty="0"/>
              <a:t>kde souhlasil se zrovnoprávněním češtiny </a:t>
            </a:r>
            <a:r>
              <a:rPr lang="cs-CZ" sz="2800" b="1" dirty="0"/>
              <a:t>a se svoláním říšského sněmu.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336" y="5283205"/>
            <a:ext cx="11953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</a:t>
            </a:r>
            <a:r>
              <a:rPr lang="cs-CZ" sz="2800" b="1" u="sng" dirty="0" smtClean="0">
                <a:solidFill>
                  <a:srgbClr val="FFFF00"/>
                </a:solidFill>
              </a:rPr>
              <a:t>Revoluce přinesla změny: rozvoj průmyslu, obchodu a zemědělství, zrušení roboty, cechů, sjednocení státní správy, rovnost občanů před zákonem</a:t>
            </a:r>
            <a:r>
              <a:rPr lang="cs-CZ" sz="2800" b="1" u="sng" dirty="0" smtClean="0"/>
              <a:t>. 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7408" y="40466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 František Josef I.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64152" y="5486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– generál A. </a:t>
            </a:r>
            <a:r>
              <a:rPr lang="cs-CZ" dirty="0" err="1" smtClean="0"/>
              <a:t>Windiscgr</a:t>
            </a:r>
            <a:r>
              <a:rPr lang="el-GR" dirty="0" smtClean="0"/>
              <a:t>ἄ</a:t>
            </a:r>
            <a:r>
              <a:rPr lang="cs-CZ" dirty="0" err="1" smtClean="0"/>
              <a:t>tz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918012"/>
            <a:ext cx="4032447" cy="58233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3" y="963885"/>
            <a:ext cx="4536504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1784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92D050"/>
                </a:solidFill>
              </a:rPr>
              <a:t>Přiřaď</a:t>
            </a:r>
            <a:endParaRPr lang="cs-CZ" sz="2800" b="1" u="sng" dirty="0">
              <a:solidFill>
                <a:srgbClr val="92D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47528" y="107190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Svatováclavský výbor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5400" y="22048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František Josef I.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3352" y="328498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1848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4417948"/>
            <a:ext cx="371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Generál </a:t>
            </a:r>
            <a:r>
              <a:rPr lang="cs-CZ" sz="2800" b="1" dirty="0" err="1" smtClean="0"/>
              <a:t>Widischgr</a:t>
            </a:r>
            <a:r>
              <a:rPr lang="el-GR" sz="2800" b="1" dirty="0" smtClean="0"/>
              <a:t>ἄ</a:t>
            </a:r>
            <a:r>
              <a:rPr lang="cs-CZ" sz="2800" b="1" dirty="0" err="1" smtClean="0"/>
              <a:t>tz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15480" y="57861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Kabinetní list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40016" y="980728"/>
            <a:ext cx="4007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Revoluční rok v Evropě i v Rakousku-Uhersku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88088" y="213285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souhlas s požadavky zrovnoprávnění 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472264" y="3268141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 petice císaři s požadavky Čechů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328248" y="450912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Nastupující císař po </a:t>
            </a:r>
            <a:r>
              <a:rPr lang="cs-CZ" sz="2800" b="1" dirty="0">
                <a:solidFill>
                  <a:srgbClr val="FFFF00"/>
                </a:solidFill>
              </a:rPr>
              <a:t>F</a:t>
            </a:r>
            <a:r>
              <a:rPr lang="cs-CZ" sz="2800" b="1" dirty="0" smtClean="0">
                <a:solidFill>
                  <a:srgbClr val="FFFF00"/>
                </a:solidFill>
              </a:rPr>
              <a:t>erdinandovi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52184" y="58052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Generál rakouského vojska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3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51784" y="2606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92D050"/>
                </a:solidFill>
              </a:rPr>
              <a:t>Přiřaď</a:t>
            </a:r>
            <a:endParaRPr lang="cs-CZ" sz="2800" b="1" u="sng" dirty="0">
              <a:solidFill>
                <a:srgbClr val="92D05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47528" y="107190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Svatováclavský výbor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5400" y="220486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František Josef I.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3352" y="328498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1848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4417948"/>
            <a:ext cx="371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Generál </a:t>
            </a:r>
            <a:r>
              <a:rPr lang="cs-CZ" sz="2800" b="1" dirty="0" err="1" smtClean="0"/>
              <a:t>Widischgratz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15480" y="578610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Kabinetní list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240016" y="980728"/>
            <a:ext cx="4007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Revoluční rok v Evropě i v Rakousku-Uhersku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88088" y="213285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souhlas s požadavky zrovnoprávnění 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472264" y="3268141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 petice císaři s požadavky Čechů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328248" y="450912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Nastupující císař po </a:t>
            </a:r>
            <a:r>
              <a:rPr lang="cs-CZ" sz="2800" b="1" dirty="0">
                <a:solidFill>
                  <a:srgbClr val="FFFF00"/>
                </a:solidFill>
              </a:rPr>
              <a:t>F</a:t>
            </a:r>
            <a:r>
              <a:rPr lang="cs-CZ" sz="2800" b="1" dirty="0" smtClean="0">
                <a:solidFill>
                  <a:srgbClr val="FFFF00"/>
                </a:solidFill>
              </a:rPr>
              <a:t>erdinandovi 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52184" y="58052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Generál rakouského vojska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se šipkou 15"/>
          <p:cNvCxnSpPr>
            <a:endCxn id="12" idx="1"/>
          </p:cNvCxnSpPr>
          <p:nvPr/>
        </p:nvCxnSpPr>
        <p:spPr>
          <a:xfrm>
            <a:off x="3791744" y="1548953"/>
            <a:ext cx="4680520" cy="219624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3" idx="1"/>
          </p:cNvCxnSpPr>
          <p:nvPr/>
        </p:nvCxnSpPr>
        <p:spPr>
          <a:xfrm>
            <a:off x="3179676" y="2544579"/>
            <a:ext cx="5148572" cy="244159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1127448" y="1457781"/>
            <a:ext cx="5256584" cy="211523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14" idx="1"/>
          </p:cNvCxnSpPr>
          <p:nvPr/>
        </p:nvCxnSpPr>
        <p:spPr>
          <a:xfrm>
            <a:off x="3953762" y="4653136"/>
            <a:ext cx="3798422" cy="141373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endCxn id="11" idx="1"/>
          </p:cNvCxnSpPr>
          <p:nvPr/>
        </p:nvCxnSpPr>
        <p:spPr>
          <a:xfrm flipV="1">
            <a:off x="3503712" y="2609910"/>
            <a:ext cx="3384376" cy="345696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342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9336" y="1034733"/>
            <a:ext cx="1180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3352" y="476672"/>
            <a:ext cx="11737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- Česká společnost byla rozdělena na dva proudy- umírněné </a:t>
            </a:r>
            <a:r>
              <a:rPr lang="cs-CZ" sz="2800" b="1" u="sng" dirty="0" smtClean="0">
                <a:solidFill>
                  <a:srgbClr val="FFFF00"/>
                </a:solidFill>
              </a:rPr>
              <a:t>liberály</a:t>
            </a:r>
            <a:r>
              <a:rPr lang="cs-CZ" sz="2800" b="1" dirty="0" smtClean="0"/>
              <a:t> (Palacký, </a:t>
            </a:r>
            <a:r>
              <a:rPr lang="cs-CZ" sz="2800" b="1" dirty="0" err="1" smtClean="0"/>
              <a:t>K.H.Borovský</a:t>
            </a:r>
            <a:r>
              <a:rPr lang="cs-CZ" sz="2800" b="1" dirty="0" smtClean="0"/>
              <a:t>)-spokojeni s vývojem, a </a:t>
            </a:r>
            <a:r>
              <a:rPr lang="cs-CZ" sz="2800" b="1" dirty="0" smtClean="0">
                <a:solidFill>
                  <a:srgbClr val="FFFF00"/>
                </a:solidFill>
              </a:rPr>
              <a:t>revoluční </a:t>
            </a:r>
            <a:r>
              <a:rPr lang="cs-CZ" sz="2800" b="1" u="sng" dirty="0" smtClean="0">
                <a:solidFill>
                  <a:srgbClr val="FFFF00"/>
                </a:solidFill>
              </a:rPr>
              <a:t>radikály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smtClean="0"/>
              <a:t>(</a:t>
            </a:r>
            <a:r>
              <a:rPr lang="cs-CZ" sz="2800" b="1" dirty="0" err="1" smtClean="0"/>
              <a:t>Frič,Sabina</a:t>
            </a:r>
            <a:r>
              <a:rPr lang="cs-CZ" sz="2800" b="1" dirty="0" smtClean="0"/>
              <a:t>)- odpůrci.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2060848"/>
            <a:ext cx="12360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</a:t>
            </a:r>
            <a:r>
              <a:rPr lang="cs-CZ" sz="2800" b="1" dirty="0"/>
              <a:t> </a:t>
            </a:r>
            <a:r>
              <a:rPr lang="cs-CZ" sz="2800" b="1" u="sng" dirty="0" smtClean="0"/>
              <a:t>Společnost rozdělovala i otázka účasti poslanců z Čech na sněmu ve Frankfurtu.</a:t>
            </a:r>
            <a:br>
              <a:rPr lang="cs-CZ" sz="2800" b="1" u="sng" dirty="0" smtClean="0"/>
            </a:br>
            <a:r>
              <a:rPr lang="cs-CZ" sz="2800" b="1" dirty="0" smtClean="0"/>
              <a:t>  </a:t>
            </a:r>
            <a:r>
              <a:rPr lang="cs-CZ" sz="2800" b="1" u="sng" dirty="0" smtClean="0"/>
              <a:t>František Palacký ho jménem česky mluvících poslanců odmítl </a:t>
            </a:r>
            <a:r>
              <a:rPr lang="cs-CZ" sz="2800" b="1" dirty="0" smtClean="0"/>
              <a:t>(rozpuštěn 1849).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344" y="3573016"/>
            <a:ext cx="1152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Důsledkem bylo odcizení </a:t>
            </a:r>
            <a:r>
              <a:rPr lang="cs-CZ" sz="2800" b="1" dirty="0"/>
              <a:t>Č</a:t>
            </a:r>
            <a:r>
              <a:rPr lang="cs-CZ" sz="2800" b="1" dirty="0" smtClean="0"/>
              <a:t>echů a německy mluvících obyvatel. Posilovala</a:t>
            </a:r>
            <a:br>
              <a:rPr lang="cs-CZ" sz="2800" b="1" dirty="0" smtClean="0"/>
            </a:br>
            <a:r>
              <a:rPr lang="cs-CZ" sz="2800" b="1" dirty="0" smtClean="0"/>
              <a:t>  se však  </a:t>
            </a:r>
            <a:r>
              <a:rPr lang="cs-CZ" sz="2800" b="1" dirty="0" smtClean="0">
                <a:solidFill>
                  <a:srgbClr val="FFFF00"/>
                </a:solidFill>
              </a:rPr>
              <a:t>myšlenka </a:t>
            </a:r>
            <a:r>
              <a:rPr lang="cs-CZ" sz="2800" b="1" u="sng" dirty="0" smtClean="0">
                <a:solidFill>
                  <a:srgbClr val="FFFF00"/>
                </a:solidFill>
              </a:rPr>
              <a:t>panslavismu a snaha o federalizaci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smtClean="0">
                <a:solidFill>
                  <a:srgbClr val="FFFF00"/>
                </a:solidFill>
              </a:rPr>
              <a:t>– sjezd v červnu 1848</a:t>
            </a:r>
            <a:r>
              <a:rPr lang="cs-CZ" sz="2800" b="1" dirty="0" smtClean="0"/>
              <a:t>. 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5139189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Slovanský sjezd </a:t>
            </a:r>
            <a:r>
              <a:rPr lang="cs-CZ" sz="2800" b="1" dirty="0"/>
              <a:t>byl však náhle ukončen </a:t>
            </a:r>
            <a:r>
              <a:rPr lang="cs-CZ" sz="2800" b="1" dirty="0">
                <a:solidFill>
                  <a:srgbClr val="FFFF00"/>
                </a:solidFill>
              </a:rPr>
              <a:t>demonstrací na Václavském náměstí. Radikálové </a:t>
            </a: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>
                <a:solidFill>
                  <a:srgbClr val="FFFF00"/>
                </a:solidFill>
              </a:rPr>
              <a:t>chtěli vyvolat revoluci- tu opět brutálně potlačil </a:t>
            </a:r>
            <a:r>
              <a:rPr lang="cs-CZ" sz="2800" b="1" dirty="0" err="1" smtClean="0">
                <a:solidFill>
                  <a:srgbClr val="FFFF00"/>
                </a:solidFill>
              </a:rPr>
              <a:t>Windischgr</a:t>
            </a:r>
            <a:r>
              <a:rPr lang="el-GR" sz="2800" b="1" dirty="0" smtClean="0">
                <a:solidFill>
                  <a:srgbClr val="FFFF00"/>
                </a:solidFill>
              </a:rPr>
              <a:t>ἄ</a:t>
            </a:r>
            <a:r>
              <a:rPr lang="cs-CZ" sz="2800" b="1" dirty="0" err="1" smtClean="0">
                <a:solidFill>
                  <a:srgbClr val="FFFF00"/>
                </a:solidFill>
              </a:rPr>
              <a:t>tz</a:t>
            </a:r>
            <a:r>
              <a:rPr lang="cs-CZ" sz="28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97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312268" y="227430"/>
            <a:ext cx="303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4 Karel Sabina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43472" y="2606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3 – Josef Václav Frič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980728"/>
            <a:ext cx="4968552" cy="55724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077" y="980728"/>
            <a:ext cx="521054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79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1344" y="764704"/>
            <a:ext cx="11809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FF00"/>
                </a:solidFill>
              </a:rPr>
              <a:t>Po </a:t>
            </a:r>
            <a:r>
              <a:rPr lang="cs-CZ" sz="2800" b="1" u="sng" dirty="0">
                <a:solidFill>
                  <a:srgbClr val="FFFF00"/>
                </a:solidFill>
              </a:rPr>
              <a:t>r. 1848 se období nástupu a pádu nenáviděného ministra vnitra – Alexandra Bacha 1851-1859 se nazývá „Období Bachova absolutismu.“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328" y="2348880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Bach </a:t>
            </a:r>
            <a:r>
              <a:rPr lang="cs-CZ" sz="2800" b="1" dirty="0"/>
              <a:t>byl pro silné Rakousko s pevnou centrální vládou, potlačoval revoluční </a:t>
            </a:r>
            <a:r>
              <a:rPr lang="cs-CZ" sz="2800" b="1" dirty="0" smtClean="0"/>
              <a:t>snahy, posílil polic. </a:t>
            </a:r>
            <a:r>
              <a:rPr lang="cs-CZ" sz="2800" b="1" dirty="0"/>
              <a:t>r</a:t>
            </a:r>
            <a:r>
              <a:rPr lang="cs-CZ" sz="2800" b="1" dirty="0" smtClean="0"/>
              <a:t>ežim  a  cenzuru.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344" y="3789040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-Čeští umělci byli pro vlastenecký postoj stíháni –Borovský, Palacký, Němcová, </a:t>
            </a:r>
            <a:r>
              <a:rPr lang="cs-CZ" sz="2800" b="1" dirty="0" err="1" smtClean="0"/>
              <a:t>Smetana,Erben</a:t>
            </a:r>
            <a:r>
              <a:rPr lang="cs-CZ" sz="2800" b="1" dirty="0" smtClean="0"/>
              <a:t>. Vlastenectví pokračovalo – vydán almanach „Máj“ r. 1858.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1344" y="5373216"/>
            <a:ext cx="1152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/>
              <a:t>V r.1859 bylo Rakousko poraženo Itálií- ministr Bach byl odvolán,</a:t>
            </a:r>
            <a:r>
              <a:rPr lang="cs-CZ" sz="2800" b="1" dirty="0" smtClean="0"/>
              <a:t> obviněn z rozvratu Rakouské říše, připravovala se slibovaná ústava.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06546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2313</TotalTime>
  <Words>691</Words>
  <Application>Microsoft Office PowerPoint</Application>
  <PresentationFormat>Širokoúhlá obrazovka</PresentationFormat>
  <Paragraphs>103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256</cp:revision>
  <dcterms:created xsi:type="dcterms:W3CDTF">2014-02-05T17:07:28Z</dcterms:created>
  <dcterms:modified xsi:type="dcterms:W3CDTF">2017-04-25T07:29:02Z</dcterms:modified>
</cp:coreProperties>
</file>