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  <Override PartName="/ppt/media/image5.wmf" ContentType="image/x-wmf"/>
  <Override PartName="/ppt/media/image10.wmf" ContentType="image/x-wmf"/>
  <Override PartName="/ppt/media/image6.wmf" ContentType="image/x-wmf"/>
  <Override PartName="/ppt/media/image7.wmf" ContentType="image/x-wmf"/>
  <Override PartName="/ppt/media/image8.wmf" ContentType="image/x-wmf"/>
  <Override PartName="/ppt/media/image9.wmf" ContentType="image/x-wmf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cs-CZ" sz="4800" spc="-100" strike="noStrike">
                <a:solidFill>
                  <a:srgbClr val="dbdbdb"/>
                </a:solidFill>
                <a:latin typeface="Constantia"/>
              </a:rPr>
              <a:t>Kliknutím lze upravit styl.</a:t>
            </a:r>
            <a:endParaRPr b="0" lang="cs-CZ" sz="4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algn="tl" blurRad="31750" dir="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D1DECE73-6251-418B-B73D-BF1F3CF648C6}" type="datetime">
              <a:rPr b="0" lang="cs-CZ" sz="1200" spc="-1" strike="noStrike">
                <a:solidFill>
                  <a:srgbClr val="fefac9"/>
                </a:solidFill>
                <a:latin typeface="Constantia"/>
              </a:rPr>
              <a:t>29. 12. 2020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55313A9-2E6C-4A66-80DD-AAA13714FDDF}" type="slidenum">
              <a:rPr b="0" lang="cs-CZ" sz="1600" spc="-1" strike="noStrike">
                <a:solidFill>
                  <a:srgbClr val="fefac9"/>
                </a:solidFill>
                <a:latin typeface="Constantia"/>
              </a:rPr>
              <a:t>2</a:t>
            </a:fld>
            <a:endParaRPr b="0" lang="cs-CZ" sz="16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Klikněte pro úpravu </a:t>
            </a: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formátu textu osnovy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100" spc="-1" strike="noStrike">
                <a:solidFill>
                  <a:srgbClr val="ffffff"/>
                </a:solidFill>
                <a:latin typeface="Constantia"/>
              </a:rPr>
              <a:t>Druhá úroveň</a:t>
            </a:r>
            <a:endParaRPr b="0" lang="cs-CZ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900" spc="-1" strike="noStrike">
                <a:solidFill>
                  <a:srgbClr val="ffffff"/>
                </a:solidFill>
                <a:latin typeface="Constantia"/>
              </a:rPr>
              <a:t>Třetí úroveň</a:t>
            </a:r>
            <a:endParaRPr b="0" lang="cs-CZ" sz="19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ffffff"/>
                </a:solidFill>
                <a:latin typeface="Constantia"/>
              </a:rPr>
              <a:t>Čtvrtá úroveň osnovy</a:t>
            </a:r>
            <a:endParaRPr b="0" lang="cs-CZ" sz="16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latin typeface="Constantia"/>
              </a:rPr>
              <a:t>Pátá úroveň </a:t>
            </a:r>
            <a:r>
              <a:rPr b="0" lang="cs-CZ" sz="2000" spc="-1" strike="noStrike">
                <a:solidFill>
                  <a:srgbClr val="ffffff"/>
                </a:solidFill>
                <a:latin typeface="Constantia"/>
              </a:rPr>
              <a:t>osnovy</a:t>
            </a:r>
            <a:endParaRPr b="0" lang="cs-CZ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latin typeface="Constantia"/>
              </a:rPr>
              <a:t>Šestá úroveň</a:t>
            </a:r>
            <a:endParaRPr b="0" lang="cs-CZ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latin typeface="Constantia"/>
              </a:rPr>
              <a:t>Sedmá </a:t>
            </a:r>
            <a:r>
              <a:rPr b="0" lang="cs-CZ" sz="2000" spc="-1" strike="noStrike">
                <a:solidFill>
                  <a:srgbClr val="ffffff"/>
                </a:solidFill>
                <a:latin typeface="Constantia"/>
              </a:rPr>
              <a:t>úroveň</a:t>
            </a:r>
            <a:endParaRPr b="0" lang="cs-CZ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Kliknutím lze upravit styly předlohy textu.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Druhá úroveň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2" marL="1005840" indent="-228240">
              <a:lnSpc>
                <a:spcPct val="100000"/>
              </a:lnSpc>
              <a:spcBef>
                <a:spcPts val="300"/>
              </a:spcBef>
              <a:buClr>
                <a:srgbClr val="b37934"/>
              </a:buClr>
              <a:buSzPct val="85000"/>
              <a:buFont typeface="Wingdings 2" charset="2"/>
              <a:buChar char=""/>
            </a:pPr>
            <a:r>
              <a:rPr b="0" lang="cs-CZ" sz="2100" spc="-1" strike="noStrike">
                <a:solidFill>
                  <a:srgbClr val="ffffff"/>
                </a:solidFill>
                <a:latin typeface="Constantia"/>
              </a:rPr>
              <a:t>Třetí úroveň</a:t>
            </a:r>
            <a:endParaRPr b="0" lang="cs-CZ" sz="2100" spc="-1" strike="noStrike">
              <a:solidFill>
                <a:srgbClr val="ffffff"/>
              </a:solidFill>
              <a:latin typeface="Constantia"/>
            </a:endParaRPr>
          </a:p>
          <a:p>
            <a:pPr lvl="3" marL="1280160" indent="-22824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1900" spc="-1" strike="noStrike">
                <a:solidFill>
                  <a:srgbClr val="ffffff"/>
                </a:solidFill>
                <a:latin typeface="Constantia"/>
              </a:rPr>
              <a:t>Čtvrtá úroveň</a:t>
            </a:r>
            <a:endParaRPr b="0" lang="cs-CZ" sz="1900" spc="-1" strike="noStrike">
              <a:solidFill>
                <a:srgbClr val="ffffff"/>
              </a:solidFill>
              <a:latin typeface="Constantia"/>
            </a:endParaRPr>
          </a:p>
          <a:p>
            <a:pPr lvl="4" marL="1554480" indent="-228240">
              <a:lnSpc>
                <a:spcPct val="100000"/>
              </a:lnSpc>
              <a:spcBef>
                <a:spcPts val="34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1600" spc="-1" strike="noStrike">
                <a:solidFill>
                  <a:srgbClr val="ffffff"/>
                </a:solidFill>
                <a:latin typeface="Constantia"/>
              </a:rPr>
              <a:t>Pátá úroveň</a:t>
            </a:r>
            <a:endParaRPr b="0" lang="cs-CZ" sz="1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AB9D0010-FF6C-4515-969E-1B1D8D2A8343}" type="datetime">
              <a:rPr b="0" lang="cs-CZ" sz="1200" spc="-1" strike="noStrike">
                <a:solidFill>
                  <a:srgbClr val="fefac9"/>
                </a:solidFill>
                <a:latin typeface="Constantia"/>
              </a:rPr>
              <a:t>29. 12. 2020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991D438-3346-48AD-81C9-D4B88260B3C6}" type="slidenum">
              <a:rPr b="0" lang="cs-CZ" sz="1600" spc="-1" strike="noStrike">
                <a:solidFill>
                  <a:srgbClr val="fefac9"/>
                </a:solidFill>
                <a:latin typeface="Constantia"/>
              </a:rPr>
              <a:t>&lt;číslo&gt;</a:t>
            </a:fld>
            <a:endParaRPr b="0" lang="cs-CZ" sz="16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cs-CZ" sz="4200" spc="-100" strike="noStrike">
                <a:solidFill>
                  <a:srgbClr val="dbdbdb"/>
                </a:solidFill>
                <a:latin typeface="Constantia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29408C80-3032-482E-AE34-78939521E33D}" type="datetime">
              <a:rPr b="0" lang="cs-CZ" sz="1200" spc="-1" strike="noStrike">
                <a:solidFill>
                  <a:srgbClr val="fefac9"/>
                </a:solidFill>
                <a:latin typeface="Constantia"/>
              </a:rPr>
              <a:t>29. 12. 2020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025C7F3-F050-4B4A-9B06-D2181BEAF23E}" type="slidenum">
              <a:rPr b="0" lang="cs-CZ" sz="1600" spc="-1" strike="noStrike">
                <a:solidFill>
                  <a:srgbClr val="fefac9"/>
                </a:solidFill>
                <a:latin typeface="Constantia"/>
              </a:rPr>
              <a:t>&lt;číslo&gt;</a:t>
            </a:fld>
            <a:endParaRPr b="0" lang="cs-CZ" sz="16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cs-CZ" sz="4200" spc="-100" strike="noStrike">
                <a:solidFill>
                  <a:srgbClr val="dbdbdb"/>
                </a:solidFill>
                <a:latin typeface="Constantia"/>
              </a:rPr>
              <a:t>Kliknutím lze upravit styl.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5972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Kliknutím lze upravit styly předlohy textu.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Druhá úroveň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2" marL="1005840" indent="-228240">
              <a:lnSpc>
                <a:spcPct val="100000"/>
              </a:lnSpc>
              <a:spcBef>
                <a:spcPts val="300"/>
              </a:spcBef>
              <a:buClr>
                <a:srgbClr val="b37934"/>
              </a:buClr>
              <a:buSzPct val="85000"/>
              <a:buFont typeface="Wingdings 2" charset="2"/>
              <a:buChar char=""/>
            </a:pPr>
            <a:r>
              <a:rPr b="0" lang="cs-CZ" sz="2100" spc="-1" strike="noStrike">
                <a:solidFill>
                  <a:srgbClr val="ffffff"/>
                </a:solidFill>
                <a:latin typeface="Constantia"/>
              </a:rPr>
              <a:t>Třetí úroveň</a:t>
            </a:r>
            <a:endParaRPr b="0" lang="cs-CZ" sz="2100" spc="-1" strike="noStrike">
              <a:solidFill>
                <a:srgbClr val="ffffff"/>
              </a:solidFill>
              <a:latin typeface="Constantia"/>
            </a:endParaRPr>
          </a:p>
          <a:p>
            <a:pPr lvl="3" marL="1280160" indent="-22824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1900" spc="-1" strike="noStrike">
                <a:solidFill>
                  <a:srgbClr val="ffffff"/>
                </a:solidFill>
                <a:latin typeface="Constantia"/>
              </a:rPr>
              <a:t>Čtvrtá úroveň</a:t>
            </a:r>
            <a:endParaRPr b="0" lang="cs-CZ" sz="1900" spc="-1" strike="noStrike">
              <a:solidFill>
                <a:srgbClr val="ffffff"/>
              </a:solidFill>
              <a:latin typeface="Constantia"/>
            </a:endParaRPr>
          </a:p>
          <a:p>
            <a:pPr lvl="4" marL="1554480" indent="-228240">
              <a:lnSpc>
                <a:spcPct val="100000"/>
              </a:lnSpc>
              <a:spcBef>
                <a:spcPts val="34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1600" spc="-1" strike="noStrike">
                <a:solidFill>
                  <a:srgbClr val="ffffff"/>
                </a:solidFill>
                <a:latin typeface="Constantia"/>
              </a:rPr>
              <a:t>Pátá úroveň</a:t>
            </a:r>
            <a:endParaRPr b="0" lang="cs-CZ" sz="1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648320" y="1523880"/>
            <a:ext cx="405972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Kliknutím lze upravit styly předlohy textu.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Druhá úroveň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2" marL="1005840" indent="-228240">
              <a:lnSpc>
                <a:spcPct val="100000"/>
              </a:lnSpc>
              <a:spcBef>
                <a:spcPts val="300"/>
              </a:spcBef>
              <a:buClr>
                <a:srgbClr val="b37934"/>
              </a:buClr>
              <a:buSzPct val="85000"/>
              <a:buFont typeface="Wingdings 2" charset="2"/>
              <a:buChar char=""/>
            </a:pPr>
            <a:r>
              <a:rPr b="0" lang="cs-CZ" sz="2100" spc="-1" strike="noStrike">
                <a:solidFill>
                  <a:srgbClr val="ffffff"/>
                </a:solidFill>
                <a:latin typeface="Constantia"/>
              </a:rPr>
              <a:t>Třetí úroveň</a:t>
            </a:r>
            <a:endParaRPr b="0" lang="cs-CZ" sz="2100" spc="-1" strike="noStrike">
              <a:solidFill>
                <a:srgbClr val="ffffff"/>
              </a:solidFill>
              <a:latin typeface="Constantia"/>
            </a:endParaRPr>
          </a:p>
          <a:p>
            <a:pPr lvl="3" marL="1280160" indent="-22824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1900" spc="-1" strike="noStrike">
                <a:solidFill>
                  <a:srgbClr val="ffffff"/>
                </a:solidFill>
                <a:latin typeface="Constantia"/>
              </a:rPr>
              <a:t>Čtvrtá úroveň</a:t>
            </a:r>
            <a:endParaRPr b="0" lang="cs-CZ" sz="1900" spc="-1" strike="noStrike">
              <a:solidFill>
                <a:srgbClr val="ffffff"/>
              </a:solidFill>
              <a:latin typeface="Constantia"/>
            </a:endParaRPr>
          </a:p>
          <a:p>
            <a:pPr lvl="4" marL="1554480" indent="-228240">
              <a:lnSpc>
                <a:spcPct val="100000"/>
              </a:lnSpc>
              <a:spcBef>
                <a:spcPts val="34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1600" spc="-1" strike="noStrike">
                <a:solidFill>
                  <a:srgbClr val="ffffff"/>
                </a:solidFill>
                <a:latin typeface="Constantia"/>
              </a:rPr>
              <a:t>Pátá úroveň</a:t>
            </a:r>
            <a:endParaRPr b="0" lang="cs-CZ" sz="1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www.europass.cz/zivotopis/" TargetMode="External"/><Relationship Id="rId2" Type="http://schemas.openxmlformats.org/officeDocument/2006/relationships/hyperlink" Target="http://www.nazkusenou.cz/zivotopis-vzor-a170.html" TargetMode="External"/><Relationship Id="rId3" Type="http://schemas.openxmlformats.org/officeDocument/2006/relationships/hyperlink" Target="http://www.nazkusenou.cz/klasicky-zivotopis-a337.html" TargetMode="External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1628640"/>
            <a:ext cx="8229240" cy="4466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4000" spc="-1" strike="noStrike">
                <a:solidFill>
                  <a:srgbClr val="c00000"/>
                </a:solidFill>
                <a:latin typeface="Constantia"/>
              </a:rPr>
              <a:t>Setkali jste se někdy s výrazem</a:t>
            </a:r>
            <a:endParaRPr b="0" lang="cs-CZ" sz="40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4000" spc="-1" strike="noStrike">
                <a:solidFill>
                  <a:srgbClr val="c00000"/>
                </a:solidFill>
                <a:latin typeface="Constantia"/>
              </a:rPr>
              <a:t>CURRICULUM VITAE?</a:t>
            </a:r>
            <a:endParaRPr b="0" lang="cs-CZ" sz="40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40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40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cs-CZ" sz="3200" spc="-1" strike="noStrike">
                <a:solidFill>
                  <a:srgbClr val="c00000"/>
                </a:solidFill>
                <a:latin typeface="Constantia"/>
              </a:rPr>
              <a:t>Nápovědu</a:t>
            </a:r>
            <a:r>
              <a:rPr b="1" lang="cs-CZ" sz="3200" spc="-1" strike="noStrike">
                <a:solidFill>
                  <a:srgbClr val="ffc000"/>
                </a:solidFill>
                <a:latin typeface="Constantia"/>
              </a:rPr>
              <a:t> </a:t>
            </a:r>
            <a:endParaRPr b="0" lang="cs-CZ" sz="3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4200" spc="-100" strike="noStrike">
                <a:solidFill>
                  <a:srgbClr val="dbdbdb"/>
                </a:solidFill>
                <a:latin typeface="Constantia"/>
              </a:rPr>
              <a:t>     </a:t>
            </a:r>
            <a:endParaRPr b="0" lang="en-US" sz="4200" spc="-100" strike="noStrike">
              <a:solidFill>
                <a:srgbClr val="dbdbdb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2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061000"/>
            <a:ext cx="8229240" cy="403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c000"/>
                </a:solidFill>
                <a:latin typeface="Constantia"/>
              </a:rPr>
              <a:t>VYBERTE Z NABÍDKY UVEDENÝCH ZAMĚSTNÁNÍ JEDNO.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c000"/>
                </a:solidFill>
                <a:latin typeface="Constantia"/>
              </a:rPr>
              <a:t>VYTVOŘTE ŽIVOTOPIS PRO DANOU PROFESI. ODHADNĚTE NĚKTERÉ PODSTATNÉ ÚDAJE (VZDĚLÁNÍ, PRAXE, VĚK, ATD.)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c00000"/>
                </a:solidFill>
                <a:latin typeface="Constantia"/>
              </a:rPr>
              <a:t>VÁŠ ÚKOL: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97000"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POMNO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Ž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NÁ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POP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I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S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V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YPRAVOVÁNÍ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SYN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O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NYMA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CURRICULUM VITAE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ODS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T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AVCE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     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        =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ANT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O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NYMA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	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         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ŽIVOTOPIS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P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ŘIROVNÁNÍ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NADP</a:t>
            </a: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I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S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1" lang="cs-CZ" sz="2600" spc="-1" strike="noStrike">
                <a:solidFill>
                  <a:srgbClr val="ff0000"/>
                </a:solidFill>
                <a:latin typeface="Constantia"/>
              </a:rPr>
              <a:t>O</a:t>
            </a:r>
            <a:r>
              <a:rPr b="1" lang="cs-CZ" sz="2600" spc="-1" strike="noStrike">
                <a:solidFill>
                  <a:srgbClr val="ffffff"/>
                </a:solidFill>
                <a:latin typeface="Constantia"/>
              </a:rPr>
              <a:t>SNOVA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dbdbdb"/>
                </a:solidFill>
                <a:latin typeface="Constantia"/>
              </a:rPr>
              <a:t>ŘEŠENÍ (viz. snímek č. 3)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276000" y="1989000"/>
            <a:ext cx="863640" cy="37440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Obrázky jsou použity ze sdílené galerie Microsoft PowerPoint.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STYBLÍK, Vlastimil  a kol. </a:t>
            </a:r>
            <a:r>
              <a:rPr b="0" i="1" lang="cs-CZ" sz="2600" spc="-1" strike="noStrike">
                <a:solidFill>
                  <a:srgbClr val="ffffff"/>
                </a:solidFill>
                <a:latin typeface="Constantia"/>
              </a:rPr>
              <a:t>Český jazyk pro 7. ročník základní školy a pro odpovídající ročník víceletých gymnázií</a:t>
            </a: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. 2. vyd. Praha: SPN, 2004. s. 190. ISBN 80-7235-103-6.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KRAUSOVÁ, Zdeňka. </a:t>
            </a:r>
            <a:r>
              <a:rPr b="0" i="1" lang="cs-CZ" sz="2600" spc="-1" strike="noStrike">
                <a:solidFill>
                  <a:srgbClr val="ffffff"/>
                </a:solidFill>
                <a:latin typeface="Constantia"/>
              </a:rPr>
              <a:t>Český jazyk pro 7. ročník základní školy a sekundu víceletého gymnázia :</a:t>
            </a: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 </a:t>
            </a:r>
            <a:r>
              <a:rPr b="0" i="1" lang="cs-CZ" sz="2600" spc="-1" strike="noStrike">
                <a:solidFill>
                  <a:srgbClr val="ffffff"/>
                </a:solidFill>
                <a:latin typeface="Constantia"/>
              </a:rPr>
              <a:t>(český jazyk)</a:t>
            </a:r>
            <a:r>
              <a:rPr b="0" lang="cs-CZ" sz="2600" spc="-1" strike="noStrike">
                <a:solidFill>
                  <a:srgbClr val="ffffff"/>
                </a:solidFill>
                <a:latin typeface="Constantia"/>
              </a:rPr>
              <a:t>. 1. vyd. Plzeň: Fraus, 2004, 136 s. ISBN 80-723-8320-5.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cs-CZ" sz="4200" spc="-100" strike="noStrike">
                <a:solidFill>
                  <a:srgbClr val="dbdbdb"/>
                </a:solidFill>
                <a:latin typeface="Constantia"/>
              </a:rPr>
              <a:t>Použité zdroje: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51640" y="980640"/>
            <a:ext cx="8686440" cy="5733000"/>
          </a:xfrm>
          <a:prstGeom prst="rect">
            <a:avLst/>
          </a:prstGeom>
          <a:solidFill>
            <a:srgbClr val="ffffff"/>
          </a:solidFill>
          <a:ln w="38160">
            <a:solidFill>
              <a:srgbClr val="f3a447"/>
            </a:solidFill>
            <a:round/>
          </a:ln>
        </p:spPr>
        <p:txBody>
          <a:bodyPr lIns="90000" rIns="90000" tIns="45000" bIns="45000">
            <a:normAutofit fontScale="82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Která podstatná jména mají pouze tvar množného čísla, ale označují jednotné číslo? _ _ _ _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Jak se nazývá útvar popisného slohu? _ _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Jaký sloh. útvar označuje děj, příběh?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 _ _ _ _ _ _ _ _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Jak pojmenováváme slova stejného nebo podobného významu? _ _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 _ _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Na jaké útvary je členěn text? _ _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 _ _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Jak označujeme slova opačného významu? _ _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 _ _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Výrazy „pilný jako včela“ je?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 _ _ _ _ _ _ _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Co má každý text hned v úvodu? _ _ _ _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"/>
            </a:pP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Jak říkáme heslovitému vyjádření textu, který má zpravidla 3 základy body? _ </a:t>
            </a:r>
            <a:r>
              <a:rPr b="0" lang="cs-CZ" sz="2600" spc="-1" strike="noStrike">
                <a:solidFill>
                  <a:srgbClr val="c00000"/>
                </a:solidFill>
                <a:latin typeface="Constantia"/>
              </a:rPr>
              <a:t>_</a:t>
            </a:r>
            <a:r>
              <a:rPr b="0" lang="cs-CZ" sz="2600" spc="-1" strike="noStrike">
                <a:solidFill>
                  <a:srgbClr val="000000"/>
                </a:solidFill>
                <a:latin typeface="Constantia"/>
              </a:rPr>
              <a:t> _ _ _ _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07640" y="152280"/>
            <a:ext cx="8928720" cy="75600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00" strike="noStrike">
                <a:solidFill>
                  <a:srgbClr val="dd7e0e"/>
                </a:solidFill>
                <a:latin typeface="Constantia"/>
              </a:rPr>
              <a:t>Co je curriculum vitae? Správně doplňte…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5868000" y="242064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4542480" y="594936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3" name="CustomShape 5"/>
          <p:cNvSpPr/>
          <p:nvPr/>
        </p:nvSpPr>
        <p:spPr>
          <a:xfrm>
            <a:off x="2862720" y="328500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4" name="CustomShape 6"/>
          <p:cNvSpPr/>
          <p:nvPr/>
        </p:nvSpPr>
        <p:spPr>
          <a:xfrm>
            <a:off x="5508000" y="371700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4542480" y="465300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6" name="CustomShape 8"/>
          <p:cNvSpPr/>
          <p:nvPr/>
        </p:nvSpPr>
        <p:spPr>
          <a:xfrm>
            <a:off x="6509160" y="510516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7" name="CustomShape 9"/>
          <p:cNvSpPr/>
          <p:nvPr/>
        </p:nvSpPr>
        <p:spPr>
          <a:xfrm>
            <a:off x="6633720" y="185220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138" name="CustomShape 10"/>
          <p:cNvSpPr/>
          <p:nvPr/>
        </p:nvSpPr>
        <p:spPr>
          <a:xfrm>
            <a:off x="5792760" y="1412640"/>
            <a:ext cx="215640" cy="431640"/>
          </a:xfrm>
          <a:prstGeom prst="ellipse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1628640"/>
            <a:ext cx="8229240" cy="4466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94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3600" spc="-1" strike="noStrike">
                <a:solidFill>
                  <a:srgbClr val="fcf059"/>
                </a:solidFill>
                <a:latin typeface="Times New Roman - 42"/>
              </a:rPr>
              <a:t>slouží jako doklad k žádosti o zaměstnání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3600" spc="-1" strike="noStrike">
                <a:solidFill>
                  <a:srgbClr val="fcf059"/>
                </a:solidFill>
                <a:latin typeface="Times New Roman - 42"/>
              </a:rPr>
              <a:t>stručně a výstižně zachycuje základní údaje a nejdůležitější skutečnosti o dané osobě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3600" spc="-1" strike="noStrike">
                <a:solidFill>
                  <a:srgbClr val="fcf059"/>
                </a:solidFill>
                <a:latin typeface="Times New Roman - 42"/>
              </a:rPr>
              <a:t>obsahuje výhradně pravdivé informace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3600" spc="-1" strike="noStrike">
                <a:solidFill>
                  <a:srgbClr val="fcf059"/>
                </a:solidFill>
                <a:latin typeface="Times New Roman - 42"/>
              </a:rPr>
              <a:t>zpravidla ho píšeme sami o sobě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rmAutofit fontScale="84000"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ffc000"/>
                </a:solidFill>
                <a:latin typeface="Constantia"/>
              </a:rPr>
              <a:t>ŽIVOTOPIS = CURRICULUM VITAE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997000"/>
            <a:ext cx="8229240" cy="309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cf059"/>
                </a:solidFill>
                <a:latin typeface="Constantia"/>
              </a:rPr>
              <a:t>A) </a:t>
            </a:r>
            <a:r>
              <a:rPr b="0" lang="cs-CZ" sz="2600" spc="-1" strike="noStrike" u="sng">
                <a:solidFill>
                  <a:srgbClr val="6b3e8d"/>
                </a:solidFill>
                <a:uFillTx/>
                <a:latin typeface="Constantia"/>
                <a:hlinkClick r:id="rId1"/>
              </a:rPr>
              <a:t>http://www.europass.cz/zivotopis/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 u="sng">
                <a:solidFill>
                  <a:srgbClr val="6b3e8d"/>
                </a:solidFill>
                <a:uFillTx/>
                <a:latin typeface="Constantia"/>
                <a:hlinkClick r:id="rId2"/>
              </a:rPr>
              <a:t>http://www.nazkusenou.cz/zivotopis-vzor-a170.html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cs-CZ" sz="2600" spc="-1" strike="noStrike">
                <a:solidFill>
                  <a:srgbClr val="fcf059"/>
                </a:solidFill>
                <a:latin typeface="Constantia"/>
              </a:rPr>
              <a:t>B) </a:t>
            </a:r>
            <a:r>
              <a:rPr b="0" lang="cs-CZ" sz="2600" spc="-1" strike="noStrike" u="sng">
                <a:solidFill>
                  <a:srgbClr val="6b3e8d"/>
                </a:solidFill>
                <a:uFillTx/>
                <a:latin typeface="Constantia"/>
                <a:hlinkClick r:id="rId3"/>
              </a:rPr>
              <a:t>http://www.nazkusenou.cz/klasicky-zivotopis-a337.html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620640"/>
            <a:ext cx="8229240" cy="187200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cs-CZ" sz="3800" spc="-100" strike="noStrike">
                <a:solidFill>
                  <a:srgbClr val="ffc000"/>
                </a:solidFill>
                <a:latin typeface="Constantia"/>
              </a:rPr>
              <a:t>POZORNĚ SE PODÍVEJTE SE NA NÁSLEDUJÍCÍ ODKAZY S ŽIVOTOPISY:</a:t>
            </a:r>
            <a:endParaRPr b="0" lang="cs-CZ" sz="3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ffc000"/>
                </a:solidFill>
                <a:latin typeface="Constantia"/>
              </a:rPr>
              <a:t>JAKÝ JE V NICH ROZDÍL?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251640" y="2061000"/>
            <a:ext cx="410400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400" spc="-1" strike="noStrike">
                <a:solidFill>
                  <a:srgbClr val="ffc000"/>
                </a:solidFill>
                <a:latin typeface="Constantia"/>
              </a:rPr>
              <a:t>A) ŽIVOTOPIS STRUKTUROVANÝ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"/>
            </a:pPr>
            <a:r>
              <a:rPr b="0" lang="cs-CZ" sz="2400" spc="-1" strike="noStrike">
                <a:solidFill>
                  <a:srgbClr val="fadbb5"/>
                </a:solidFill>
                <a:latin typeface="Constantia"/>
              </a:rPr>
              <a:t>psaný v bodech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"/>
            </a:pPr>
            <a:r>
              <a:rPr b="0" lang="cs-CZ" sz="2400" spc="-1" strike="noStrike">
                <a:solidFill>
                  <a:srgbClr val="fadbb5"/>
                </a:solidFill>
                <a:latin typeface="Constantia"/>
              </a:rPr>
              <a:t>efektivnější, přehlednější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4788000" y="2061000"/>
            <a:ext cx="3898440" cy="406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400" spc="-1" strike="noStrike">
                <a:solidFill>
                  <a:srgbClr val="ffc000"/>
                </a:solidFill>
                <a:latin typeface="Constantia"/>
              </a:rPr>
              <a:t>B) ŽIVOTOPIS KLASICKÝ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"/>
            </a:pPr>
            <a:r>
              <a:rPr b="0" lang="cs-CZ" sz="2400" spc="-1" strike="noStrike">
                <a:solidFill>
                  <a:srgbClr val="fadbb5"/>
                </a:solidFill>
                <a:latin typeface="Constantia"/>
              </a:rPr>
              <a:t>psaný ve větách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"/>
            </a:pPr>
            <a:r>
              <a:rPr b="0" lang="cs-CZ" sz="2400" spc="-1" strike="noStrike">
                <a:solidFill>
                  <a:srgbClr val="fadbb5"/>
                </a:solidFill>
                <a:latin typeface="Constantia"/>
              </a:rPr>
              <a:t> 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6" name="CustomShape 4"/>
          <p:cNvSpPr/>
          <p:nvPr/>
        </p:nvSpPr>
        <p:spPr>
          <a:xfrm rot="5400000">
            <a:off x="5891400" y="1964520"/>
            <a:ext cx="1592280" cy="503640"/>
          </a:xfrm>
          <a:prstGeom prst="strip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5"/>
          <p:cNvSpPr/>
          <p:nvPr/>
        </p:nvSpPr>
        <p:spPr>
          <a:xfrm rot="5400000">
            <a:off x="1435320" y="1956960"/>
            <a:ext cx="1592280" cy="503640"/>
          </a:xfrm>
          <a:prstGeom prst="striped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withEffect" fill="hold" presetClass="entr" presetID="16" presetSubtype="2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6" presetSubtype="2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4" dur="2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7" dur="2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0" dur="20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5" dur="2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8" dur="2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1" dur="2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1000"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Constantia"/>
              </a:rPr>
              <a:t>JAKÉ VÝHODY MÁ ŽIVOTOPIS STRUKTUROVANÝ? PROČ JE VÍCE POUŽÍVANĚJŠÍ?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Constantia"/>
              </a:rPr>
              <a:t>Efektivita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Constantia"/>
              </a:rPr>
              <a:t>Stručnost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Constantia"/>
              </a:rPr>
              <a:t>Přehlednost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 algn="ctr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" charset="2"/>
              <a:buChar char=""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Constantia"/>
              </a:rPr>
              <a:t> </a:t>
            </a:r>
            <a:endParaRPr b="0" lang="cs-CZ" sz="3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ffc000"/>
                </a:solidFill>
                <a:latin typeface="Constantia"/>
              </a:rPr>
              <a:t>ZAPŘEMÝŠLEJTE: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8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83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88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3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ffc000"/>
                </a:solidFill>
                <a:latin typeface="Constantia"/>
              </a:rPr>
              <a:t>JAKÉ INFORMACE OBSAHUJE?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4546440" cy="492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8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Jméno a příjmení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Kontaktní údaje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Adresa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E-mail, telefon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Rodinný stav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Vzdělání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Přesné termíny studia seřazené od nejnovějšího po nestarší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Profesní zkušenosti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 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5004000" y="1600200"/>
            <a:ext cx="3682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8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Ostatní informace: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Jazykové dovednosti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Počítačové dovednosti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Zkušenosti a dovednosti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lvl="1" marL="640080" indent="-273960">
              <a:lnSpc>
                <a:spcPct val="100000"/>
              </a:lnSpc>
              <a:spcBef>
                <a:spcPts val="300"/>
              </a:spcBef>
              <a:buClr>
                <a:srgbClr val="d6903e"/>
              </a:buClr>
              <a:buSzPct val="85000"/>
              <a:buFont typeface="Wingdings 2" charset="2"/>
              <a:buChar char=""/>
            </a:pPr>
            <a:r>
              <a:rPr b="0" lang="cs-CZ" sz="2400" spc="-1" strike="noStrike">
                <a:solidFill>
                  <a:srgbClr val="fefac9"/>
                </a:solidFill>
                <a:latin typeface="Constantia"/>
              </a:rPr>
              <a:t>Zdravotní stav</a:t>
            </a: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4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0"/>
              </a:tabLst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Datum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0"/>
              </a:tabLst>
            </a:pP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Podpis </a:t>
            </a:r>
            <a:r>
              <a:rPr b="1" lang="cs-CZ" sz="2600" spc="-1" strike="noStrike">
                <a:solidFill>
                  <a:srgbClr val="ffc000"/>
                </a:solidFill>
                <a:latin typeface="Constantia"/>
              </a:rPr>
              <a:t> </a:t>
            </a: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cs-CZ" sz="26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rgbClr val="c00000"/>
                </a:solidFill>
                <a:latin typeface="Constantia"/>
              </a:rPr>
              <a:t>PROHLÉDNĚTE SI NÁSLEDUJÍCÍ OBRÁZKY.</a:t>
            </a:r>
            <a:endParaRPr b="0" lang="cs-CZ" sz="28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cs-CZ" sz="2800" spc="-1" strike="noStrike">
              <a:solidFill>
                <a:srgbClr val="ffffff"/>
              </a:solidFill>
              <a:latin typeface="Constantia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rgbClr val="c00000"/>
                </a:solidFill>
                <a:latin typeface="Constantia"/>
              </a:rPr>
              <a:t>ŘEKNĚTE, KTERÉ PROFESE NA NICH JSOU.</a:t>
            </a:r>
            <a:endParaRPr b="0" lang="cs-CZ" sz="2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cs-CZ" sz="4200" spc="-100" strike="noStrike">
                <a:solidFill>
                  <a:srgbClr val="ffc000"/>
                </a:solidFill>
                <a:latin typeface="Constantia"/>
              </a:rPr>
              <a:t>PROFESE, ZAMĚSTNÁNÍ, …</a:t>
            </a:r>
            <a:endParaRPr b="0" lang="cs-CZ" sz="4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" descr="C:\Users\Lenka\AppData\Local\Microsoft\Windows\Temporary Internet Files\Content.IE5\15X411D0\MC900231125[1].wmf"/>
          <p:cNvPicPr/>
          <p:nvPr/>
        </p:nvPicPr>
        <p:blipFill>
          <a:blip r:embed="rId1"/>
          <a:stretch/>
        </p:blipFill>
        <p:spPr>
          <a:xfrm>
            <a:off x="3280680" y="42120"/>
            <a:ext cx="2493000" cy="3912480"/>
          </a:xfrm>
          <a:prstGeom prst="rect">
            <a:avLst/>
          </a:prstGeom>
          <a:ln>
            <a:noFill/>
          </a:ln>
        </p:spPr>
      </p:pic>
      <p:sp>
        <p:nvSpPr>
          <p:cNvPr id="156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57" name="Picture 9" descr="C:\Users\Lenka\AppData\Local\Microsoft\Windows\Temporary Internet Files\Content.IE5\Z88FHS1Z\MC900292330[1].wmf"/>
          <p:cNvPicPr/>
          <p:nvPr/>
        </p:nvPicPr>
        <p:blipFill>
          <a:blip r:embed="rId2"/>
          <a:stretch/>
        </p:blipFill>
        <p:spPr>
          <a:xfrm>
            <a:off x="5757840" y="-9720"/>
            <a:ext cx="3199680" cy="2656800"/>
          </a:xfrm>
          <a:prstGeom prst="rect">
            <a:avLst/>
          </a:prstGeom>
          <a:ln>
            <a:noFill/>
          </a:ln>
        </p:spPr>
      </p:pic>
      <p:pic>
        <p:nvPicPr>
          <p:cNvPr id="158" name="Picture 10" descr="C:\Users\Lenka\AppData\Local\Microsoft\Windows\Temporary Internet Files\Content.IE5\NTEVM7A2\MC900297793[2].wmf"/>
          <p:cNvPicPr/>
          <p:nvPr/>
        </p:nvPicPr>
        <p:blipFill>
          <a:blip r:embed="rId3"/>
          <a:stretch/>
        </p:blipFill>
        <p:spPr>
          <a:xfrm>
            <a:off x="107640" y="4478400"/>
            <a:ext cx="3655440" cy="2272680"/>
          </a:xfrm>
          <a:prstGeom prst="rect">
            <a:avLst/>
          </a:prstGeom>
          <a:ln>
            <a:noFill/>
          </a:ln>
        </p:spPr>
      </p:pic>
      <p:pic>
        <p:nvPicPr>
          <p:cNvPr id="159" name="Picture 12" descr="C:\Users\Lenka\AppData\Local\Microsoft\Windows\Temporary Internet Files\Content.IE5\1VNQZRV3\MC900295712[1].wmf"/>
          <p:cNvPicPr/>
          <p:nvPr/>
        </p:nvPicPr>
        <p:blipFill>
          <a:blip r:embed="rId4"/>
          <a:stretch/>
        </p:blipFill>
        <p:spPr>
          <a:xfrm>
            <a:off x="3472920" y="3909600"/>
            <a:ext cx="2756160" cy="2577960"/>
          </a:xfrm>
          <a:prstGeom prst="rect">
            <a:avLst/>
          </a:prstGeom>
          <a:ln>
            <a:noFill/>
          </a:ln>
        </p:spPr>
      </p:pic>
      <p:pic>
        <p:nvPicPr>
          <p:cNvPr id="160" name="Picture 13" descr="C:\Users\Lenka\AppData\Local\Microsoft\Windows\Temporary Internet Files\Content.IE5\1VNQZRV3\MC900436007[1].wmf"/>
          <p:cNvPicPr/>
          <p:nvPr/>
        </p:nvPicPr>
        <p:blipFill>
          <a:blip r:embed="rId5"/>
          <a:stretch/>
        </p:blipFill>
        <p:spPr>
          <a:xfrm>
            <a:off x="6350400" y="3430800"/>
            <a:ext cx="2607120" cy="2658600"/>
          </a:xfrm>
          <a:prstGeom prst="rect">
            <a:avLst/>
          </a:prstGeom>
          <a:ln>
            <a:noFill/>
          </a:ln>
        </p:spPr>
      </p:pic>
      <p:pic>
        <p:nvPicPr>
          <p:cNvPr id="161" name="Picture 14" descr="C:\Users\Lenka\AppData\Local\Microsoft\Windows\Temporary Internet Files\Content.IE5\Z88FHS1Z\MC900233441[1].wmf"/>
          <p:cNvPicPr/>
          <p:nvPr/>
        </p:nvPicPr>
        <p:blipFill>
          <a:blip r:embed="rId6"/>
          <a:stretch/>
        </p:blipFill>
        <p:spPr>
          <a:xfrm>
            <a:off x="755640" y="2349000"/>
            <a:ext cx="2522520" cy="2163240"/>
          </a:xfrm>
          <a:prstGeom prst="rect">
            <a:avLst/>
          </a:prstGeom>
          <a:ln>
            <a:noFill/>
          </a:ln>
        </p:spPr>
      </p:pic>
      <p:pic>
        <p:nvPicPr>
          <p:cNvPr id="162" name="Picture 16" descr="C:\Users\Lenka\AppData\Local\Microsoft\Windows\Temporary Internet Files\Content.IE5\1VNQZRV3\MC900343917[1].wmf"/>
          <p:cNvPicPr/>
          <p:nvPr/>
        </p:nvPicPr>
        <p:blipFill>
          <a:blip r:embed="rId7"/>
          <a:stretch/>
        </p:blipFill>
        <p:spPr>
          <a:xfrm>
            <a:off x="-108360" y="-9720"/>
            <a:ext cx="3167280" cy="265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75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Application>LibreOffice/6.4.6.2$Linux_X86_64 LibreOffice_project/40$Build-2</Application>
  <Words>481</Words>
  <Paragraphs>106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2012-05-06T17:01:07Z</dcterms:created>
  <dc:creator>Lenka</dc:creator>
  <dc:description/>
  <dc:language>cs-CZ</dc:language>
  <cp:lastModifiedBy/>
  <dcterms:modified xsi:type="dcterms:W3CDTF">2020-12-29T14:48:59Z</dcterms:modified>
  <cp:revision>17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