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CCE0"/>
    <a:srgbClr val="FFCD2D"/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11424" y="1124744"/>
            <a:ext cx="1058517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800" dirty="0" smtClean="0">
                <a:solidFill>
                  <a:srgbClr val="FFFF00"/>
                </a:solidFill>
              </a:rPr>
              <a:t>S</a:t>
            </a:r>
            <a:r>
              <a:rPr lang="cs-CZ" sz="2800" b="1" u="sng" dirty="0" smtClean="0">
                <a:solidFill>
                  <a:srgbClr val="FFFF00"/>
                </a:solidFill>
              </a:rPr>
              <a:t>ymfonická </a:t>
            </a:r>
            <a:r>
              <a:rPr lang="cs-CZ" sz="2800" b="1" u="sng" dirty="0">
                <a:solidFill>
                  <a:srgbClr val="FFFF00"/>
                </a:solidFill>
              </a:rPr>
              <a:t>báseň je dílo pocházející z oblasti klasické hudby určené pro orchestr</a:t>
            </a:r>
            <a:r>
              <a:rPr lang="cs-CZ" sz="2800" b="1" u="sng" dirty="0"/>
              <a:t>.</a:t>
            </a:r>
            <a:r>
              <a:rPr lang="cs-CZ" sz="2800" dirty="0"/>
              <a:t> Patří mezi díla tzv. programní hudby, protože má od svého autora určen jiný nehudební "program". 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pPr marL="457200" indent="-457200">
              <a:buFontTx/>
              <a:buChar char="-"/>
            </a:pPr>
            <a:r>
              <a:rPr lang="cs-CZ" sz="2800" b="1" u="sng" dirty="0" smtClean="0"/>
              <a:t>Jinými </a:t>
            </a:r>
            <a:r>
              <a:rPr lang="cs-CZ" sz="2800" b="1" u="sng" dirty="0"/>
              <a:t>slovy to znamená, </a:t>
            </a:r>
            <a:r>
              <a:rPr lang="cs-CZ" sz="2800" u="sng" dirty="0">
                <a:solidFill>
                  <a:srgbClr val="FFFF00"/>
                </a:solidFill>
              </a:rPr>
              <a:t>že je zhudebněním určitého příběhu nebo </a:t>
            </a:r>
            <a:r>
              <a:rPr lang="cs-CZ" sz="2800" dirty="0">
                <a:solidFill>
                  <a:srgbClr val="FFFF00"/>
                </a:solidFill>
              </a:rPr>
              <a:t>obrazu</a:t>
            </a:r>
            <a:r>
              <a:rPr lang="cs-CZ" sz="2800" dirty="0"/>
              <a:t> (opakem programní hudby je hudba absolutní, která žádný autorem stanovený program nemá). 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pPr marL="457200" indent="-457200">
              <a:buFontTx/>
              <a:buChar char="-"/>
            </a:pPr>
            <a:r>
              <a:rPr lang="cs-CZ" sz="2800" b="1" u="sng" dirty="0" smtClean="0">
                <a:solidFill>
                  <a:srgbClr val="FFFF00"/>
                </a:solidFill>
              </a:rPr>
              <a:t>Námětem </a:t>
            </a:r>
            <a:r>
              <a:rPr lang="cs-CZ" sz="2800" b="1" u="sng" dirty="0">
                <a:solidFill>
                  <a:srgbClr val="FFFF00"/>
                </a:solidFill>
              </a:rPr>
              <a:t>pro symfonickou báseň je nejčastěji nějaké literární či dramatické dílo</a:t>
            </a:r>
            <a:r>
              <a:rPr lang="cs-CZ" sz="2800" b="1" u="sng" dirty="0"/>
              <a:t>, které má své kořeny v lidové slovesnosti, jako např. legenda, epos, mýtus, pohádka, pověst, nebo obraz města či krajiny.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495600" y="33265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FFFF00"/>
                </a:solidFill>
              </a:rPr>
              <a:t>Symfonická báseň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99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287</TotalTime>
  <Words>34</Words>
  <Application>Microsoft Office PowerPoint</Application>
  <PresentationFormat>Širokoúhlá obrazovka</PresentationFormat>
  <Paragraphs>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Nebe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pc2</cp:lastModifiedBy>
  <cp:revision>55</cp:revision>
  <dcterms:created xsi:type="dcterms:W3CDTF">2014-02-05T17:07:28Z</dcterms:created>
  <dcterms:modified xsi:type="dcterms:W3CDTF">2017-03-06T10:11:23Z</dcterms:modified>
</cp:coreProperties>
</file>