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2" r:id="rId4"/>
    <p:sldId id="271" r:id="rId5"/>
    <p:sldId id="269" r:id="rId6"/>
    <p:sldId id="270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1384" y="260649"/>
            <a:ext cx="7848871" cy="92333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FF00"/>
                </a:solidFill>
              </a:rPr>
              <a:t>Krize Říma</a:t>
            </a:r>
            <a:endParaRPr lang="cs-CZ" b="1" u="sng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19336" y="1124744"/>
            <a:ext cx="12072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Řím který bohatl především z kolonií. Bohatli nejvíce velkostatkáři- rolníci se zadlužovali – otroci.</a:t>
            </a:r>
            <a:endParaRPr lang="cs-CZ" sz="3200" b="1" u="sng" dirty="0" smtClean="0">
              <a:solidFill>
                <a:srgbClr val="FFC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2495798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Prostí Římané žili stále hůře – </a:t>
            </a:r>
            <a:r>
              <a:rPr lang="cs-CZ" sz="3200" b="1" u="sng" dirty="0" smtClean="0">
                <a:solidFill>
                  <a:srgbClr val="FFFF00"/>
                </a:solidFill>
              </a:rPr>
              <a:t>povstání bratří GRACCHŮ</a:t>
            </a:r>
            <a:r>
              <a:rPr lang="cs-CZ" sz="3200" b="1" dirty="0" smtClean="0">
                <a:solidFill>
                  <a:srgbClr val="FFFF00"/>
                </a:solidFill>
              </a:rPr>
              <a:t>. </a:t>
            </a:r>
            <a:r>
              <a:rPr lang="cs-CZ" sz="3200" b="1" u="sng" dirty="0" smtClean="0">
                <a:solidFill>
                  <a:srgbClr val="FFFF00"/>
                </a:solidFill>
              </a:rPr>
              <a:t>Tiberius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Gracchus</a:t>
            </a:r>
            <a:r>
              <a:rPr lang="cs-CZ" sz="3200" b="1" u="sng" dirty="0" smtClean="0">
                <a:solidFill>
                  <a:srgbClr val="FFFF00"/>
                </a:solidFill>
              </a:rPr>
              <a:t> – tribun lidu- 134 př</a:t>
            </a:r>
            <a:r>
              <a:rPr lang="cs-CZ" sz="3200" b="1" u="sng" dirty="0">
                <a:solidFill>
                  <a:srgbClr val="FFFF00"/>
                </a:solidFill>
              </a:rPr>
              <a:t>.</a:t>
            </a:r>
            <a:r>
              <a:rPr lang="cs-CZ" sz="3200" b="1" u="sng" dirty="0" smtClean="0">
                <a:solidFill>
                  <a:srgbClr val="FFFF00"/>
                </a:solidFill>
              </a:rPr>
              <a:t> Kr. – REFORMA.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9336" y="4007966"/>
            <a:ext cx="11953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Půda byla bohatým částečně odebírána a přidělována nemajetným.</a:t>
            </a:r>
            <a:br>
              <a:rPr lang="cs-CZ" sz="3200" b="1" dirty="0" smtClean="0"/>
            </a:br>
            <a:r>
              <a:rPr lang="cs-CZ" sz="3200" b="1" dirty="0" smtClean="0"/>
              <a:t>  Velkostatkáři se bouřili – reforma zastavena- Tiberius zabit  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cs-CZ" dirty="0" smtClean="0"/>
              <a:t>15</a:t>
            </a:r>
            <a:r>
              <a:rPr lang="fi-FI" dirty="0" smtClean="0"/>
              <a:t>.</a:t>
            </a:r>
            <a:r>
              <a:rPr lang="cs-CZ" dirty="0"/>
              <a:t>6</a:t>
            </a:r>
            <a:r>
              <a:rPr lang="fi-FI" dirty="0" smtClean="0"/>
              <a:t>.2014         </a:t>
            </a:r>
            <a:r>
              <a:rPr lang="fi-FI" dirty="0"/>
              <a:t>D 6</a:t>
            </a: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0" y="5229200"/>
            <a:ext cx="12504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Po 10 letech se začal prosazovat mladší bratr </a:t>
            </a:r>
            <a:r>
              <a:rPr lang="cs-CZ" sz="3200" b="1" dirty="0" smtClean="0">
                <a:solidFill>
                  <a:srgbClr val="FFFF00"/>
                </a:solidFill>
              </a:rPr>
              <a:t>Tiberia-</a:t>
            </a:r>
            <a:r>
              <a:rPr lang="cs-CZ" sz="3200" b="1" u="sng" dirty="0" smtClean="0">
                <a:solidFill>
                  <a:srgbClr val="FFFF00"/>
                </a:solidFill>
              </a:rPr>
              <a:t>GAIUS GRACCHUS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  stal se také tribunem lidu</a:t>
            </a:r>
            <a:r>
              <a:rPr lang="cs-CZ" sz="3200" b="1" dirty="0" smtClean="0">
                <a:solidFill>
                  <a:srgbClr val="FFFF00"/>
                </a:solidFill>
              </a:rPr>
              <a:t>- </a:t>
            </a:r>
            <a:r>
              <a:rPr lang="cs-CZ" sz="3200" b="1" dirty="0" smtClean="0"/>
              <a:t>rozhodl o bezplatném přidělování oděvu  a </a:t>
            </a:r>
            <a:br>
              <a:rPr lang="cs-CZ" sz="3200" b="1" dirty="0" smtClean="0"/>
            </a:br>
            <a:r>
              <a:rPr lang="cs-CZ" sz="3200" b="1" dirty="0" smtClean="0"/>
              <a:t>  obuvi vojákům, chudině -příděl obilí. </a:t>
            </a:r>
            <a:r>
              <a:rPr lang="cs-CZ" sz="3200" b="1" u="sng" dirty="0" smtClean="0"/>
              <a:t>Znovu už zvolen senátory nebyl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4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9336" y="404664"/>
            <a:ext cx="12072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Řím byl v 1 </a:t>
            </a:r>
            <a:r>
              <a:rPr lang="cs-CZ" sz="3200" b="1" dirty="0" err="1" smtClean="0"/>
              <a:t>stol.př.Kr</a:t>
            </a:r>
            <a:r>
              <a:rPr lang="cs-CZ" sz="3200" b="1" dirty="0" smtClean="0"/>
              <a:t>. v krizi-o vládu v této době usilovali 2 skupiny:</a:t>
            </a:r>
            <a:br>
              <a:rPr lang="cs-CZ" sz="3200" b="1" dirty="0" smtClean="0"/>
            </a:br>
            <a:r>
              <a:rPr lang="cs-CZ" sz="3200" b="1" dirty="0" smtClean="0"/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POPULÁROVÉ</a:t>
            </a:r>
            <a:r>
              <a:rPr lang="cs-CZ" sz="3200" b="1" u="sng" dirty="0" smtClean="0">
                <a:solidFill>
                  <a:srgbClr val="FFC000"/>
                </a:solidFill>
              </a:rPr>
              <a:t> </a:t>
            </a:r>
            <a:r>
              <a:rPr lang="cs-CZ" sz="3200" b="1" dirty="0" smtClean="0"/>
              <a:t>( </a:t>
            </a:r>
            <a:r>
              <a:rPr lang="cs-CZ" sz="3200" b="1" dirty="0" err="1" smtClean="0"/>
              <a:t>lat.lid</a:t>
            </a:r>
            <a:r>
              <a:rPr lang="cs-CZ" sz="3200" b="1" dirty="0" smtClean="0"/>
              <a:t> – </a:t>
            </a:r>
            <a:r>
              <a:rPr lang="cs-CZ" sz="3200" b="1" dirty="0" err="1" smtClean="0"/>
              <a:t>populus</a:t>
            </a:r>
            <a:r>
              <a:rPr lang="cs-CZ" sz="3200" b="1" dirty="0" smtClean="0"/>
              <a:t>) – vojevůdce </a:t>
            </a:r>
            <a:r>
              <a:rPr lang="cs-CZ" sz="3200" b="1" u="sng" dirty="0" smtClean="0"/>
              <a:t>MARIUS</a:t>
            </a:r>
            <a:r>
              <a:rPr lang="cs-CZ" sz="3200" b="1" dirty="0" smtClean="0"/>
              <a:t> (výhody </a:t>
            </a:r>
            <a:r>
              <a:rPr lang="cs-CZ" sz="3200" b="1" dirty="0" err="1" smtClean="0"/>
              <a:t>vojákům+žold</a:t>
            </a:r>
            <a:r>
              <a:rPr lang="cs-CZ" sz="3200" b="1" dirty="0" smtClean="0"/>
              <a:t>) a  </a:t>
            </a:r>
            <a:r>
              <a:rPr lang="cs-CZ" sz="3200" b="1" u="sng" dirty="0" smtClean="0">
                <a:solidFill>
                  <a:srgbClr val="FFFF00"/>
                </a:solidFill>
              </a:rPr>
              <a:t>OPTIMÁTI</a:t>
            </a:r>
            <a:r>
              <a:rPr lang="cs-CZ" sz="3200" b="1" dirty="0" smtClean="0">
                <a:solidFill>
                  <a:srgbClr val="FFFF00"/>
                </a:solidFill>
              </a:rPr>
              <a:t> </a:t>
            </a:r>
            <a:r>
              <a:rPr lang="cs-CZ" sz="3200" b="1" dirty="0"/>
              <a:t>(</a:t>
            </a:r>
            <a:r>
              <a:rPr lang="cs-CZ" sz="3200" b="1" dirty="0" err="1" smtClean="0"/>
              <a:t>lat.optimus</a:t>
            </a:r>
            <a:r>
              <a:rPr lang="cs-CZ" sz="3200" b="1" dirty="0" smtClean="0"/>
              <a:t>- nejlepší) – vojevůdce</a:t>
            </a:r>
            <a:r>
              <a:rPr lang="cs-CZ" sz="3200" b="1" u="sng" dirty="0" smtClean="0"/>
              <a:t> SULLA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939460"/>
            <a:ext cx="12072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Optimáti chtěli ponechat všechny výsady bohatým+ neomezenou moc </a:t>
            </a:r>
            <a:r>
              <a:rPr lang="cs-CZ" sz="3200" b="1" dirty="0" err="1" smtClean="0"/>
              <a:t>senátu,populárové</a:t>
            </a:r>
            <a:r>
              <a:rPr lang="cs-CZ" sz="3200" b="1" dirty="0" smtClean="0"/>
              <a:t>- chtěli jejich moc omezit. </a:t>
            </a:r>
            <a:r>
              <a:rPr lang="cs-CZ" sz="3200" b="1" u="sng" dirty="0" smtClean="0">
                <a:solidFill>
                  <a:srgbClr val="FFFF00"/>
                </a:solidFill>
              </a:rPr>
              <a:t>Roku 90 př.Kr. –POVSTÁNÍ římských spojenců proti Římu.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559214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Povstání díky spojenectví </a:t>
            </a:r>
            <a:r>
              <a:rPr lang="cs-CZ" sz="3200" b="1" dirty="0" err="1" smtClean="0"/>
              <a:t>Máriuse</a:t>
            </a:r>
            <a:r>
              <a:rPr lang="cs-CZ" sz="3200" b="1" dirty="0" smtClean="0"/>
              <a:t> a </a:t>
            </a:r>
            <a:r>
              <a:rPr lang="cs-CZ" sz="3200" b="1" dirty="0" err="1" smtClean="0"/>
              <a:t>Sully</a:t>
            </a:r>
            <a:r>
              <a:rPr lang="cs-CZ" sz="3200" b="1" dirty="0" smtClean="0"/>
              <a:t> bylo potlačeno. </a:t>
            </a:r>
            <a:r>
              <a:rPr lang="cs-CZ" sz="3200" b="1" dirty="0" err="1" smtClean="0"/>
              <a:t>Sulla</a:t>
            </a:r>
            <a:r>
              <a:rPr lang="cs-CZ" sz="3200" b="1" dirty="0" smtClean="0"/>
              <a:t> s </a:t>
            </a:r>
            <a:r>
              <a:rPr lang="cs-CZ" sz="3200" b="1" dirty="0" err="1" smtClean="0"/>
              <a:t>Mariusem</a:t>
            </a:r>
            <a:r>
              <a:rPr lang="cs-CZ" sz="3200" b="1" dirty="0" smtClean="0"/>
              <a:t> nadále soupeřili o moc- </a:t>
            </a:r>
            <a:r>
              <a:rPr lang="cs-CZ" sz="3200" b="1" u="sng" dirty="0" smtClean="0"/>
              <a:t>vítěz SULLA.</a:t>
            </a:r>
            <a:endParaRPr lang="cs-CZ" sz="32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692696"/>
            <a:ext cx="4968552" cy="591953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968208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Obr.č.2 - </a:t>
            </a:r>
            <a:r>
              <a:rPr lang="cs-CZ" dirty="0" err="1" smtClean="0"/>
              <a:t>Sulla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692697"/>
            <a:ext cx="4752528" cy="59195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5440" y="1886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1 - Marius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4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980728"/>
            <a:ext cx="12072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</a:t>
            </a:r>
            <a:r>
              <a:rPr lang="cs-CZ" sz="3200" b="1" dirty="0" err="1" smtClean="0"/>
              <a:t>Sulla</a:t>
            </a:r>
            <a:r>
              <a:rPr lang="cs-CZ" sz="3200" b="1" dirty="0" smtClean="0"/>
              <a:t>-upevnil </a:t>
            </a:r>
            <a:r>
              <a:rPr lang="cs-CZ" sz="3200" b="1" dirty="0"/>
              <a:t>stát- vládu však </a:t>
            </a:r>
            <a:r>
              <a:rPr lang="cs-CZ" sz="3200" b="1" dirty="0" smtClean="0"/>
              <a:t>dobrovolně odešel </a:t>
            </a:r>
            <a:r>
              <a:rPr lang="cs-CZ" sz="3200" b="1" dirty="0"/>
              <a:t>do ústraní – </a:t>
            </a:r>
            <a:r>
              <a:rPr lang="cs-CZ" sz="3200" b="1" dirty="0" smtClean="0"/>
              <a:t> </a:t>
            </a:r>
            <a:r>
              <a:rPr lang="cs-CZ" sz="3200" b="1" dirty="0"/>
              <a:t>zemřel.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33569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Přibývalo otroků a gladiátorů–</a:t>
            </a:r>
            <a:r>
              <a:rPr lang="cs-CZ" sz="3200" b="1" dirty="0" err="1" smtClean="0"/>
              <a:t>glad</a:t>
            </a:r>
            <a:r>
              <a:rPr lang="cs-CZ" sz="3200" b="1" dirty="0" smtClean="0"/>
              <a:t>. </a:t>
            </a:r>
            <a:r>
              <a:rPr lang="cs-CZ" sz="3200" b="1" dirty="0"/>
              <a:t>školy. Zápasili v aréně – </a:t>
            </a:r>
            <a:r>
              <a:rPr lang="cs-CZ" sz="3200" b="1" dirty="0" smtClean="0"/>
              <a:t> </a:t>
            </a:r>
            <a:r>
              <a:rPr lang="cs-CZ" sz="3200" b="1" dirty="0"/>
              <a:t>CIRKU.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9336" y="5373216"/>
            <a:ext cx="11809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</a:t>
            </a:r>
            <a:r>
              <a:rPr lang="cs-CZ" sz="3200" b="1" dirty="0"/>
              <a:t>Začali nepokoje a vzpoury – největší povstání </a:t>
            </a:r>
            <a:r>
              <a:rPr lang="cs-CZ" sz="3200" b="1" dirty="0" smtClean="0"/>
              <a:t> </a:t>
            </a:r>
            <a:r>
              <a:rPr lang="cs-CZ" sz="3200" b="1" u="sng" dirty="0">
                <a:solidFill>
                  <a:srgbClr val="FFFF00"/>
                </a:solidFill>
              </a:rPr>
              <a:t>r.73 př.Kr. </a:t>
            </a:r>
            <a:r>
              <a:rPr lang="cs-CZ" sz="3200" b="1" u="sng" dirty="0" smtClean="0">
                <a:solidFill>
                  <a:srgbClr val="FFFF00"/>
                </a:solidFill>
              </a:rPr>
              <a:t>–gladiátor</a:t>
            </a:r>
            <a:r>
              <a:rPr lang="cs-CZ" sz="3200" b="1" u="sng" dirty="0">
                <a:solidFill>
                  <a:srgbClr val="FFFF00"/>
                </a:solidFill>
              </a:rPr>
              <a:t>. </a:t>
            </a:r>
            <a:r>
              <a:rPr lang="cs-CZ" sz="3200" b="1" u="sng" dirty="0" smtClean="0">
                <a:solidFill>
                  <a:srgbClr val="FFFF00"/>
                </a:solidFill>
              </a:rPr>
              <a:t> škole </a:t>
            </a:r>
            <a:r>
              <a:rPr lang="cs-CZ" sz="3200" b="1" u="sng" dirty="0">
                <a:solidFill>
                  <a:srgbClr val="FFFF00"/>
                </a:solidFill>
              </a:rPr>
              <a:t>- v čele SPARTAKUS- poraženo- ale otroci získali lepší podmínky</a:t>
            </a:r>
          </a:p>
          <a:p>
            <a:endParaRPr lang="cs-CZ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5440" y="3326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 – Spartakus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60096" y="4046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4 </a:t>
            </a:r>
            <a:r>
              <a:rPr lang="cs-CZ" dirty="0"/>
              <a:t>–Palce dolů nebo Gladiátoři, Jean-</a:t>
            </a:r>
            <a:r>
              <a:rPr lang="cs-CZ" dirty="0" err="1"/>
              <a:t>Léon</a:t>
            </a:r>
            <a:r>
              <a:rPr lang="cs-CZ" dirty="0"/>
              <a:t> </a:t>
            </a:r>
            <a:r>
              <a:rPr lang="cs-CZ" dirty="0" err="1"/>
              <a:t>Gérôme</a:t>
            </a:r>
            <a:r>
              <a:rPr lang="cs-CZ" dirty="0"/>
              <a:t>, 1872 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772816"/>
            <a:ext cx="5832648" cy="48245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050995"/>
            <a:ext cx="5616624" cy="55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9336" y="620688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Roku 60 př.Kr</a:t>
            </a:r>
            <a:r>
              <a:rPr lang="cs-CZ" sz="3200" b="1" dirty="0" smtClean="0"/>
              <a:t>. uzavřeli tři nejmocnější muži  tajnou </a:t>
            </a:r>
            <a:r>
              <a:rPr lang="cs-CZ" sz="3200" b="1" dirty="0" smtClean="0">
                <a:solidFill>
                  <a:srgbClr val="FFFF00"/>
                </a:solidFill>
              </a:rPr>
              <a:t>dohodu-</a:t>
            </a:r>
            <a:r>
              <a:rPr lang="cs-CZ" sz="3200" b="1" u="sng" dirty="0" smtClean="0">
                <a:solidFill>
                  <a:srgbClr val="FFFF00"/>
                </a:solidFill>
              </a:rPr>
              <a:t>TRIUMVIRÁT :  CAESAR, POMPEIUS,CRASSUS</a:t>
            </a:r>
            <a:r>
              <a:rPr lang="cs-CZ" sz="3200" b="1" u="sng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9336" y="2484185"/>
            <a:ext cx="115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err="1" smtClean="0"/>
              <a:t>Crassus</a:t>
            </a:r>
            <a:r>
              <a:rPr lang="cs-CZ" sz="3200" b="1" u="sng" dirty="0" smtClean="0"/>
              <a:t> padl v bojích a Pompeius a Caesar se rozdělili vládu. </a:t>
            </a:r>
            <a:r>
              <a:rPr lang="cs-CZ" sz="3200" b="1" u="sng" dirty="0" err="1" smtClean="0"/>
              <a:t>Pompoeius</a:t>
            </a:r>
            <a:r>
              <a:rPr lang="cs-CZ" sz="3200" b="1" u="sng" dirty="0" smtClean="0"/>
              <a:t> – nerozhodný- uprchl z Říma – CAESAR získal vládu.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4223990"/>
            <a:ext cx="1207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b="1" dirty="0" smtClean="0"/>
              <a:t>Při pronásledování Pompeia se </a:t>
            </a:r>
            <a:r>
              <a:rPr lang="cs-CZ" sz="3200" b="1" u="sng" dirty="0" smtClean="0"/>
              <a:t>Caesar dostal až do Egypta-také ho ovládl a v r. 46 </a:t>
            </a:r>
            <a:r>
              <a:rPr lang="cs-CZ" sz="3200" b="1" u="sng" dirty="0" err="1" smtClean="0"/>
              <a:t>př.Kr</a:t>
            </a:r>
            <a:r>
              <a:rPr lang="cs-CZ" sz="3200" b="1" u="sng" dirty="0" smtClean="0"/>
              <a:t> slavil 4 triumfy</a:t>
            </a:r>
            <a:r>
              <a:rPr lang="cs-CZ" sz="3200" b="1" dirty="0" smtClean="0"/>
              <a:t> ( triumfální pochod).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336" y="5868561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</a:t>
            </a:r>
            <a:r>
              <a:rPr lang="cs-CZ" sz="3200" b="1" u="sng" dirty="0" smtClean="0"/>
              <a:t>V roce 45 př.Kr. vystupoval jako samovládce a </a:t>
            </a:r>
            <a:r>
              <a:rPr lang="cs-CZ" sz="3200" b="1" u="sng" dirty="0" err="1" smtClean="0"/>
              <a:t>bůh,Řím</a:t>
            </a:r>
            <a:r>
              <a:rPr lang="cs-CZ" sz="3200" b="1" u="sng" dirty="0" smtClean="0"/>
              <a:t> jako republika končil. 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5720" y="1166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FFFF00"/>
                </a:solidFill>
              </a:rPr>
              <a:t>KONEC  REPUBLIKY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8640"/>
            <a:ext cx="6096000" cy="63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1688</TotalTime>
  <Words>290</Words>
  <Application>Microsoft Office PowerPoint</Application>
  <PresentationFormat>Širokoúhlá obrazovka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Nebe</vt:lpstr>
      <vt:lpstr>Krize Říma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NTB6</cp:lastModifiedBy>
  <cp:revision>229</cp:revision>
  <dcterms:created xsi:type="dcterms:W3CDTF">2014-02-07T15:47:24Z</dcterms:created>
  <dcterms:modified xsi:type="dcterms:W3CDTF">2020-05-15T08:11:00Z</dcterms:modified>
</cp:coreProperties>
</file>