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6" r:id="rId2"/>
    <p:sldId id="256" r:id="rId3"/>
    <p:sldId id="288" r:id="rId4"/>
    <p:sldId id="285" r:id="rId5"/>
    <p:sldId id="291" r:id="rId6"/>
    <p:sldId id="289" r:id="rId7"/>
    <p:sldId id="29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335360" y="2708920"/>
            <a:ext cx="10945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u="sng" dirty="0" smtClean="0">
                <a:solidFill>
                  <a:srgbClr val="FFFF00"/>
                </a:solidFill>
                <a:latin typeface="Broadway" panose="04040905080B02020502" pitchFamily="82" charset="0"/>
                <a:cs typeface="FrankRuehl" panose="020E0503060101010101" pitchFamily="34" charset="-79"/>
              </a:rPr>
              <a:t>Osvícenství </a:t>
            </a:r>
            <a:r>
              <a:rPr lang="cs-CZ" sz="6000" b="1" u="sng" dirty="0" smtClean="0">
                <a:solidFill>
                  <a:srgbClr val="FFFF00"/>
                </a:solidFill>
                <a:latin typeface="Broadway" panose="04040905080B02020502" pitchFamily="82" charset="0"/>
                <a:cs typeface="FrankRuehl" panose="020E0503060101010101" pitchFamily="34" charset="-79"/>
              </a:rPr>
              <a:t>–věk rozumu.</a:t>
            </a:r>
            <a:endParaRPr lang="cs-CZ" sz="6000" b="1" u="sng" dirty="0">
              <a:solidFill>
                <a:srgbClr val="92D050"/>
              </a:solidFill>
              <a:latin typeface="Broadway" panose="04040905080B02020502" pitchFamily="82" charset="0"/>
              <a:cs typeface="FrankRuehl" panose="020E0503060101010101" pitchFamily="34" charset="-79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56240" y="332656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ZŠ a MŠ </a:t>
            </a:r>
            <a:r>
              <a:rPr lang="cs-CZ" sz="2800" b="1" dirty="0"/>
              <a:t>V</a:t>
            </a:r>
            <a:r>
              <a:rPr lang="cs-CZ" sz="2800" b="1" dirty="0" smtClean="0"/>
              <a:t>routek</a:t>
            </a:r>
            <a:br>
              <a:rPr lang="cs-CZ" sz="2800" b="1" dirty="0" smtClean="0"/>
            </a:br>
            <a:r>
              <a:rPr lang="cs-CZ" sz="2000" b="1" dirty="0" smtClean="0"/>
              <a:t>zpracoval: Mgr. Ivana Zelenková</a:t>
            </a:r>
            <a:r>
              <a:rPr lang="cs-CZ" sz="2000" b="1" smtClean="0"/>
              <a:t/>
            </a:r>
            <a:br>
              <a:rPr lang="cs-CZ" sz="2000" b="1" smtClean="0"/>
            </a:br>
            <a:r>
              <a:rPr lang="cs-CZ" sz="2000" b="1" smtClean="0"/>
              <a:t>prosinec 7.r.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615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0" y="404664"/>
            <a:ext cx="1200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Osvícenství vzniklo v 18.st. – reakce na citové a zbožné baroko. Podpora Osvícenství - vědecko-technický rozvoj  a pokrok ve vědě a filozofii.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1344" y="2340169"/>
            <a:ext cx="1200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2800" b="1" u="sng" dirty="0" smtClean="0">
                <a:solidFill>
                  <a:srgbClr val="FFFF00"/>
                </a:solidFill>
              </a:rPr>
              <a:t>Osvícenci místo na víru kladli důraz na rozum ( racionalismus) a místo v boha  věřili v člověka</a:t>
            </a:r>
            <a:r>
              <a:rPr lang="cs-CZ" sz="2800" b="1" dirty="0" smtClean="0">
                <a:solidFill>
                  <a:srgbClr val="FFFF00"/>
                </a:solidFill>
              </a:rPr>
              <a:t>. </a:t>
            </a:r>
            <a:r>
              <a:rPr lang="cs-CZ" sz="2800" b="1" dirty="0" smtClean="0"/>
              <a:t>Byly velmi tolerantní. </a:t>
            </a:r>
            <a:r>
              <a:rPr lang="sv-SE" sz="2800" b="1" dirty="0" smtClean="0"/>
              <a:t>Církev </a:t>
            </a:r>
            <a:r>
              <a:rPr lang="sv-SE" sz="2800" b="1" dirty="0"/>
              <a:t>se stala terčem </a:t>
            </a:r>
            <a:r>
              <a:rPr lang="sv-SE" sz="2800" b="1" dirty="0" smtClean="0"/>
              <a:t>kritiky</a:t>
            </a:r>
            <a:r>
              <a:rPr lang="cs-CZ" sz="2800" b="1" dirty="0" smtClean="0"/>
              <a:t>.</a:t>
            </a:r>
            <a:endParaRPr lang="sv-SE" sz="2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-96688" y="3935958"/>
            <a:ext cx="12529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2800" b="1" dirty="0" smtClean="0"/>
              <a:t>Názory na vznik světa : - </a:t>
            </a:r>
            <a:r>
              <a:rPr lang="cs-CZ" sz="2800" b="1" u="sng" dirty="0" smtClean="0">
                <a:solidFill>
                  <a:srgbClr val="FFFF00"/>
                </a:solidFill>
              </a:rPr>
              <a:t>ateisté</a:t>
            </a:r>
            <a:r>
              <a:rPr lang="cs-CZ" sz="2800" b="1" dirty="0" smtClean="0"/>
              <a:t> - v boha nevěřili</a:t>
            </a:r>
            <a:br>
              <a:rPr lang="cs-CZ" sz="2800" b="1" dirty="0" smtClean="0"/>
            </a:br>
            <a:r>
              <a:rPr lang="cs-CZ" sz="2800" b="1" dirty="0" smtClean="0"/>
              <a:t>                                             - </a:t>
            </a:r>
            <a:r>
              <a:rPr lang="cs-CZ" sz="2800" b="1" u="sng" dirty="0" smtClean="0">
                <a:solidFill>
                  <a:srgbClr val="FFFF00"/>
                </a:solidFill>
              </a:rPr>
              <a:t>panteisté</a:t>
            </a:r>
            <a:r>
              <a:rPr lang="cs-CZ" sz="2800" b="1" dirty="0" smtClean="0"/>
              <a:t> – bůh je přítomen v přírodě</a:t>
            </a:r>
            <a:br>
              <a:rPr lang="cs-CZ" sz="2800" b="1" dirty="0" smtClean="0"/>
            </a:br>
            <a:r>
              <a:rPr lang="cs-CZ" sz="2800" b="1" dirty="0" smtClean="0"/>
              <a:t>                                             - </a:t>
            </a:r>
            <a:r>
              <a:rPr lang="cs-CZ" sz="2800" b="1" u="sng" dirty="0" smtClean="0">
                <a:solidFill>
                  <a:srgbClr val="FFFF00"/>
                </a:solidFill>
              </a:rPr>
              <a:t>deisté </a:t>
            </a:r>
            <a:r>
              <a:rPr lang="cs-CZ" sz="2800" b="1" dirty="0" smtClean="0"/>
              <a:t>– bůh uvedl svět do pohybu a dále se neprojevuje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181" y="5652537"/>
            <a:ext cx="11784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2800" b="1" dirty="0" smtClean="0"/>
              <a:t>Osvícenecké názory souvisely i </a:t>
            </a:r>
            <a:r>
              <a:rPr lang="cs-CZ" sz="2800" b="1" u="sng" dirty="0" smtClean="0"/>
              <a:t>s přirozeným právy člověka – právo na sebevyjádření a na právo hlásat svůj názor. </a:t>
            </a: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2968" y="38116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Osvícenci věřili, že s </a:t>
            </a:r>
            <a:r>
              <a:rPr lang="cs-CZ" sz="3200" b="1" u="sng" dirty="0" smtClean="0">
                <a:solidFill>
                  <a:srgbClr val="FFFF00"/>
                </a:solidFill>
              </a:rPr>
              <a:t>pomocí vědy dokonale poznají přírodu a svět a následně bude člověk schopen svět měnit a řídit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91344" y="1988840"/>
            <a:ext cx="120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Za největší neštěstí považovali  nevzdělanost - kladli velký důraz na vzdělání zaměřené na široké vrstvy obyvatel</a:t>
            </a:r>
            <a:r>
              <a:rPr lang="cs-CZ" sz="2800" b="1" dirty="0" smtClean="0"/>
              <a:t>.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968" y="3789040"/>
            <a:ext cx="11967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Byl vydán soubor poznatků o člověku a všem co ho obklopuje – </a:t>
            </a:r>
            <a:r>
              <a:rPr lang="cs-CZ" sz="3200" b="1" u="sng" dirty="0" smtClean="0">
                <a:solidFill>
                  <a:srgbClr val="FFFF00"/>
                </a:solidFill>
              </a:rPr>
              <a:t>„Encyklopedie aneb racionální slovník věd, umění a řemesel“.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180" y="5508521"/>
            <a:ext cx="12377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Příspěvek do encyklopedie-Diderot, </a:t>
            </a:r>
            <a:r>
              <a:rPr lang="cs-CZ" sz="3200" b="1" dirty="0" err="1" smtClean="0"/>
              <a:t>Voltaire</a:t>
            </a:r>
            <a:r>
              <a:rPr lang="cs-CZ" sz="3200" b="1" dirty="0" smtClean="0"/>
              <a:t>, Rousseau, </a:t>
            </a:r>
            <a:r>
              <a:rPr lang="cs-CZ" sz="3200" b="1" dirty="0" err="1" smtClean="0"/>
              <a:t>Montesquieu</a:t>
            </a:r>
            <a:r>
              <a:rPr lang="cs-CZ" sz="3200" b="1" dirty="0" smtClean="0"/>
              <a:t>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42318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7320136" y="63813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DIDEROT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15480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VOLTAIRE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692695"/>
            <a:ext cx="5832648" cy="54726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692696"/>
            <a:ext cx="5040560" cy="547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1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32656"/>
            <a:ext cx="4824536" cy="554461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1384" y="61653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Charles Louis Montesquieu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104" y="404664"/>
            <a:ext cx="4608512" cy="54726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896200" y="61653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Jean Jacques Rousseau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319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2968" y="38116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Osvícenecké myšlení ovlivnilo i hospodářský vývoj – požadavek hospodářské </a:t>
            </a:r>
            <a:r>
              <a:rPr lang="cs-CZ" sz="2800" b="1" u="sng" dirty="0" smtClean="0">
                <a:solidFill>
                  <a:srgbClr val="FFFF00"/>
                </a:solidFill>
              </a:rPr>
              <a:t>svobody jednotlivce bez zásahů státu a cechů – konkurence a tržní hospodářství.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24680" y="1988840"/>
            <a:ext cx="12305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2800" b="1" dirty="0" smtClean="0"/>
              <a:t>Významným ekonomem a filozofem osvícenců byl Adam Smith- </a:t>
            </a:r>
            <a:r>
              <a:rPr lang="cs-CZ" sz="2800" b="1" u="sng" dirty="0" smtClean="0">
                <a:solidFill>
                  <a:srgbClr val="FFFF00"/>
                </a:solidFill>
              </a:rPr>
              <a:t>kniha -1776 </a:t>
            </a:r>
            <a:br>
              <a:rPr lang="cs-CZ" sz="2800" b="1" u="sng" dirty="0" smtClean="0">
                <a:solidFill>
                  <a:srgbClr val="FFFF00"/>
                </a:solidFill>
              </a:rPr>
            </a:br>
            <a:r>
              <a:rPr lang="cs-CZ" sz="2800" b="1" u="sng" dirty="0" smtClean="0">
                <a:solidFill>
                  <a:srgbClr val="FFFF00"/>
                </a:solidFill>
              </a:rPr>
              <a:t> „O příčinách bohatství národů“ - nejvíc ovlivnila západní civilizaci. 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7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332656"/>
            <a:ext cx="4176464" cy="554461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39416" y="60932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Adam Smith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4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2958</TotalTime>
  <Words>220</Words>
  <Application>Microsoft Office PowerPoint</Application>
  <PresentationFormat>Širokoúhlá obrazovka</PresentationFormat>
  <Paragraphs>19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Broadway</vt:lpstr>
      <vt:lpstr>Calibri</vt:lpstr>
      <vt:lpstr>Calibri Light</vt:lpstr>
      <vt:lpstr>FrankRuehl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NTB6</cp:lastModifiedBy>
  <cp:revision>343</cp:revision>
  <dcterms:created xsi:type="dcterms:W3CDTF">2014-02-05T17:07:28Z</dcterms:created>
  <dcterms:modified xsi:type="dcterms:W3CDTF">2019-12-06T08:30:16Z</dcterms:modified>
</cp:coreProperties>
</file>