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847528" y="242088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u="sng" dirty="0">
                <a:solidFill>
                  <a:srgbClr val="FFFF00"/>
                </a:solidFill>
              </a:rPr>
              <a:t>Naše vlast, vlastenectví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Ivana Zelenková</a:t>
            </a:r>
            <a:br>
              <a:rPr lang="cs-CZ" dirty="0"/>
            </a:br>
            <a:r>
              <a:rPr lang="cs-CZ" dirty="0"/>
              <a:t>březen , VO  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-168696" y="695598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Vlastenectví – citový vztah ke státu- vlasti, rodné zemi, ve které žiji já</a:t>
            </a:r>
            <a:br>
              <a:rPr lang="cs-CZ" sz="3200" b="1" u="sng" dirty="0">
                <a:solidFill>
                  <a:srgbClr val="FFFF00"/>
                </a:solidFill>
              </a:rPr>
            </a:br>
            <a:r>
              <a:rPr lang="cs-CZ" sz="3200" b="1" u="sng" dirty="0">
                <a:solidFill>
                  <a:srgbClr val="FFFF00"/>
                </a:solidFill>
              </a:rPr>
              <a:t> </a:t>
            </a:r>
            <a:r>
              <a:rPr lang="cs-CZ" sz="3200" b="1" dirty="0">
                <a:solidFill>
                  <a:srgbClr val="FFFF00"/>
                </a:solidFill>
              </a:rPr>
              <a:t>                             </a:t>
            </a:r>
            <a:r>
              <a:rPr lang="cs-CZ" sz="3200" b="1" u="sng" dirty="0">
                <a:solidFill>
                  <a:srgbClr val="FFFF00"/>
                </a:solidFill>
              </a:rPr>
              <a:t>a mí nejbližší.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2008" y="2591033"/>
            <a:ext cx="12288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Projevuje se různým způsobem:</a:t>
            </a:r>
            <a:r>
              <a:rPr lang="cs-CZ" sz="3200" b="1" dirty="0">
                <a:solidFill>
                  <a:srgbClr val="FFFF00"/>
                </a:solidFill>
              </a:rPr>
              <a:t> </a:t>
            </a:r>
            <a:br>
              <a:rPr lang="cs-CZ" sz="3200" b="1" dirty="0">
                <a:solidFill>
                  <a:srgbClr val="FFFF00"/>
                </a:solidFill>
              </a:rPr>
            </a:br>
            <a:r>
              <a:rPr lang="cs-CZ" sz="3200" b="1" dirty="0">
                <a:solidFill>
                  <a:srgbClr val="FFFF00"/>
                </a:solidFill>
              </a:rPr>
              <a:t>   1. Úcta a respekt k státním symbolům</a:t>
            </a:r>
            <a:br>
              <a:rPr lang="cs-CZ" sz="3200" b="1" dirty="0">
                <a:solidFill>
                  <a:srgbClr val="FFFF00"/>
                </a:solidFill>
              </a:rPr>
            </a:br>
            <a:r>
              <a:rPr lang="cs-CZ" sz="3200" b="1" dirty="0">
                <a:solidFill>
                  <a:srgbClr val="FFFF00"/>
                </a:solidFill>
              </a:rPr>
              <a:t>   2. Respekt k určitým místům, významným osobám</a:t>
            </a:r>
          </a:p>
          <a:p>
            <a:r>
              <a:rPr lang="cs-CZ" sz="3200" b="1" dirty="0">
                <a:solidFill>
                  <a:srgbClr val="FFFF00"/>
                </a:solidFill>
              </a:rPr>
              <a:t>   3. Připomínáním důležitých výročí našeho státu (např. vyvěšením</a:t>
            </a:r>
            <a:br>
              <a:rPr lang="cs-CZ" sz="3200" b="1" dirty="0">
                <a:solidFill>
                  <a:srgbClr val="FFFF00"/>
                </a:solidFill>
              </a:rPr>
            </a:br>
            <a:r>
              <a:rPr lang="cs-CZ" sz="3200" b="1" dirty="0">
                <a:solidFill>
                  <a:srgbClr val="FFFF00"/>
                </a:solidFill>
              </a:rPr>
              <a:t>        vlajky)</a:t>
            </a:r>
            <a:r>
              <a:rPr lang="cs-CZ" sz="3200" b="1" u="sng" dirty="0"/>
              <a:t>            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D087FD5-04B8-4A83-B640-E39C55C58146}"/>
              </a:ext>
            </a:extLst>
          </p:cNvPr>
          <p:cNvSpPr txBox="1"/>
          <p:nvPr/>
        </p:nvSpPr>
        <p:spPr>
          <a:xfrm>
            <a:off x="263352" y="5517232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Naše jednání má směřovat k tomu, abychom stát a lidi v něm žijící</a:t>
            </a:r>
            <a:br>
              <a:rPr lang="cs-CZ" sz="3200" b="1" dirty="0"/>
            </a:br>
            <a:r>
              <a:rPr lang="cs-CZ" sz="3200" b="1" dirty="0"/>
              <a:t>   nepoškozovali. </a:t>
            </a:r>
          </a:p>
        </p:txBody>
      </p:sp>
    </p:spTree>
    <p:extLst>
      <p:ext uri="{BB962C8B-B14F-4D97-AF65-F5344CB8AC3E}">
        <p14:creationId xmlns:p14="http://schemas.microsoft.com/office/powerpoint/2010/main" val="32878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1344" y="378031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>
                <a:solidFill>
                  <a:srgbClr val="FFFF00"/>
                </a:solidFill>
              </a:rPr>
              <a:t>- Pojem vlastenectví vznikl v 18.stol. v době Národního obrození – snaha začlenit češtinu jako úřední jazyk, české nápisy, </a:t>
            </a:r>
            <a:r>
              <a:rPr lang="cs-CZ" sz="3200" b="1" u="sng" dirty="0" err="1">
                <a:solidFill>
                  <a:srgbClr val="FFFF00"/>
                </a:solidFill>
              </a:rPr>
              <a:t>knihy,kulturu</a:t>
            </a:r>
            <a:r>
              <a:rPr lang="cs-CZ" sz="3200" b="1" u="sng" dirty="0">
                <a:solidFill>
                  <a:srgbClr val="FFFF00"/>
                </a:solidFill>
              </a:rPr>
              <a:t>.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35360" y="2291388"/>
            <a:ext cx="11953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Základním rysem vlastenectví není ponižování druhých, nepřátelství vůči nim, ale naopak snaha o toleranci, přátelství </a:t>
            </a:r>
            <a:br>
              <a:rPr lang="cs-CZ" sz="3200" b="1" u="sng" dirty="0">
                <a:solidFill>
                  <a:srgbClr val="FFFF00"/>
                </a:solidFill>
              </a:rPr>
            </a:br>
            <a:r>
              <a:rPr lang="cs-CZ" sz="3200" b="1" u="sng" dirty="0">
                <a:solidFill>
                  <a:srgbClr val="FFFF00"/>
                </a:solidFill>
              </a:rPr>
              <a:t>a  vzájemné porozumění.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960513-6439-404A-811D-B3C984BF9C13}"/>
              </a:ext>
            </a:extLst>
          </p:cNvPr>
          <p:cNvSpPr txBox="1"/>
          <p:nvPr/>
        </p:nvSpPr>
        <p:spPr>
          <a:xfrm>
            <a:off x="47328" y="4716433"/>
            <a:ext cx="12241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Vlastenectví – se může nazývat též patriotismus.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06E3AB8-9923-4958-A318-3374B24FAD6F}"/>
              </a:ext>
            </a:extLst>
          </p:cNvPr>
          <p:cNvSpPr txBox="1"/>
          <p:nvPr/>
        </p:nvSpPr>
        <p:spPr>
          <a:xfrm>
            <a:off x="191344" y="5868561"/>
            <a:ext cx="11881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Vlastenci tolerují národnostní menšiny.</a:t>
            </a:r>
          </a:p>
        </p:txBody>
      </p:sp>
    </p:spTree>
    <p:extLst>
      <p:ext uri="{BB962C8B-B14F-4D97-AF65-F5344CB8AC3E}">
        <p14:creationId xmlns:p14="http://schemas.microsoft.com/office/powerpoint/2010/main" val="286103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1203</TotalTime>
  <Words>164</Words>
  <Application>Microsoft Office PowerPoint</Application>
  <PresentationFormat>Širokoúhlá obrazovka</PresentationFormat>
  <Paragraphs>10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Ivana Zelenková</cp:lastModifiedBy>
  <cp:revision>185</cp:revision>
  <dcterms:created xsi:type="dcterms:W3CDTF">2014-02-05T17:07:28Z</dcterms:created>
  <dcterms:modified xsi:type="dcterms:W3CDTF">2021-03-16T07:26:33Z</dcterms:modified>
</cp:coreProperties>
</file>