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119336" y="2420888"/>
            <a:ext cx="115932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u="sng" dirty="0">
                <a:solidFill>
                  <a:srgbClr val="FFFF00"/>
                </a:solidFill>
              </a:rPr>
              <a:t>Xenofobie, rasismus, antisemitismus</a:t>
            </a:r>
            <a:br>
              <a:rPr lang="cs-CZ" sz="5400" b="1" u="sng" dirty="0">
                <a:solidFill>
                  <a:srgbClr val="FFFF00"/>
                </a:solidFill>
              </a:rPr>
            </a:br>
            <a:r>
              <a:rPr lang="cs-CZ" sz="5400" b="1" u="sng" dirty="0">
                <a:solidFill>
                  <a:srgbClr val="FFFF00"/>
                </a:solidFill>
              </a:rPr>
              <a:t>porušování lidských práv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Ivana Zelenková</a:t>
            </a:r>
            <a:br>
              <a:rPr lang="cs-CZ" dirty="0"/>
            </a:br>
            <a:r>
              <a:rPr lang="cs-CZ" dirty="0"/>
              <a:t>duben  VO  7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91344" y="695598"/>
            <a:ext cx="11831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Xenofobie – strach z něčeho cizího, nesnášenlivost k lidem z cizích zemí.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008" y="2591033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Rasismus – ponižující nebo agresivní jednání vůči příslušníkům jiné národnosti nebo rasy.</a:t>
            </a:r>
            <a:r>
              <a:rPr lang="cs-CZ" sz="3200" b="1" u="sng" dirty="0"/>
              <a:t>         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D087FD5-04B8-4A83-B640-E39C55C58146}"/>
              </a:ext>
            </a:extLst>
          </p:cNvPr>
          <p:cNvSpPr txBox="1"/>
          <p:nvPr/>
        </p:nvSpPr>
        <p:spPr>
          <a:xfrm>
            <a:off x="263352" y="486916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Na základě předsudků a rasismu vzniká </a:t>
            </a:r>
            <a:r>
              <a:rPr lang="cs-CZ" sz="3200" b="1" u="sng" dirty="0">
                <a:solidFill>
                  <a:srgbClr val="FFFF00"/>
                </a:solidFill>
              </a:rPr>
              <a:t>diskriminace – omezování práv jednotlivců nebo skupin. </a:t>
            </a:r>
            <a:r>
              <a:rPr lang="cs-CZ" sz="3200" b="1" u="sng" dirty="0" err="1">
                <a:solidFill>
                  <a:srgbClr val="FFFF00"/>
                </a:solidFill>
              </a:rPr>
              <a:t>Odlišijících</a:t>
            </a:r>
            <a:r>
              <a:rPr lang="cs-CZ" sz="3200" b="1" u="sng" dirty="0">
                <a:solidFill>
                  <a:srgbClr val="FFFF00"/>
                </a:solidFill>
              </a:rPr>
              <a:t> se od zbytku společnosti</a:t>
            </a:r>
            <a:r>
              <a:rPr lang="cs-CZ" sz="3200" b="1" dirty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9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378031"/>
            <a:ext cx="120006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solidFill>
                  <a:srgbClr val="FFFF00"/>
                </a:solidFill>
              </a:rPr>
              <a:t>- </a:t>
            </a:r>
            <a:r>
              <a:rPr lang="cs-CZ" sz="3200" b="1" u="sng" dirty="0">
                <a:solidFill>
                  <a:srgbClr val="FFFF00"/>
                </a:solidFill>
              </a:rPr>
              <a:t>Antisemitismus – je forma rasismu a náboženské nesnášenlivosti</a:t>
            </a:r>
            <a:r>
              <a:rPr lang="cs-CZ" sz="3200" b="1" dirty="0">
                <a:solidFill>
                  <a:srgbClr val="FFFF00"/>
                </a:solidFill>
              </a:rPr>
              <a:t>, </a:t>
            </a:r>
            <a:r>
              <a:rPr lang="cs-CZ" sz="3200" b="1" dirty="0"/>
              <a:t>Holocaust- hromadné pronásledování těchto skupin ( </a:t>
            </a:r>
            <a:r>
              <a:rPr lang="cs-CZ" sz="3200" b="1" dirty="0" err="1"/>
              <a:t>nacis.Německo</a:t>
            </a:r>
            <a:r>
              <a:rPr lang="cs-CZ" sz="3200" b="1" dirty="0"/>
              <a:t>).</a:t>
            </a:r>
            <a:r>
              <a:rPr lang="cs-CZ" sz="3200" b="1" dirty="0">
                <a:solidFill>
                  <a:srgbClr val="FFFF00"/>
                </a:solidFill>
              </a:rPr>
              <a:t> 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35360" y="2291388"/>
            <a:ext cx="11953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</a:t>
            </a:r>
            <a:r>
              <a:rPr lang="cs-CZ" sz="3200" b="1" u="sng" dirty="0"/>
              <a:t>Domáhat lidských práv se můžeme u : soudu, volených poslanců,</a:t>
            </a:r>
            <a:br>
              <a:rPr lang="cs-CZ" sz="3200" b="1" u="sng" dirty="0"/>
            </a:br>
            <a:r>
              <a:rPr lang="cs-CZ" sz="3200" b="1" u="sng" dirty="0"/>
              <a:t>  ombudsmana – Úřad veřejného ochránce lidských práv.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4068361"/>
            <a:ext cx="12241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Porušování lidských práv může být trestný čin, výši trestu stanoví soud  </a:t>
            </a:r>
            <a:r>
              <a:rPr lang="cs-CZ" sz="3200" b="1" u="sng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91344" y="551723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 Děti a mladiství – mohou být potrestání ústavní výchovou, nebo ochranou výchovou. 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8610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1344" y="351398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do 12 let </a:t>
            </a:r>
            <a:r>
              <a:rPr lang="cs-CZ" sz="3200" b="1" dirty="0"/>
              <a:t>– dítě není trestně odpovědné – odpovídají rodiče,</a:t>
            </a:r>
            <a:r>
              <a:rPr lang="cs-CZ" sz="3200" b="1" u="sng" dirty="0">
                <a:solidFill>
                  <a:srgbClr val="FFFF00"/>
                </a:solidFill>
              </a:rPr>
              <a:t>12-15 let</a:t>
            </a:r>
            <a:r>
              <a:rPr lang="cs-CZ" sz="3200" b="1" dirty="0"/>
              <a:t> – dítě není odpovědné může být nařízena </a:t>
            </a:r>
            <a:r>
              <a:rPr lang="cs-CZ" sz="3200" b="1" dirty="0" err="1"/>
              <a:t>ústavní,ochranná</a:t>
            </a:r>
            <a:r>
              <a:rPr lang="cs-CZ" sz="3200" b="1" dirty="0"/>
              <a:t> výchova</a:t>
            </a:r>
            <a:endParaRPr lang="cs-CZ" sz="32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1916832"/>
            <a:ext cx="12097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/>
              <a:t>Ústavní výchova – </a:t>
            </a:r>
            <a:r>
              <a:rPr lang="cs-CZ" sz="3200" b="1" dirty="0"/>
              <a:t>rozhodnutím soudu – do 18 let, ústavy </a:t>
            </a:r>
            <a:r>
              <a:rPr lang="cs-CZ" sz="3200" b="1" dirty="0" err="1"/>
              <a:t>soc.péče</a:t>
            </a:r>
            <a:r>
              <a:rPr lang="cs-CZ" sz="3200" b="1" dirty="0"/>
              <a:t>, dětské domovy, výchovné </a:t>
            </a:r>
            <a:r>
              <a:rPr lang="cs-CZ" sz="3200" b="1" dirty="0" err="1"/>
              <a:t>ústavy,diagnostické</a:t>
            </a:r>
            <a:r>
              <a:rPr lang="cs-CZ" sz="3200" b="1" dirty="0"/>
              <a:t> ústavy-</a:t>
            </a:r>
            <a:r>
              <a:rPr lang="cs-CZ" sz="3200" b="1" dirty="0" err="1"/>
              <a:t>dobrovol.pobyt</a:t>
            </a:r>
            <a:r>
              <a:rPr lang="cs-CZ" sz="3200" b="1" dirty="0"/>
              <a:t>. </a:t>
            </a:r>
          </a:p>
          <a:p>
            <a:r>
              <a:rPr lang="cs-CZ" sz="3200" b="1" dirty="0"/>
              <a:t> 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6960513-6439-404A-811D-B3C984BF9C13}"/>
              </a:ext>
            </a:extLst>
          </p:cNvPr>
          <p:cNvSpPr txBox="1"/>
          <p:nvPr/>
        </p:nvSpPr>
        <p:spPr>
          <a:xfrm>
            <a:off x="47328" y="3429000"/>
            <a:ext cx="122413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/>
              <a:t> Ochranná výchova </a:t>
            </a:r>
            <a:r>
              <a:rPr lang="cs-CZ" sz="3200" b="1" dirty="0"/>
              <a:t> – nařízením soudu pokud byl spáchán závažný trestný čin-</a:t>
            </a:r>
            <a:r>
              <a:rPr lang="cs-CZ" sz="3200" b="1" dirty="0" err="1"/>
              <a:t>diagnost.ústav,vých.ústav</a:t>
            </a:r>
            <a:r>
              <a:rPr lang="cs-CZ" sz="3200" b="1" dirty="0"/>
              <a:t>-nařízený pobyt. </a:t>
            </a:r>
            <a:r>
              <a:rPr lang="cs-CZ" sz="3200" b="1" u="sng" dirty="0"/>
              <a:t>    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06E3AB8-9923-4958-A318-3374B24FAD6F}"/>
              </a:ext>
            </a:extLst>
          </p:cNvPr>
          <p:cNvSpPr txBox="1"/>
          <p:nvPr/>
        </p:nvSpPr>
        <p:spPr>
          <a:xfrm>
            <a:off x="119336" y="5157192"/>
            <a:ext cx="11881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</a:t>
            </a:r>
            <a:r>
              <a:rPr lang="cs-CZ" sz="3200" b="1" u="sng" dirty="0">
                <a:solidFill>
                  <a:srgbClr val="FFFF00"/>
                </a:solidFill>
              </a:rPr>
              <a:t>od 15-18 let </a:t>
            </a:r>
            <a:r>
              <a:rPr lang="cs-CZ" sz="3200" b="1" dirty="0"/>
              <a:t>– mladistvý je odpovědný za svůj trestný čin- vězení či ochranná výchova, od 18 let- je odpovědný –</a:t>
            </a:r>
            <a:r>
              <a:rPr lang="cs-CZ" sz="3200" b="1" dirty="0" err="1"/>
              <a:t>vězení,altern.trest</a:t>
            </a:r>
            <a:r>
              <a:rPr lang="cs-CZ" sz="3200" b="1" dirty="0"/>
              <a:t>.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2724316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1269</TotalTime>
  <Words>241</Words>
  <Application>Microsoft Office PowerPoint</Application>
  <PresentationFormat>Širokoúhlá obrazovka</PresentationFormat>
  <Paragraphs>14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Ivana Zelenková</cp:lastModifiedBy>
  <cp:revision>195</cp:revision>
  <dcterms:created xsi:type="dcterms:W3CDTF">2014-02-05T17:07:28Z</dcterms:created>
  <dcterms:modified xsi:type="dcterms:W3CDTF">2021-04-05T15:35:46Z</dcterms:modified>
</cp:coreProperties>
</file>