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19336" y="2420888"/>
            <a:ext cx="11593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Xenofobie, rasismus, antisemitismus</a:t>
            </a:r>
            <a:br>
              <a:rPr lang="cs-CZ" sz="5400" b="1" u="sng" dirty="0">
                <a:solidFill>
                  <a:srgbClr val="FFFF00"/>
                </a:solidFill>
              </a:rPr>
            </a:br>
            <a:r>
              <a:rPr lang="cs-CZ" sz="5400" b="1" u="sng" dirty="0">
                <a:solidFill>
                  <a:srgbClr val="FFFF00"/>
                </a:solidFill>
              </a:rPr>
              <a:t>porušování lidských práv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duben  VO  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695598"/>
            <a:ext cx="11831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Xenofobie – strach z něčeho cizího, nesnášenlivost k lidem z cizích zemí.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008" y="2591033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Rasismus – ponižující nebo agresivní jednání vůči příslušníkům jiné národnosti nebo rasy.</a:t>
            </a:r>
            <a:r>
              <a:rPr lang="cs-CZ" sz="3200" b="1" u="sng" dirty="0"/>
              <a:t>       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D087FD5-04B8-4A83-B640-E39C55C58146}"/>
              </a:ext>
            </a:extLst>
          </p:cNvPr>
          <p:cNvSpPr txBox="1"/>
          <p:nvPr/>
        </p:nvSpPr>
        <p:spPr>
          <a:xfrm>
            <a:off x="263352" y="486916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Na základě předsudků a rasismu vzniká </a:t>
            </a:r>
            <a:r>
              <a:rPr lang="cs-CZ" sz="3200" b="1" u="sng" dirty="0">
                <a:solidFill>
                  <a:srgbClr val="FFFF00"/>
                </a:solidFill>
              </a:rPr>
              <a:t>diskriminace – omezování práv jednotlivců nebo skupin. </a:t>
            </a:r>
            <a:r>
              <a:rPr lang="cs-CZ" sz="3200" b="1" u="sng" dirty="0" err="1">
                <a:solidFill>
                  <a:srgbClr val="FFFF00"/>
                </a:solidFill>
              </a:rPr>
              <a:t>Odlišijících</a:t>
            </a:r>
            <a:r>
              <a:rPr lang="cs-CZ" sz="3200" b="1" u="sng" dirty="0">
                <a:solidFill>
                  <a:srgbClr val="FFFF00"/>
                </a:solidFill>
              </a:rPr>
              <a:t> se od zbytku společnosti</a:t>
            </a:r>
            <a:r>
              <a:rPr lang="cs-CZ" sz="3200" b="1" dirty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378031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Antisemitismus – je forma rasismu a náboženské nesnášenlivosti</a:t>
            </a:r>
            <a:r>
              <a:rPr lang="cs-CZ" sz="3200" b="1" dirty="0">
                <a:solidFill>
                  <a:srgbClr val="FFFF00"/>
                </a:solidFill>
              </a:rPr>
              <a:t>, </a:t>
            </a:r>
            <a:r>
              <a:rPr lang="cs-CZ" sz="3200" b="1" dirty="0"/>
              <a:t>Holocaust- hromadné pronásledování těchto skupin ( </a:t>
            </a:r>
            <a:r>
              <a:rPr lang="cs-CZ" sz="3200" b="1" dirty="0" err="1"/>
              <a:t>nacis.Německo</a:t>
            </a:r>
            <a:r>
              <a:rPr lang="cs-CZ" sz="3200" b="1" dirty="0"/>
              <a:t>).</a:t>
            </a:r>
            <a:r>
              <a:rPr lang="cs-CZ" sz="3200" b="1" dirty="0">
                <a:solidFill>
                  <a:srgbClr val="FFFF00"/>
                </a:solidFill>
              </a:rPr>
              <a:t> 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229138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Domáhat lidských práv se můžeme u : soudu, volených poslanců,</a:t>
            </a:r>
            <a:br>
              <a:rPr lang="cs-CZ" sz="3200" b="1" u="sng" dirty="0"/>
            </a:br>
            <a:r>
              <a:rPr lang="cs-CZ" sz="3200" b="1" u="sng" dirty="0"/>
              <a:t>  ombudsmana – Úřad veřejného ochránce lidských práv.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4068361"/>
            <a:ext cx="1224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Porušování lidských práv může být trestný čin, výši trestu stanoví soud  </a:t>
            </a:r>
            <a:r>
              <a:rPr lang="cs-CZ" sz="3200" b="1" u="sng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51723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Děti a mladiství – mohou být potrestání ústavní výchovou, nebo ochranou výchovou.  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351398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do 12 let </a:t>
            </a:r>
            <a:r>
              <a:rPr lang="cs-CZ" sz="3200" b="1" dirty="0"/>
              <a:t>– dítě není trestně odpovědné – odpovídají rodiče,</a:t>
            </a:r>
            <a:r>
              <a:rPr lang="cs-CZ" sz="3200" b="1" u="sng" dirty="0">
                <a:solidFill>
                  <a:srgbClr val="FFFF00"/>
                </a:solidFill>
              </a:rPr>
              <a:t>12-15 let</a:t>
            </a:r>
            <a:r>
              <a:rPr lang="cs-CZ" sz="3200" b="1" dirty="0"/>
              <a:t> – dítě není odpovědné může být nařízena </a:t>
            </a:r>
            <a:r>
              <a:rPr lang="cs-CZ" sz="3200" b="1" dirty="0" err="1"/>
              <a:t>ústavní,ochranná</a:t>
            </a:r>
            <a:r>
              <a:rPr lang="cs-CZ" sz="3200" b="1" dirty="0"/>
              <a:t> výchova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1916832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/>
              <a:t>Ústavní výchova – </a:t>
            </a:r>
            <a:r>
              <a:rPr lang="cs-CZ" sz="3200" b="1" dirty="0"/>
              <a:t>rozhodnutím soudu – do 18 let, ústavy </a:t>
            </a:r>
            <a:r>
              <a:rPr lang="cs-CZ" sz="3200" b="1" dirty="0" err="1"/>
              <a:t>soc.péče</a:t>
            </a:r>
            <a:r>
              <a:rPr lang="cs-CZ" sz="3200" b="1" dirty="0"/>
              <a:t>, dětské domovy, výchovné </a:t>
            </a:r>
            <a:r>
              <a:rPr lang="cs-CZ" sz="3200" b="1" dirty="0" err="1"/>
              <a:t>ústavy,diagnostické</a:t>
            </a:r>
            <a:r>
              <a:rPr lang="cs-CZ" sz="3200" b="1" dirty="0"/>
              <a:t> ústavy-</a:t>
            </a:r>
            <a:r>
              <a:rPr lang="cs-CZ" sz="3200" b="1" dirty="0" err="1"/>
              <a:t>dobrovol.pobyt</a:t>
            </a:r>
            <a:r>
              <a:rPr lang="cs-CZ" sz="3200" b="1" dirty="0"/>
              <a:t>. </a:t>
            </a:r>
          </a:p>
          <a:p>
            <a:r>
              <a:rPr lang="cs-CZ" sz="3200" b="1" dirty="0"/>
              <a:t> 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3429000"/>
            <a:ext cx="12241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/>
              <a:t> Ochranná výchova </a:t>
            </a:r>
            <a:r>
              <a:rPr lang="cs-CZ" sz="3200" b="1" dirty="0"/>
              <a:t> – nařízením soudu pokud byl spáchán závažný trestný čin-</a:t>
            </a:r>
            <a:r>
              <a:rPr lang="cs-CZ" sz="3200" b="1" dirty="0" err="1"/>
              <a:t>diagnost.ústav,vých.ústav</a:t>
            </a:r>
            <a:r>
              <a:rPr lang="cs-CZ" sz="3200" b="1" dirty="0"/>
              <a:t>-nařízený pobyt. </a:t>
            </a:r>
            <a:r>
              <a:rPr lang="cs-CZ" sz="3200" b="1" u="sng" dirty="0"/>
              <a:t>    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19336" y="515719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od 15-18 let </a:t>
            </a:r>
            <a:r>
              <a:rPr lang="cs-CZ" sz="3200" b="1" dirty="0"/>
              <a:t>– mladistvý je odpovědný za svůj trestný čin- vězení či ochranná výchova, od 18 let- je odpovědný –</a:t>
            </a:r>
            <a:r>
              <a:rPr lang="cs-CZ" sz="3200" b="1" dirty="0" err="1"/>
              <a:t>vězení,altern.trest</a:t>
            </a:r>
            <a:r>
              <a:rPr lang="cs-CZ" sz="3200" b="1" dirty="0"/>
              <a:t>. 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27243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1269</TotalTime>
  <Words>241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195</cp:revision>
  <dcterms:created xsi:type="dcterms:W3CDTF">2014-02-05T17:07:28Z</dcterms:created>
  <dcterms:modified xsi:type="dcterms:W3CDTF">2021-04-05T15:35:46Z</dcterms:modified>
</cp:coreProperties>
</file>