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2" r:id="rId2"/>
    <p:sldId id="256" r:id="rId3"/>
    <p:sldId id="28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51384" y="2204864"/>
            <a:ext cx="10009112" cy="923330"/>
          </a:xfrm>
        </p:spPr>
        <p:txBody>
          <a:bodyPr>
            <a:noAutofit/>
          </a:bodyPr>
          <a:lstStyle/>
          <a:p>
            <a:r>
              <a:rPr lang="cs-CZ" sz="5400" b="1" u="sng" dirty="0" smtClean="0">
                <a:solidFill>
                  <a:srgbClr val="FFFF00"/>
                </a:solidFill>
                <a:latin typeface="Broadway" panose="04040905080B02020502" pitchFamily="82" charset="0"/>
              </a:rPr>
              <a:t>Člověk poznává kov</a:t>
            </a:r>
            <a:endParaRPr lang="cs-CZ" sz="5400" b="1" u="sng" dirty="0">
              <a:solidFill>
                <a:srgbClr val="FFFF00"/>
              </a:solidFill>
              <a:latin typeface="Broadway" panose="04040905080B02020502" pitchFamily="82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27448" y="22794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279848" y="24318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318036" y="260648"/>
            <a:ext cx="2178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Mgr. Ivana Zelenková</a:t>
            </a:r>
            <a:br>
              <a:rPr lang="fi-FI" dirty="0"/>
            </a:br>
            <a:r>
              <a:rPr lang="cs-CZ" dirty="0" smtClean="0"/>
              <a:t>18</a:t>
            </a:r>
            <a:r>
              <a:rPr lang="fi-FI" dirty="0" smtClean="0"/>
              <a:t>.</a:t>
            </a:r>
            <a:r>
              <a:rPr lang="cs-CZ" dirty="0" smtClean="0"/>
              <a:t>11</a:t>
            </a:r>
            <a:r>
              <a:rPr lang="fi-FI" dirty="0" smtClean="0"/>
              <a:t>.20</a:t>
            </a:r>
            <a:r>
              <a:rPr lang="cs-CZ" dirty="0" smtClean="0"/>
              <a:t>20</a:t>
            </a:r>
            <a:r>
              <a:rPr lang="fi-FI" dirty="0" smtClean="0"/>
              <a:t>        </a:t>
            </a:r>
            <a:r>
              <a:rPr lang="fi-FI" dirty="0"/>
              <a:t>D 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617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1127448" y="22794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279848" y="24318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19337" y="491188"/>
            <a:ext cx="118813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dirty="0"/>
              <a:t> </a:t>
            </a:r>
            <a:r>
              <a:rPr lang="cs-CZ" sz="3200" b="1" dirty="0" smtClean="0"/>
              <a:t>První kov, který byl člověkem využíván bylo </a:t>
            </a:r>
            <a:r>
              <a:rPr lang="cs-CZ" sz="3200" b="1" u="sng" dirty="0" smtClean="0"/>
              <a:t>zlato a později měď</a:t>
            </a:r>
            <a:r>
              <a:rPr lang="cs-CZ" sz="3200" b="1" dirty="0" smtClean="0"/>
              <a:t> </a:t>
            </a:r>
            <a:br>
              <a:rPr lang="cs-CZ" sz="3200" b="1" dirty="0" smtClean="0"/>
            </a:br>
            <a:r>
              <a:rPr lang="cs-CZ" sz="3200" b="1" dirty="0" smtClean="0"/>
              <a:t>   - výroba ozdob ( měkké kovy).</a:t>
            </a:r>
            <a:endParaRPr lang="cs-CZ" sz="3200" b="1" dirty="0" smtClean="0"/>
          </a:p>
        </p:txBody>
      </p:sp>
      <p:sp>
        <p:nvSpPr>
          <p:cNvPr id="21" name="TextovéPole 20"/>
          <p:cNvSpPr txBox="1"/>
          <p:nvPr/>
        </p:nvSpPr>
        <p:spPr>
          <a:xfrm>
            <a:off x="-42871" y="2276872"/>
            <a:ext cx="119715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smtClean="0">
                <a:solidFill>
                  <a:srgbClr val="FFFF00"/>
                </a:solidFill>
              </a:rPr>
              <a:t>3 tis. </a:t>
            </a:r>
            <a:r>
              <a:rPr lang="cs-CZ" sz="3200" b="1" dirty="0">
                <a:solidFill>
                  <a:srgbClr val="FFFF00"/>
                </a:solidFill>
              </a:rPr>
              <a:t>p</a:t>
            </a:r>
            <a:r>
              <a:rPr lang="cs-CZ" sz="3200" b="1" dirty="0" smtClean="0">
                <a:solidFill>
                  <a:srgbClr val="FFFF00"/>
                </a:solidFill>
              </a:rPr>
              <a:t>ř.Kr. – objev bronzu ( slitina mědi a cínu) </a:t>
            </a:r>
            <a:r>
              <a:rPr lang="cs-CZ" sz="3200" b="1" u="sng" dirty="0" smtClean="0">
                <a:solidFill>
                  <a:srgbClr val="FFFF00"/>
                </a:solidFill>
              </a:rPr>
              <a:t>velmi tvrdý- zbraně 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dirty="0" smtClean="0"/>
              <a:t>    </a:t>
            </a:r>
            <a:r>
              <a:rPr lang="cs-CZ" sz="3200" b="1" u="sng" dirty="0" smtClean="0">
                <a:solidFill>
                  <a:srgbClr val="FFFF00"/>
                </a:solidFill>
              </a:rPr>
              <a:t>a nástroje</a:t>
            </a:r>
            <a:r>
              <a:rPr lang="cs-CZ" sz="3200" b="1" dirty="0"/>
              <a:t> </a:t>
            </a:r>
            <a:r>
              <a:rPr lang="cs-CZ" sz="3200" b="1" dirty="0" smtClean="0"/>
              <a:t>(pokud se nástroj zlomil–dal se přetavit)-</a:t>
            </a:r>
            <a:r>
              <a:rPr lang="cs-CZ" sz="3200" b="1" u="sng" dirty="0" smtClean="0">
                <a:solidFill>
                  <a:srgbClr val="FFFF00"/>
                </a:solidFill>
              </a:rPr>
              <a:t>Doba bronzová</a:t>
            </a:r>
            <a:r>
              <a:rPr lang="cs-CZ" sz="3200" b="1" dirty="0" smtClean="0"/>
              <a:t>.</a:t>
            </a:r>
            <a:r>
              <a:rPr lang="cs-CZ" sz="3200" b="1" dirty="0" smtClean="0"/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" y="4149080"/>
            <a:ext cx="119286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dirty="0" smtClean="0">
                <a:solidFill>
                  <a:srgbClr val="FFFF00"/>
                </a:solidFill>
              </a:rPr>
              <a:t>Tavení rud, odlévání kovu či kování – velice náročné-potřeba získat odborné znalosti a zkušenosti- specializace – KOVOLIJCI,KOVÁŘI</a:t>
            </a:r>
            <a:r>
              <a:rPr lang="cs-CZ" sz="3200" b="1" dirty="0" smtClean="0">
                <a:solidFill>
                  <a:srgbClr val="FFFF00"/>
                </a:solidFill>
              </a:rPr>
              <a:t>.</a:t>
            </a:r>
            <a:r>
              <a:rPr lang="cs-CZ" sz="3200" b="1" dirty="0" smtClean="0"/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9337" y="5445224"/>
            <a:ext cx="118093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dirty="0" smtClean="0"/>
              <a:t>Zemědělství bylo vyspělejší – </a:t>
            </a:r>
            <a:r>
              <a:rPr lang="cs-CZ" sz="3200" b="1" u="sng" dirty="0" smtClean="0">
                <a:solidFill>
                  <a:srgbClr val="FFFF00"/>
                </a:solidFill>
              </a:rPr>
              <a:t>DĚLBA PRÁCE</a:t>
            </a:r>
            <a:r>
              <a:rPr lang="cs-CZ" sz="3200" b="1" u="sng" dirty="0" smtClean="0">
                <a:solidFill>
                  <a:srgbClr val="FFFF00"/>
                </a:solidFill>
              </a:rPr>
              <a:t>.</a:t>
            </a:r>
            <a:r>
              <a:rPr lang="cs-CZ" sz="3200" b="1" dirty="0" smtClean="0"/>
              <a:t> Kováři a kovolijci vyráběli zbraně a nástroje i pro ostatní- ti jim dávali část úrody.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328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4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1127448" y="22794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279848" y="24318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19337" y="404664"/>
            <a:ext cx="120726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dirty="0" smtClean="0"/>
              <a:t>naleziště mědi a cínu se vyčerpala, bronz nestačil – </a:t>
            </a:r>
            <a:r>
              <a:rPr lang="cs-CZ" sz="3200" b="1" u="sng" dirty="0" smtClean="0">
                <a:solidFill>
                  <a:srgbClr val="FFFF00"/>
                </a:solidFill>
              </a:rPr>
              <a:t>nastoupilo železo</a:t>
            </a:r>
            <a:r>
              <a:rPr lang="cs-CZ" sz="3200" b="1" dirty="0" smtClean="0"/>
              <a:t>.</a:t>
            </a:r>
            <a:br>
              <a:rPr lang="cs-CZ" sz="3200" b="1" dirty="0" smtClean="0"/>
            </a:br>
            <a:r>
              <a:rPr lang="cs-CZ" sz="3200" b="1" dirty="0" smtClean="0"/>
              <a:t>  Vyhovovalo tvrdostí, možností opracování, dostatečné množství. </a:t>
            </a:r>
            <a:endParaRPr lang="cs-CZ" sz="3200" b="1" dirty="0" smtClean="0"/>
          </a:p>
        </p:txBody>
      </p:sp>
      <p:sp>
        <p:nvSpPr>
          <p:cNvPr id="21" name="TextovéPole 20"/>
          <p:cNvSpPr txBox="1"/>
          <p:nvPr/>
        </p:nvSpPr>
        <p:spPr>
          <a:xfrm>
            <a:off x="-65156" y="1916832"/>
            <a:ext cx="12025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dirty="0" smtClean="0">
                <a:solidFill>
                  <a:srgbClr val="FFFF00"/>
                </a:solidFill>
              </a:rPr>
              <a:t>  Železné nástroje a zbraně zajistily rozvoj mnoha činností</a:t>
            </a:r>
            <a:r>
              <a:rPr lang="cs-CZ" sz="3200" b="1" dirty="0" smtClean="0"/>
              <a:t>.</a:t>
            </a:r>
            <a:br>
              <a:rPr lang="cs-CZ" sz="3200" b="1" dirty="0" smtClean="0"/>
            </a:br>
            <a:r>
              <a:rPr lang="cs-CZ" sz="3200" b="1" dirty="0" smtClean="0"/>
              <a:t>   </a:t>
            </a:r>
            <a:r>
              <a:rPr lang="cs-CZ" sz="3200" dirty="0" smtClean="0"/>
              <a:t>( železná sekera, radlice na orbu…) – </a:t>
            </a:r>
            <a:r>
              <a:rPr lang="cs-CZ" sz="3200" b="1" u="sng" dirty="0" smtClean="0">
                <a:solidFill>
                  <a:srgbClr val="FFFF00"/>
                </a:solidFill>
              </a:rPr>
              <a:t>vznik HUTNICTVÍ</a:t>
            </a:r>
            <a:r>
              <a:rPr lang="cs-CZ" sz="3200" dirty="0" smtClean="0"/>
              <a:t>. </a:t>
            </a:r>
            <a:endParaRPr lang="cs-CZ" sz="3200" b="1" dirty="0"/>
          </a:p>
          <a:p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" y="3717032"/>
            <a:ext cx="119601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dirty="0"/>
              <a:t> </a:t>
            </a:r>
            <a:r>
              <a:rPr lang="cs-CZ" sz="3200" b="1" dirty="0" smtClean="0"/>
              <a:t>Lidstvo zvládalo stále náročnější výrobní a pracovní postupy, vznikly nové typy specializovaného nářadí a nástrojů-</a:t>
            </a:r>
            <a:r>
              <a:rPr lang="cs-CZ" sz="3200" b="1" u="sng" dirty="0" smtClean="0">
                <a:solidFill>
                  <a:srgbClr val="FFFF00"/>
                </a:solidFill>
              </a:rPr>
              <a:t>doba železná.</a:t>
            </a:r>
            <a:r>
              <a:rPr lang="cs-CZ" sz="3200" b="1" dirty="0" smtClean="0"/>
              <a:t> </a:t>
            </a:r>
            <a:r>
              <a:rPr lang="cs-CZ" sz="3200" b="1" dirty="0" smtClean="0"/>
              <a:t>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095845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1726</TotalTime>
  <Words>126</Words>
  <Application>Microsoft Office PowerPoint</Application>
  <PresentationFormat>Širokoúhlá obrazovka</PresentationFormat>
  <Paragraphs>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Broadway</vt:lpstr>
      <vt:lpstr>Calibri</vt:lpstr>
      <vt:lpstr>Calibri Light</vt:lpstr>
      <vt:lpstr>Nebe</vt:lpstr>
      <vt:lpstr>Člověk poznává kov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NTB6</cp:lastModifiedBy>
  <cp:revision>225</cp:revision>
  <dcterms:created xsi:type="dcterms:W3CDTF">2014-02-07T15:47:24Z</dcterms:created>
  <dcterms:modified xsi:type="dcterms:W3CDTF">2020-11-18T15:26:27Z</dcterms:modified>
</cp:coreProperties>
</file>