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4" r:id="rId2"/>
    <p:sldId id="256" r:id="rId3"/>
    <p:sldId id="260" r:id="rId4"/>
    <p:sldId id="263" r:id="rId5"/>
    <p:sldId id="261" r:id="rId6"/>
    <p:sldId id="257" r:id="rId7"/>
    <p:sldId id="258" r:id="rId8"/>
    <p:sldId id="262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w-metternich.jpg" TargetMode="External"/><Relationship Id="rId2" Type="http://schemas.openxmlformats.org/officeDocument/2006/relationships/hyperlink" Target="http://commons.wikimedia.org/wiki/File:Francesco_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Rieger_brozik.png" TargetMode="External"/><Relationship Id="rId4" Type="http://schemas.openxmlformats.org/officeDocument/2006/relationships/hyperlink" Target="http://commons.wikimedia.org/wiki/File:Franz_Anton_von_Kolowrat-Liebsteinsky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04" y="332656"/>
            <a:ext cx="3976352" cy="11223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1384" y="4134559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Prezentace</a:t>
            </a:r>
          </a:p>
          <a:p>
            <a:r>
              <a:rPr lang="cs-CZ" sz="2800" b="1" dirty="0"/>
              <a:t>Mgr. Ivana Zelenková</a:t>
            </a:r>
          </a:p>
          <a:p>
            <a:r>
              <a:rPr lang="cs-CZ" sz="2800" b="1" dirty="0"/>
              <a:t>Dějepis </a:t>
            </a:r>
            <a:r>
              <a:rPr lang="cs-CZ" sz="2800" b="1" dirty="0" smtClean="0"/>
              <a:t>8. </a:t>
            </a:r>
            <a:r>
              <a:rPr lang="cs-CZ" sz="2800" b="1" dirty="0"/>
              <a:t>třída</a:t>
            </a:r>
          </a:p>
          <a:p>
            <a:r>
              <a:rPr lang="cs-CZ" sz="2800" b="1" dirty="0"/>
              <a:t>EU - </a:t>
            </a:r>
            <a:r>
              <a:rPr lang="cs-CZ" sz="2800" b="1" dirty="0" smtClean="0"/>
              <a:t>6- České země v 19. – 20. století</a:t>
            </a:r>
            <a:endParaRPr lang="cs-CZ" sz="2800" b="1" dirty="0"/>
          </a:p>
          <a:p>
            <a:r>
              <a:rPr lang="cs-CZ" sz="2800" b="1" dirty="0" smtClean="0"/>
              <a:t>EU-6-01 Doba Předbřeznová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03512" y="213285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solidFill>
                  <a:srgbClr val="FFFF00"/>
                </a:solidFill>
              </a:rPr>
              <a:t>ČESKÉ  ZEMĚ  V 19. – 20. STOLETÍ</a:t>
            </a:r>
            <a:r>
              <a:rPr lang="cs-CZ" sz="3600" b="1" u="sng" dirty="0" smtClean="0">
                <a:solidFill>
                  <a:srgbClr val="92D050"/>
                </a:solidFill>
              </a:rPr>
              <a:t/>
            </a:r>
            <a:br>
              <a:rPr lang="cs-CZ" sz="3600" b="1" u="sng" dirty="0" smtClean="0">
                <a:solidFill>
                  <a:srgbClr val="92D050"/>
                </a:solidFill>
              </a:rPr>
            </a:br>
            <a:r>
              <a:rPr lang="cs-CZ" sz="3600" b="1" u="sng" dirty="0" smtClean="0"/>
              <a:t>DOBA  PŘEDBŘEZNOVÁ</a:t>
            </a:r>
            <a:endParaRPr lang="cs-CZ" sz="3600" b="1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1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88255"/>
              </p:ext>
            </p:extLst>
          </p:nvPr>
        </p:nvGraphicFramePr>
        <p:xfrm>
          <a:off x="2063552" y="1052738"/>
          <a:ext cx="6624736" cy="575146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82966"/>
                <a:gridCol w="4741770"/>
              </a:tblGrid>
              <a:tr h="2432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Doba Předbřeznová 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Ivana Zelenková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definuje znaky Doby Předbřeznové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0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Meternich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0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13 - 14 let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0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19.3. 2014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5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 – Novověk, ALBRA 2011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51263" y="240323"/>
            <a:ext cx="45769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6– České země v 19. – 20. století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EU-6-03  Doba Předbřeznová.     DĚJEPIS 8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5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32" y="3326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Zdroje: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1340768"/>
            <a:ext cx="1123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Obr.č.1 - NEZNÁMÝ. wikipedie [online]. [cit. 5.3.2014].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commons.wikimedia.org/wiki/File:Francesco_I.jpg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Obr. č. 2 -NEZNÁMÝ</a:t>
            </a:r>
            <a:r>
              <a:rPr lang="cs-CZ" dirty="0"/>
              <a:t>. wikipedie [online]. [cit. 5.3.2014].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commons.wikimedia.org/wiki/File:Hw-metternich.jpg</a:t>
            </a:r>
            <a:endParaRPr lang="cs-CZ" dirty="0" smtClean="0"/>
          </a:p>
          <a:p>
            <a:r>
              <a:rPr lang="cs-CZ" dirty="0" smtClean="0"/>
              <a:t>  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 obr.č.3 </a:t>
            </a:r>
            <a:r>
              <a:rPr lang="cs-CZ" dirty="0"/>
              <a:t>- NEZNÁMÝ. wikipedie [online]. [cit. 5.3.2014]. Dostupný na WWW: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commons.wikimedia.org/wiki/File:Franz_Anton_von_Kolowrat-Liebsteinsky.jpg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Obr. č. 4 </a:t>
            </a:r>
            <a:r>
              <a:rPr lang="cs-CZ" dirty="0"/>
              <a:t>-BROŽÍK, Václav. wikipedie [online]. [cit. 5.3.2014]. Dostupný na WWW: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commons.wikimedia.org/wiki/File:Rieger_brozik.png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51385" y="62068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>
                <a:solidFill>
                  <a:srgbClr val="FFFF00"/>
                </a:solidFill>
              </a:rPr>
              <a:t>ČESKÉ ZEMĚ V DOBĚ PŘEDBŘEZNOVÉ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6850" y="1682805"/>
            <a:ext cx="12183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Etapě českých dějin </a:t>
            </a:r>
            <a:r>
              <a:rPr lang="cs-CZ" sz="2800" b="1" u="sng" dirty="0" smtClean="0"/>
              <a:t>od r. 1792 ( panování císaře Leopolda II</a:t>
            </a:r>
            <a:r>
              <a:rPr lang="cs-CZ" sz="2800" b="1" u="sng" dirty="0" smtClean="0"/>
              <a:t>.) </a:t>
            </a:r>
            <a:r>
              <a:rPr lang="cs-CZ" sz="2800" b="1" u="sng" dirty="0" smtClean="0"/>
              <a:t>až do březnového povstání Pražanů v r. 1848 se </a:t>
            </a:r>
            <a:r>
              <a:rPr lang="cs-CZ" sz="2800" b="1" u="sng" dirty="0" smtClean="0">
                <a:solidFill>
                  <a:srgbClr val="FFFF00"/>
                </a:solidFill>
              </a:rPr>
              <a:t>říká „DOBA PŘEDBŘEZNOVÁ“</a:t>
            </a:r>
            <a:r>
              <a:rPr lang="cs-CZ" sz="2800" b="1" u="sng" dirty="0" smtClean="0"/>
              <a:t>. </a:t>
            </a:r>
            <a:endParaRPr lang="cs-CZ" sz="28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44016" y="3299500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Rakousko se snaží po celou tuto dobu zabránit „novotám“ osvícenců, obává se přenesení revoluční nálady z francouzské revoluce ( konec monarchie).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6850" y="4869160"/>
            <a:ext cx="11881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</a:t>
            </a:r>
            <a:r>
              <a:rPr lang="cs-CZ" sz="2800" dirty="0"/>
              <a:t> </a:t>
            </a:r>
            <a:r>
              <a:rPr lang="cs-CZ" sz="2800" b="1" dirty="0" smtClean="0"/>
              <a:t>Na trůn nastupuje </a:t>
            </a:r>
            <a:r>
              <a:rPr lang="cs-CZ" sz="2800" b="1" u="sng" dirty="0" smtClean="0">
                <a:solidFill>
                  <a:srgbClr val="FFFF00"/>
                </a:solidFill>
              </a:rPr>
              <a:t>František II.</a:t>
            </a:r>
            <a:r>
              <a:rPr lang="cs-CZ" sz="2800" b="1" dirty="0" smtClean="0">
                <a:solidFill>
                  <a:srgbClr val="FFFF00"/>
                </a:solidFill>
              </a:rPr>
              <a:t> vládl (1792 – 1835). Nenáviděl reformy,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 osvícenský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</a:rPr>
              <a:t>absolutismus nahradil </a:t>
            </a:r>
            <a:r>
              <a:rPr lang="cs-CZ" sz="2800" b="1" u="sng" dirty="0" smtClean="0">
                <a:solidFill>
                  <a:srgbClr val="FFFF00"/>
                </a:solidFill>
              </a:rPr>
              <a:t>absolutismem policejním</a:t>
            </a:r>
            <a:r>
              <a:rPr lang="cs-CZ" sz="2800" b="1" u="sng" dirty="0" smtClean="0"/>
              <a:t>.</a:t>
            </a:r>
            <a:r>
              <a:rPr lang="cs-CZ" sz="2800" b="1" dirty="0" smtClean="0"/>
              <a:t> 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548680"/>
            <a:ext cx="1101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Oporou vlády se stala státní policie a byrokratický úřední aparát, byla zavedena cenzura.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9376" y="1844824"/>
            <a:ext cx="11449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 ukončení vlády Napoleona ve </a:t>
            </a:r>
            <a:r>
              <a:rPr lang="cs-CZ" sz="2800" b="1" dirty="0"/>
              <a:t>F</a:t>
            </a:r>
            <a:r>
              <a:rPr lang="cs-CZ" sz="2800" b="1" dirty="0" smtClean="0"/>
              <a:t>rancii a konce Svaté říše </a:t>
            </a:r>
            <a:r>
              <a:rPr lang="cs-CZ" sz="2800" b="1" dirty="0" smtClean="0">
                <a:solidFill>
                  <a:srgbClr val="FFFF00"/>
                </a:solidFill>
              </a:rPr>
              <a:t>římské přijal rakouský císař František II. r. 1804 dědičný titul rakouského císaře</a:t>
            </a:r>
            <a:r>
              <a:rPr lang="cs-CZ" sz="2800" b="1" dirty="0" smtClean="0"/>
              <a:t> ( viz. Napoleon).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376" y="3789040"/>
            <a:ext cx="1137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Hospodářství Rakouska bylo ve špatném stavu, </a:t>
            </a:r>
            <a:r>
              <a:rPr lang="cs-CZ" sz="2800" b="1" u="sng" dirty="0" smtClean="0"/>
              <a:t>r. 1811 došlo k státnímu bankrotu</a:t>
            </a:r>
            <a:r>
              <a:rPr lang="cs-CZ" sz="2800" b="1" dirty="0" smtClean="0"/>
              <a:t> (vyhlášení úpadku a znehodnocení měny). 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9376" y="5661248"/>
            <a:ext cx="1137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Hlavním politikem byl kancléř Metternich</a:t>
            </a:r>
            <a:r>
              <a:rPr lang="cs-CZ" sz="2800" b="1" dirty="0" smtClean="0"/>
              <a:t>, neuznával svobodu slova </a:t>
            </a:r>
            <a:br>
              <a:rPr lang="cs-CZ" sz="2800" b="1" dirty="0" smtClean="0"/>
            </a:br>
            <a:r>
              <a:rPr lang="cs-CZ" sz="2800" b="1" dirty="0" smtClean="0"/>
              <a:t>a národnostních myšlenek.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5486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František II.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52736"/>
            <a:ext cx="4824537" cy="55446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464152" y="5486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Obr.č.2 - Metternich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93" y="1052737"/>
            <a:ext cx="475297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034733"/>
            <a:ext cx="1207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Soupeřem v politice byl hrabě </a:t>
            </a:r>
            <a:r>
              <a:rPr lang="cs-CZ" sz="2800" b="1" u="sng" dirty="0" smtClean="0"/>
              <a:t>František Antonín Kolovrat – </a:t>
            </a:r>
            <a:r>
              <a:rPr lang="cs-CZ" sz="2800" b="1" u="sng" dirty="0" err="1" smtClean="0"/>
              <a:t>Libštejnský</a:t>
            </a:r>
            <a:r>
              <a:rPr lang="cs-CZ" sz="2800" b="1" dirty="0" smtClean="0"/>
              <a:t>,</a:t>
            </a:r>
            <a:br>
              <a:rPr lang="cs-CZ" sz="2800" b="1" dirty="0" smtClean="0"/>
            </a:br>
            <a:r>
              <a:rPr lang="cs-CZ" sz="2800" b="1" dirty="0" smtClean="0"/>
              <a:t>   policejní ředitel v Praze. Po jeho odjezdu do Vídně ho zastoupil </a:t>
            </a:r>
            <a:r>
              <a:rPr lang="cs-CZ" sz="2800" b="1" u="sng" dirty="0" smtClean="0"/>
              <a:t>Karel </a:t>
            </a:r>
            <a:r>
              <a:rPr lang="cs-CZ" sz="2800" b="1" u="sng" dirty="0" err="1" smtClean="0"/>
              <a:t>Chotek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2836093"/>
            <a:ext cx="1180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Oba </a:t>
            </a:r>
            <a:r>
              <a:rPr lang="cs-CZ" sz="2800" b="1" dirty="0"/>
              <a:t>tito politici </a:t>
            </a:r>
            <a:r>
              <a:rPr lang="cs-CZ" sz="2800" b="1" u="sng" dirty="0">
                <a:solidFill>
                  <a:srgbClr val="FFFF00"/>
                </a:solidFill>
              </a:rPr>
              <a:t>podporovali české jazykové a kulturní </a:t>
            </a:r>
            <a:r>
              <a:rPr lang="cs-CZ" sz="2800" b="1" u="sng" dirty="0" smtClean="0">
                <a:solidFill>
                  <a:srgbClr val="FFFF00"/>
                </a:solidFill>
              </a:rPr>
              <a:t>požadavky</a:t>
            </a:r>
            <a:r>
              <a:rPr lang="cs-CZ" sz="2800" b="1" dirty="0" smtClean="0">
                <a:solidFill>
                  <a:srgbClr val="FFFF00"/>
                </a:solidFill>
              </a:rPr>
              <a:t>, snažili se o hospodářské a kulturní povznesení české země</a:t>
            </a:r>
            <a:r>
              <a:rPr lang="cs-CZ" sz="2800" b="1" dirty="0" smtClean="0"/>
              <a:t>, s hrabaty Šternberkovými založili  </a:t>
            </a:r>
            <a:r>
              <a:rPr lang="cs-CZ" sz="2800" b="1" u="sng" dirty="0" smtClean="0"/>
              <a:t> konzervatoř v Praze</a:t>
            </a:r>
            <a:r>
              <a:rPr lang="cs-CZ" sz="2800" b="1" dirty="0" smtClean="0"/>
              <a:t>, </a:t>
            </a:r>
            <a:r>
              <a:rPr lang="cs-CZ" sz="2800" b="1" u="sng" dirty="0" smtClean="0"/>
              <a:t>Vlastenecké národní muzeum</a:t>
            </a:r>
            <a:r>
              <a:rPr lang="cs-CZ" sz="2800" b="1" dirty="0" smtClean="0"/>
              <a:t>.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352" y="4995173"/>
            <a:ext cx="11665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Vznikly další významné instituce – </a:t>
            </a:r>
            <a:r>
              <a:rPr lang="cs-CZ" sz="2800" b="1" u="sng" dirty="0" smtClean="0">
                <a:solidFill>
                  <a:srgbClr val="FFFF00"/>
                </a:solidFill>
              </a:rPr>
              <a:t>r. 1831 Matice česká</a:t>
            </a:r>
            <a:r>
              <a:rPr lang="cs-CZ" sz="2800" b="1" dirty="0" smtClean="0">
                <a:solidFill>
                  <a:srgbClr val="FFFF00"/>
                </a:solidFill>
              </a:rPr>
              <a:t>  </a:t>
            </a:r>
            <a:r>
              <a:rPr lang="cs-CZ" sz="2800" b="1" dirty="0" smtClean="0"/>
              <a:t>(sloužila k podpoře českých spisovatelů a vydávání českých knih), </a:t>
            </a:r>
            <a:r>
              <a:rPr lang="cs-CZ" sz="2800" b="1" u="sng" dirty="0" smtClean="0">
                <a:solidFill>
                  <a:srgbClr val="FFFF00"/>
                </a:solidFill>
              </a:rPr>
              <a:t>Jednota pro povzbuzení průmyslu v Čechách</a:t>
            </a:r>
            <a:r>
              <a:rPr lang="cs-CZ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– r.1833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130597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9356" y="476672"/>
            <a:ext cx="1180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 smrti Františka II. zasedl na trůn jeho syn </a:t>
            </a:r>
            <a:r>
              <a:rPr lang="cs-CZ" sz="2800" b="1" u="sng" dirty="0" smtClean="0"/>
              <a:t>Ferdinand I. </a:t>
            </a:r>
            <a:r>
              <a:rPr lang="cs-CZ" sz="2800" b="1" dirty="0" smtClean="0"/>
              <a:t>(vládl 1835 – 1848)</a:t>
            </a:r>
            <a:br>
              <a:rPr lang="cs-CZ" sz="2800" b="1" dirty="0" smtClean="0"/>
            </a:br>
            <a:r>
              <a:rPr lang="cs-CZ" sz="2800" b="1" dirty="0" smtClean="0"/>
              <a:t>  přezdívka „DOBROTIVÝ“. Měl špatné duševní zdraví, vládla poručnická rada</a:t>
            </a:r>
            <a:br>
              <a:rPr lang="cs-CZ" sz="2800" b="1" dirty="0" smtClean="0"/>
            </a:br>
            <a:r>
              <a:rPr lang="cs-CZ" sz="2800" b="1" dirty="0" smtClean="0"/>
              <a:t>  tzv. </a:t>
            </a:r>
            <a:r>
              <a:rPr lang="cs-CZ" sz="2800" b="1" u="sng" dirty="0" smtClean="0"/>
              <a:t>státní konference</a:t>
            </a:r>
            <a:r>
              <a:rPr lang="cs-CZ" sz="2800" b="1" dirty="0" smtClean="0"/>
              <a:t>.  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0468" y="2620069"/>
            <a:ext cx="11449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Z</a:t>
            </a:r>
            <a:r>
              <a:rPr lang="cs-CZ" sz="2800" b="1" dirty="0" smtClean="0"/>
              <a:t>ačaly projevovat velké změny, ve sféře hospodářské</a:t>
            </a:r>
            <a:r>
              <a:rPr lang="cs-CZ" sz="2800" b="1" dirty="0"/>
              <a:t> </a:t>
            </a:r>
            <a:r>
              <a:rPr lang="cs-CZ" sz="2800" b="1" dirty="0" smtClean="0"/>
              <a:t>i v politické. </a:t>
            </a:r>
            <a:r>
              <a:rPr lang="cs-CZ" sz="2800" b="1" u="sng" dirty="0" smtClean="0">
                <a:solidFill>
                  <a:srgbClr val="FFFF00"/>
                </a:solidFill>
              </a:rPr>
              <a:t>Pokrok </a:t>
            </a:r>
            <a:br>
              <a:rPr lang="cs-CZ" sz="2800" b="1" u="sng" dirty="0" smtClean="0">
                <a:solidFill>
                  <a:srgbClr val="FFFF00"/>
                </a:solidFill>
              </a:rPr>
            </a:br>
            <a:r>
              <a:rPr lang="cs-CZ" sz="2800" b="1" u="sng" dirty="0" smtClean="0">
                <a:solidFill>
                  <a:srgbClr val="FFFF00"/>
                </a:solidFill>
              </a:rPr>
              <a:t>v průmyslu, dopravě i zemědělství se nazývá průmyslová revoluce, </a:t>
            </a:r>
            <a:r>
              <a:rPr lang="cs-CZ" sz="2800" b="1" dirty="0" smtClean="0"/>
              <a:t>tolerovány byly i liberální ( svobodomyslné) názory. 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797" y="3598282"/>
            <a:ext cx="118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4869160"/>
            <a:ext cx="119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Začínaly </a:t>
            </a:r>
            <a:r>
              <a:rPr lang="cs-CZ" sz="2800" b="1" u="sng" dirty="0" smtClean="0"/>
              <a:t>první střety mezi českými a německými zájmy</a:t>
            </a:r>
            <a:r>
              <a:rPr lang="cs-CZ" sz="2800" b="1" dirty="0" smtClean="0"/>
              <a:t> , prosazovat se začali </a:t>
            </a:r>
            <a:r>
              <a:rPr lang="cs-CZ" sz="2800" b="1" u="sng" dirty="0" smtClean="0"/>
              <a:t>představitelé českého</a:t>
            </a:r>
            <a:r>
              <a:rPr lang="cs-CZ" sz="2800" b="1" u="sng" dirty="0"/>
              <a:t> </a:t>
            </a:r>
            <a:r>
              <a:rPr lang="cs-CZ" sz="2800" b="1" u="sng" dirty="0" smtClean="0"/>
              <a:t>národa- František Ladislav Rieger</a:t>
            </a:r>
            <a:r>
              <a:rPr lang="cs-CZ" sz="2800" b="1" dirty="0" smtClean="0"/>
              <a:t>. 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2890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3352" y="18864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 č. </a:t>
            </a:r>
            <a:r>
              <a:rPr lang="cs-CZ" sz="2000" b="1" dirty="0"/>
              <a:t>3</a:t>
            </a:r>
            <a:r>
              <a:rPr lang="cs-CZ" sz="2000" b="1" dirty="0" smtClean="0"/>
              <a:t> – hrabě František Antonín Kolovrat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28048" y="1886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Obr.č.4- František Ladislav Rieger. </a:t>
            </a:r>
            <a:endParaRPr lang="cs-CZ" sz="2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9" y="980728"/>
            <a:ext cx="4968553" cy="56886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38" y="980728"/>
            <a:ext cx="532827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Opakování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9536" y="112474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Doba od r. 1792 do </a:t>
            </a:r>
            <a:br>
              <a:rPr lang="cs-CZ" sz="2800" b="1" dirty="0" smtClean="0"/>
            </a:br>
            <a:r>
              <a:rPr lang="cs-CZ" sz="2800" b="1" dirty="0" smtClean="0"/>
              <a:t>povstání Pražanů 1848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9416" y="22048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Policejní absolutismus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-24680" y="32849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Hrabě F.A. </a:t>
            </a:r>
            <a:r>
              <a:rPr lang="cs-CZ" sz="2800" b="1" dirty="0" err="1" smtClean="0"/>
              <a:t>Kolovrat,Šternberkové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1424" y="441794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Pokroky v průmyslu, dopravě </a:t>
            </a:r>
            <a:br>
              <a:rPr lang="cs-CZ" sz="2800" b="1" dirty="0" smtClean="0"/>
            </a:br>
            <a:r>
              <a:rPr lang="cs-CZ" sz="2800" b="1" dirty="0" smtClean="0"/>
              <a:t>a zemědělství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71664" y="58581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František I. 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960096" y="1196752"/>
            <a:ext cx="335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Průmyslová revoluce.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048328" y="23488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Dobrotivý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616280" y="328498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kancléř Metternich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400256" y="4777988"/>
            <a:ext cx="379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Doba předbřeznová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680176" y="5805264"/>
            <a:ext cx="4511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Konzervatoř v  Praze, Vlastenecké muzeum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Opakování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9536" y="112474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Doba od r. 1792 do </a:t>
            </a:r>
            <a:br>
              <a:rPr lang="cs-CZ" sz="2800" b="1" dirty="0" smtClean="0"/>
            </a:br>
            <a:r>
              <a:rPr lang="cs-CZ" sz="2800" b="1" dirty="0" smtClean="0"/>
              <a:t>povstání Pražanů 1848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3392" y="232971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Policejní absolutismus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-24680" y="32849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Hrabě F.A. </a:t>
            </a:r>
            <a:r>
              <a:rPr lang="cs-CZ" sz="2800" b="1" dirty="0" err="1" smtClean="0"/>
              <a:t>Kolovrat,Šternberkové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1424" y="441794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Pokroky v průmyslu, dopravě </a:t>
            </a:r>
            <a:br>
              <a:rPr lang="cs-CZ" sz="2800" b="1" dirty="0" smtClean="0"/>
            </a:br>
            <a:r>
              <a:rPr lang="cs-CZ" sz="2800" b="1" dirty="0" smtClean="0"/>
              <a:t>a zemědělství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71664" y="58581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František I. 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960096" y="1196752"/>
            <a:ext cx="335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Průmyslová revoluce.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048328" y="23488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Dobrotivý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616280" y="328498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</a:rPr>
              <a:t>kancléř </a:t>
            </a:r>
            <a:r>
              <a:rPr lang="cs-CZ" sz="2800" b="1" dirty="0" err="1" smtClean="0">
                <a:solidFill>
                  <a:srgbClr val="FFFF00"/>
                </a:solidFill>
              </a:rPr>
              <a:t>Meternich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400256" y="4777988"/>
            <a:ext cx="379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Doba Předbřeznová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680176" y="5805264"/>
            <a:ext cx="4511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Konzervatoř v  Praze, Vlastenecké muzeum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5087888" y="1628800"/>
            <a:ext cx="3528392" cy="324036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2" idx="1"/>
          </p:cNvCxnSpPr>
          <p:nvPr/>
        </p:nvCxnSpPr>
        <p:spPr>
          <a:xfrm>
            <a:off x="4295800" y="2636912"/>
            <a:ext cx="4320480" cy="9096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159896" y="3643863"/>
            <a:ext cx="2520280" cy="233793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10" idx="2"/>
          </p:cNvCxnSpPr>
          <p:nvPr/>
        </p:nvCxnSpPr>
        <p:spPr>
          <a:xfrm flipV="1">
            <a:off x="5303912" y="1719972"/>
            <a:ext cx="3336032" cy="31491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4799856" y="2688595"/>
            <a:ext cx="4248472" cy="354871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7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1734</TotalTime>
  <Words>582</Words>
  <Application>Microsoft Office PowerPoint</Application>
  <PresentationFormat>Širokoúhlá obrazovka</PresentationFormat>
  <Paragraphs>95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123</cp:revision>
  <dcterms:created xsi:type="dcterms:W3CDTF">2014-02-05T17:07:28Z</dcterms:created>
  <dcterms:modified xsi:type="dcterms:W3CDTF">2017-03-21T08:28:28Z</dcterms:modified>
</cp:coreProperties>
</file>