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74" r:id="rId4"/>
    <p:sldId id="272" r:id="rId5"/>
    <p:sldId id="275" r:id="rId6"/>
    <p:sldId id="277" r:id="rId7"/>
    <p:sldId id="276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839416" y="2958043"/>
            <a:ext cx="92890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u="sng" dirty="0" smtClean="0">
                <a:solidFill>
                  <a:srgbClr val="FFFF00"/>
                </a:solidFill>
                <a:latin typeface="Gill Sans Ultra Bold" panose="020B0A02020104020203" pitchFamily="34" charset="-18"/>
              </a:rPr>
              <a:t>Francie a Anglie,</a:t>
            </a:r>
            <a:br>
              <a:rPr lang="cs-CZ" sz="6000" b="1" u="sng" dirty="0" smtClean="0">
                <a:solidFill>
                  <a:srgbClr val="FFFF00"/>
                </a:solidFill>
                <a:latin typeface="Gill Sans Ultra Bold" panose="020B0A02020104020203" pitchFamily="34" charset="-18"/>
              </a:rPr>
            </a:br>
            <a:r>
              <a:rPr lang="cs-CZ" sz="6000" b="1" u="sng" dirty="0" smtClean="0">
                <a:solidFill>
                  <a:srgbClr val="FFFF00"/>
                </a:solidFill>
                <a:latin typeface="Gill Sans Ultra Bold" panose="020B0A02020104020203" pitchFamily="34" charset="-18"/>
              </a:rPr>
              <a:t>stoletá válka</a:t>
            </a:r>
            <a:endParaRPr lang="cs-CZ" sz="6000" b="1" u="sng" dirty="0">
              <a:solidFill>
                <a:srgbClr val="FFFF00"/>
              </a:solidFill>
              <a:latin typeface="Gill Sans Ultra Bold" panose="020B0A02020104020203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9.3.2015, Dějepis   7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23592" y="2648233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620688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Ve Francii i v Anglii se upevňuje panovnická moc, obě země usilovali o rozšíření moci, území a postavení v celé Evropě.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2276872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Anglie – </a:t>
            </a:r>
            <a:r>
              <a:rPr lang="cs-CZ" sz="3200" b="1" u="sng" dirty="0" smtClean="0">
                <a:solidFill>
                  <a:srgbClr val="FFFF00"/>
                </a:solidFill>
              </a:rPr>
              <a:t>bitva u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Hastingsu</a:t>
            </a:r>
            <a:r>
              <a:rPr lang="cs-CZ" sz="3200" b="1" u="sng" dirty="0" smtClean="0">
                <a:solidFill>
                  <a:srgbClr val="FFFF00"/>
                </a:solidFill>
              </a:rPr>
              <a:t> – přelom v dějinách Anglie. Normanský vévoda Vilém Dobyvatel porazil Anglosasy a stal se anglickým králem.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-72008" y="3933056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Vilém Dobyvatel vládl Anglii </a:t>
            </a:r>
            <a:r>
              <a:rPr lang="cs-CZ" sz="3200" b="1" u="sng" dirty="0" smtClean="0"/>
              <a:t>1066-1087</a:t>
            </a:r>
            <a:r>
              <a:rPr lang="cs-CZ" sz="3200" b="1" dirty="0" smtClean="0"/>
              <a:t>–za jeho vlády nikdo nedobyl Britské ostrovy</a:t>
            </a:r>
            <a:r>
              <a:rPr lang="cs-CZ" sz="2800" b="1" dirty="0" smtClean="0"/>
              <a:t>. </a:t>
            </a:r>
            <a:r>
              <a:rPr lang="cs-CZ" sz="3200" b="1" dirty="0" smtClean="0"/>
              <a:t>Šlechta se odmítala podřídit, řada povstání potlačeno.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-24680" y="5445224"/>
            <a:ext cx="12745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Část získané půdy rozdělil mezi normanské vévody-posílil si tím moc. </a:t>
            </a:r>
            <a:r>
              <a:rPr lang="cs-CZ" sz="3200" b="1" u="sng" dirty="0" smtClean="0">
                <a:solidFill>
                  <a:srgbClr val="FFFF00"/>
                </a:solidFill>
              </a:rPr>
              <a:t>1154 nastoupil na trůn Jindřich II. – nová dynastie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Plantagenetů</a:t>
            </a:r>
            <a:r>
              <a:rPr lang="cs-CZ" sz="3200" b="1" dirty="0" smtClean="0"/>
              <a:t>. 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4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11424" y="33265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Vilém Dobyvatel</a:t>
            </a:r>
            <a:endParaRPr lang="cs-CZ" sz="20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7968208" y="40466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Jindřich II.</a:t>
            </a:r>
            <a:endParaRPr lang="cs-CZ" sz="2000" b="1" u="sng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1268760"/>
            <a:ext cx="5400600" cy="54006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112" y="1268760"/>
            <a:ext cx="4536504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1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692696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Jindřich II. byl silnou osobností, chtěl si podřídit i církev- spor s </a:t>
            </a:r>
            <a:br>
              <a:rPr lang="cs-CZ" sz="3200" b="1" dirty="0" smtClean="0"/>
            </a:br>
            <a:r>
              <a:rPr lang="cs-CZ" sz="3200" b="1" dirty="0" err="1" smtClean="0"/>
              <a:t>canterburs</a:t>
            </a:r>
            <a:r>
              <a:rPr lang="cs-CZ" sz="3200" b="1" dirty="0" smtClean="0"/>
              <a:t>. arcibiskupem </a:t>
            </a:r>
            <a:r>
              <a:rPr lang="cs-CZ" sz="3200" b="1" u="sng" dirty="0" smtClean="0">
                <a:solidFill>
                  <a:srgbClr val="FFFF00"/>
                </a:solidFill>
              </a:rPr>
              <a:t>Tomášem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Becketem</a:t>
            </a:r>
            <a:r>
              <a:rPr lang="cs-CZ" sz="3200" b="1" u="sng" dirty="0" smtClean="0">
                <a:solidFill>
                  <a:srgbClr val="FFFF00"/>
                </a:solidFill>
              </a:rPr>
              <a:t>-dal ho r.1170 zavraždit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2276872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-Papež prohlásil </a:t>
            </a:r>
            <a:r>
              <a:rPr lang="cs-CZ" sz="3200" b="1" dirty="0" err="1" smtClean="0"/>
              <a:t>Becketa</a:t>
            </a:r>
            <a:r>
              <a:rPr lang="cs-CZ" sz="3200" b="1" dirty="0" smtClean="0"/>
              <a:t> za mučedníka a hrozil králi vyobcováním z církve. Jindřich II. musel projít pokáním a veřejně projevit lítost.</a:t>
            </a:r>
            <a:endParaRPr lang="cs-CZ" sz="3200" b="1" u="sng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-72008" y="4151982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Synové zasadili Jindřichovi II. ránu – spojili se s francouzským králem Filipem II. Augustem – Jindřich tuto zradu nepřežil.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592142"/>
            <a:ext cx="12504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Autorita jeho nástupců poklesla, </a:t>
            </a:r>
            <a:r>
              <a:rPr lang="cs-CZ" sz="3200" b="1" u="sng" dirty="0" smtClean="0">
                <a:solidFill>
                  <a:srgbClr val="FFFF00"/>
                </a:solidFill>
              </a:rPr>
              <a:t>Richard I. Lví srdce</a:t>
            </a:r>
            <a:r>
              <a:rPr lang="cs-CZ" sz="3200" b="1" dirty="0" smtClean="0"/>
              <a:t> (1189-1199) se v </a:t>
            </a:r>
            <a:br>
              <a:rPr lang="cs-CZ" sz="3200" b="1" dirty="0" smtClean="0"/>
            </a:br>
            <a:r>
              <a:rPr lang="cs-CZ" sz="3200" b="1" dirty="0" smtClean="0"/>
              <a:t>Anglii téměř nezdržoval-účastník 3.kříž.výpravy, boje za državy ve Francii.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2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343472" y="18864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Tomáš </a:t>
            </a:r>
            <a:r>
              <a:rPr lang="cs-CZ" sz="2000" b="1" u="sng" dirty="0" err="1" smtClean="0"/>
              <a:t>Becket</a:t>
            </a:r>
            <a:endParaRPr lang="cs-CZ" sz="20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28048" y="18864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Richard l- Lví srdce</a:t>
            </a:r>
            <a:endParaRPr lang="cs-CZ" sz="2000" b="1" u="sng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836712"/>
            <a:ext cx="5112568" cy="561662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072" y="836712"/>
            <a:ext cx="496855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41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62068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Protivník Richarda I. – dřívější spojenec Filip II. (za vlády jeho bratra</a:t>
            </a:r>
            <a:br>
              <a:rPr lang="cs-CZ" sz="3200" b="1" dirty="0" smtClean="0"/>
            </a:br>
            <a:r>
              <a:rPr lang="cs-CZ" sz="3200" b="1" dirty="0" smtClean="0"/>
              <a:t> Jana Bezzemka – přišli Angličané téměř o všechny pozemky ve Francii).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-12340" y="2276872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-r.1214 v bitvě u </a:t>
            </a:r>
            <a:r>
              <a:rPr lang="cs-CZ" sz="3200" b="1" dirty="0" err="1" smtClean="0"/>
              <a:t>Bouvines</a:t>
            </a:r>
            <a:r>
              <a:rPr lang="cs-CZ" sz="3200" b="1" dirty="0" smtClean="0"/>
              <a:t> byla Anglie drtivě poražena. Šlechta na to reagovala silným odporem proti Janovi Bezzemkovi.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72008" y="3933056"/>
            <a:ext cx="12576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1215 </a:t>
            </a:r>
            <a:r>
              <a:rPr lang="cs-CZ" sz="3200" b="1" u="sng" dirty="0">
                <a:solidFill>
                  <a:srgbClr val="FFFF00"/>
                </a:solidFill>
              </a:rPr>
              <a:t>povstali, zajali ho a donutili podepsat </a:t>
            </a:r>
            <a:r>
              <a:rPr lang="cs-CZ" sz="3200" b="1" u="sng" dirty="0" smtClean="0">
                <a:solidFill>
                  <a:srgbClr val="FFFF00"/>
                </a:solidFill>
              </a:rPr>
              <a:t>Velkou </a:t>
            </a:r>
            <a:r>
              <a:rPr lang="cs-CZ" sz="3200" b="1" u="sng" dirty="0">
                <a:solidFill>
                  <a:srgbClr val="FFFF00"/>
                </a:solidFill>
              </a:rPr>
              <a:t>listinu svobod- </a:t>
            </a:r>
            <a:r>
              <a:rPr lang="cs-CZ" sz="3200" b="1" u="sng" dirty="0" smtClean="0">
                <a:solidFill>
                  <a:srgbClr val="FFFF00"/>
                </a:solidFill>
              </a:rPr>
              <a:t/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Magna </a:t>
            </a:r>
            <a:r>
              <a:rPr lang="cs-CZ" sz="3200" b="1" u="sng" dirty="0">
                <a:solidFill>
                  <a:srgbClr val="FFFF00"/>
                </a:solidFill>
              </a:rPr>
              <a:t>charta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liberatum</a:t>
            </a:r>
            <a:r>
              <a:rPr lang="cs-CZ" sz="3200" b="1" u="sng" dirty="0" smtClean="0">
                <a:solidFill>
                  <a:srgbClr val="FFFF00"/>
                </a:solidFill>
              </a:rPr>
              <a:t>-omezení královské moci, řada výsad pro šlechtu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544522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Byla založena i tzv. </a:t>
            </a:r>
            <a:r>
              <a:rPr lang="cs-CZ" sz="3200" b="1" u="sng" dirty="0" smtClean="0">
                <a:solidFill>
                  <a:srgbClr val="FFFF00"/>
                </a:solidFill>
              </a:rPr>
              <a:t>Velká královská rada</a:t>
            </a:r>
            <a:r>
              <a:rPr lang="cs-CZ" sz="3200" b="1" dirty="0" smtClean="0"/>
              <a:t>- zasedali v ní nejvýznamnější </a:t>
            </a:r>
            <a:br>
              <a:rPr lang="cs-CZ" sz="3200" b="1" dirty="0" smtClean="0"/>
            </a:br>
            <a:r>
              <a:rPr lang="cs-CZ" sz="3200" b="1" dirty="0" smtClean="0"/>
              <a:t>   šlechtici a církevní hodnostáři- dohlíželi na vládu krále.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74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27448" y="260648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Filip IV. Sličný – král Francie</a:t>
            </a:r>
            <a:endParaRPr lang="cs-CZ" sz="20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24192" y="404664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Eduard I. – král Anglie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68" y="908720"/>
            <a:ext cx="4464496" cy="525658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056" y="1052736"/>
            <a:ext cx="460851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5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692696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u="sng" dirty="0" smtClean="0">
                <a:solidFill>
                  <a:srgbClr val="FFFF00"/>
                </a:solidFill>
              </a:rPr>
              <a:t>Ve Francii Filip II. Augustus zabavil Anglii většinu lén </a:t>
            </a:r>
            <a:r>
              <a:rPr lang="cs-CZ" sz="3200" b="1" dirty="0" smtClean="0"/>
              <a:t>a jeho nástupci</a:t>
            </a:r>
          </a:p>
          <a:p>
            <a:r>
              <a:rPr lang="cs-CZ" sz="3200" b="1" dirty="0" smtClean="0"/>
              <a:t>    k rozšiřování moci využili křížové výpravy.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24680" y="2348880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Filip IV. Sličný  </a:t>
            </a:r>
            <a:r>
              <a:rPr lang="cs-CZ" sz="3200" b="1" dirty="0" smtClean="0"/>
              <a:t>(vládl v r.1285-1314) rozšířil vojensky i diplomaticky</a:t>
            </a:r>
            <a:br>
              <a:rPr lang="cs-CZ" sz="3200" b="1" dirty="0" smtClean="0"/>
            </a:br>
            <a:r>
              <a:rPr lang="cs-CZ" sz="3200" b="1" dirty="0" smtClean="0"/>
              <a:t>  svou moc téměř na celou Francii, </a:t>
            </a:r>
            <a:r>
              <a:rPr lang="cs-CZ" sz="3200" b="1" u="sng" dirty="0" smtClean="0"/>
              <a:t>podporovaly ho i generální stavy. 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72008" y="3933056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Za vlády </a:t>
            </a:r>
            <a:r>
              <a:rPr lang="cs-CZ" sz="3200" b="1" u="sng" dirty="0" smtClean="0">
                <a:solidFill>
                  <a:srgbClr val="FFFF00"/>
                </a:solidFill>
              </a:rPr>
              <a:t>Eduarda I. –Anglie začali panovníci upevňovali své postavení</a:t>
            </a:r>
            <a:r>
              <a:rPr lang="cs-CZ" sz="3200" b="1" dirty="0" smtClean="0"/>
              <a:t>.</a:t>
            </a:r>
            <a:br>
              <a:rPr lang="cs-CZ" sz="3200" b="1" dirty="0" smtClean="0"/>
            </a:br>
            <a:r>
              <a:rPr lang="cs-CZ" sz="3200" b="1" dirty="0" smtClean="0"/>
              <a:t>  (vládl 1272-1307), šlechtu zaměstnal výboji do Skota a Walesu.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445224"/>
            <a:ext cx="12432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V Anglii vzniká ve 14.stol. </a:t>
            </a:r>
            <a:r>
              <a:rPr lang="cs-CZ" sz="3200" b="1" u="sng" dirty="0">
                <a:solidFill>
                  <a:srgbClr val="FFFF00"/>
                </a:solidFill>
              </a:rPr>
              <a:t>p</a:t>
            </a:r>
            <a:r>
              <a:rPr lang="cs-CZ" sz="3200" b="1" u="sng" dirty="0" smtClean="0">
                <a:solidFill>
                  <a:srgbClr val="FFFF00"/>
                </a:solidFill>
              </a:rPr>
              <a:t>arlament </a:t>
            </a:r>
            <a:r>
              <a:rPr lang="cs-CZ" sz="3200" b="1" dirty="0" smtClean="0"/>
              <a:t>a rozděluje se na </a:t>
            </a:r>
            <a:r>
              <a:rPr lang="cs-CZ" sz="3200" b="1" u="sng" dirty="0" smtClean="0">
                <a:solidFill>
                  <a:srgbClr val="FFFF00"/>
                </a:solidFill>
              </a:rPr>
              <a:t>horní sněmovnu lordů (šlechta a církev) a dolní sněmovna (rytíři a zástupci měst).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3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957</TotalTime>
  <Words>345</Words>
  <Application>Microsoft Office PowerPoint</Application>
  <PresentationFormat>Širokoúhlá obrazovka</PresentationFormat>
  <Paragraphs>25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Gill Sans Ultra Bold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pc2</cp:lastModifiedBy>
  <cp:revision>151</cp:revision>
  <dcterms:created xsi:type="dcterms:W3CDTF">2014-02-05T17:07:28Z</dcterms:created>
  <dcterms:modified xsi:type="dcterms:W3CDTF">2017-02-21T07:38:32Z</dcterms:modified>
</cp:coreProperties>
</file>