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8" r:id="rId3"/>
    <p:sldId id="274" r:id="rId4"/>
    <p:sldId id="272" r:id="rId5"/>
    <p:sldId id="275" r:id="rId6"/>
    <p:sldId id="277" r:id="rId7"/>
    <p:sldId id="276" r:id="rId8"/>
    <p:sldId id="27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6" d="100"/>
          <a:sy n="76" d="100"/>
        </p:scale>
        <p:origin x="3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839416" y="2958043"/>
            <a:ext cx="92890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0" b="1" u="sng" dirty="0" smtClean="0">
                <a:solidFill>
                  <a:srgbClr val="FFFF00"/>
                </a:solidFill>
                <a:latin typeface="Gill Sans Ultra Bold" panose="020B0A02020104020203" pitchFamily="34" charset="-18"/>
              </a:rPr>
              <a:t>Francie a Anglie,</a:t>
            </a:r>
            <a:br>
              <a:rPr lang="cs-CZ" sz="6000" b="1" u="sng" dirty="0" smtClean="0">
                <a:solidFill>
                  <a:srgbClr val="FFFF00"/>
                </a:solidFill>
                <a:latin typeface="Gill Sans Ultra Bold" panose="020B0A02020104020203" pitchFamily="34" charset="-18"/>
              </a:rPr>
            </a:br>
            <a:r>
              <a:rPr lang="cs-CZ" sz="6000" b="1" u="sng" dirty="0" smtClean="0">
                <a:solidFill>
                  <a:srgbClr val="FFFF00"/>
                </a:solidFill>
                <a:latin typeface="Gill Sans Ultra Bold" panose="020B0A02020104020203" pitchFamily="34" charset="-18"/>
              </a:rPr>
              <a:t>stoletá válka</a:t>
            </a:r>
            <a:endParaRPr lang="cs-CZ" sz="6000" b="1" u="sng" dirty="0">
              <a:solidFill>
                <a:srgbClr val="FFFF00"/>
              </a:solidFill>
              <a:latin typeface="Gill Sans Ultra Bold" panose="020B0A02020104020203" pitchFamily="34" charset="-18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8472264" y="260648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9.3.2015, Dějepis   7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2423592" y="2648233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20688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Ve Francii i v Anglii se upevňuje panovnická moc, obě země usilovali o rozšíření moci, území a postavení v celé Evropě.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27687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Anglie – </a:t>
            </a:r>
            <a:r>
              <a:rPr lang="cs-CZ" sz="3200" b="1" u="sng" dirty="0" smtClean="0">
                <a:solidFill>
                  <a:srgbClr val="FFFF00"/>
                </a:solidFill>
              </a:rPr>
              <a:t>bitva u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Hastingsu</a:t>
            </a:r>
            <a:r>
              <a:rPr lang="cs-CZ" sz="3200" b="1" u="sng" dirty="0" smtClean="0">
                <a:solidFill>
                  <a:srgbClr val="FFFF00"/>
                </a:solidFill>
              </a:rPr>
              <a:t> – přelom v dějinách Anglie. Normanský vévoda Vilém Dobyvatel porazil Anglosasy a stal se anglickým králem.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-72008" y="393305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Vilém Dobyvatel vládl Anglii </a:t>
            </a:r>
            <a:r>
              <a:rPr lang="cs-CZ" sz="3200" b="1" u="sng" dirty="0" smtClean="0"/>
              <a:t>1066-1087</a:t>
            </a:r>
            <a:r>
              <a:rPr lang="cs-CZ" sz="3200" b="1" dirty="0" smtClean="0"/>
              <a:t>–za jeho vlády nikdo nedobyl Britské ostrovy</a:t>
            </a:r>
            <a:r>
              <a:rPr lang="cs-CZ" sz="2800" b="1" dirty="0" smtClean="0"/>
              <a:t>. </a:t>
            </a:r>
            <a:r>
              <a:rPr lang="cs-CZ" sz="3200" b="1" dirty="0" smtClean="0"/>
              <a:t>Šlechta se odmítala podřídit, řada povstání potlačeno.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-24680" y="5445224"/>
            <a:ext cx="127454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Část získané půdy rozdělil mezi normanské vévody-posílil si tím moc. </a:t>
            </a:r>
            <a:r>
              <a:rPr lang="cs-CZ" sz="3200" b="1" u="sng" dirty="0" smtClean="0">
                <a:solidFill>
                  <a:srgbClr val="FFFF00"/>
                </a:solidFill>
              </a:rPr>
              <a:t>1154 nastoupil na trůn Jindřich II. – nová dynastie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Plantagenetů</a:t>
            </a:r>
            <a:r>
              <a:rPr lang="cs-CZ" sz="3200" b="1" dirty="0" smtClean="0"/>
              <a:t>. 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24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911424" y="332656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Vilém Dobyvatel</a:t>
            </a:r>
            <a:endParaRPr lang="cs-CZ" sz="2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7968208" y="404664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Jindřich II.</a:t>
            </a:r>
            <a:endParaRPr lang="cs-CZ" sz="2000" b="1" u="sng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400" y="1268760"/>
            <a:ext cx="5400600" cy="54006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4112" y="1268760"/>
            <a:ext cx="4536504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17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92696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Jindřich II. byl silnou osobností, chtěl si podřídit i církev- spor s </a:t>
            </a:r>
            <a:br>
              <a:rPr lang="cs-CZ" sz="3200" b="1" dirty="0" smtClean="0"/>
            </a:br>
            <a:r>
              <a:rPr lang="cs-CZ" sz="3200" b="1" dirty="0" err="1" smtClean="0"/>
              <a:t>canterburs</a:t>
            </a:r>
            <a:r>
              <a:rPr lang="cs-CZ" sz="3200" b="1" dirty="0" smtClean="0"/>
              <a:t>. arcibiskupem </a:t>
            </a:r>
            <a:r>
              <a:rPr lang="cs-CZ" sz="3200" b="1" u="sng" dirty="0" smtClean="0">
                <a:solidFill>
                  <a:srgbClr val="FFFF00"/>
                </a:solidFill>
              </a:rPr>
              <a:t>Tomášem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Becketem</a:t>
            </a:r>
            <a:r>
              <a:rPr lang="cs-CZ" sz="3200" b="1" u="sng" dirty="0" smtClean="0">
                <a:solidFill>
                  <a:srgbClr val="FFFF00"/>
                </a:solidFill>
              </a:rPr>
              <a:t>-dal ho r.1170 zavraždit</a:t>
            </a:r>
            <a:r>
              <a:rPr lang="cs-CZ" sz="3200" b="1" dirty="0" smtClean="0"/>
              <a:t>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227687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-Papež prohlásil </a:t>
            </a:r>
            <a:r>
              <a:rPr lang="cs-CZ" sz="3200" b="1" dirty="0" err="1" smtClean="0"/>
              <a:t>Becketa</a:t>
            </a:r>
            <a:r>
              <a:rPr lang="cs-CZ" sz="3200" b="1" dirty="0" smtClean="0"/>
              <a:t> za mučedníka a hrozil králi vyobcováním z církve. Jindřich II. musel projít pokáním a veřejně projevit lítost.</a:t>
            </a:r>
            <a:endParaRPr lang="cs-CZ" sz="3200" b="1" u="sng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-72008" y="415198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/>
              <a:t>- </a:t>
            </a:r>
            <a:r>
              <a:rPr lang="cs-CZ" sz="3200" b="1" dirty="0" smtClean="0"/>
              <a:t>Synové zasadili Jindřichovi II. ránu – spojili se s francouzským králem Filipem II. Augustem – Jindřich tuto zradu nepřežil.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592142"/>
            <a:ext cx="125047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Autorita jeho nástupců poklesla, </a:t>
            </a:r>
            <a:r>
              <a:rPr lang="cs-CZ" sz="3200" b="1" u="sng" dirty="0" smtClean="0">
                <a:solidFill>
                  <a:srgbClr val="FFFF00"/>
                </a:solidFill>
              </a:rPr>
              <a:t>Richard I. Lví srdce</a:t>
            </a:r>
            <a:r>
              <a:rPr lang="cs-CZ" sz="3200" b="1" dirty="0" smtClean="0"/>
              <a:t> (1189-1199) se v </a:t>
            </a:r>
            <a:br>
              <a:rPr lang="cs-CZ" sz="3200" b="1" dirty="0" smtClean="0"/>
            </a:br>
            <a:r>
              <a:rPr lang="cs-CZ" sz="3200" b="1" dirty="0" smtClean="0"/>
              <a:t>Anglii téměř nezdržoval-účastník 3.kříž.výpravy, boje za državy ve Francii.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29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343472" y="1886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Tomáš </a:t>
            </a:r>
            <a:r>
              <a:rPr lang="cs-CZ" sz="2000" b="1" u="sng" dirty="0" err="1" smtClean="0"/>
              <a:t>Becket</a:t>
            </a:r>
            <a:endParaRPr lang="cs-CZ" sz="2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28048" y="1886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Richard l- Lví srdce</a:t>
            </a:r>
            <a:endParaRPr lang="cs-CZ" sz="2000" b="1" u="sng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408" y="836712"/>
            <a:ext cx="5112568" cy="561662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44072" y="836712"/>
            <a:ext cx="4968552" cy="5616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15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20688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Protivník Richarda I. – dřívější spojenec Filip II. (za vlády jeho bratra</a:t>
            </a:r>
            <a:br>
              <a:rPr lang="cs-CZ" sz="3200" b="1" dirty="0" smtClean="0"/>
            </a:br>
            <a:r>
              <a:rPr lang="cs-CZ" sz="3200" b="1" dirty="0" smtClean="0"/>
              <a:t> Jana Bezzemka – přišli Angličané téměř o všechny pozemky ve Francii).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-12340" y="2276872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-r.1214 v bitvě u </a:t>
            </a:r>
            <a:r>
              <a:rPr lang="cs-CZ" sz="3200" b="1" dirty="0" err="1" smtClean="0"/>
              <a:t>Bouvines</a:t>
            </a:r>
            <a:r>
              <a:rPr lang="cs-CZ" sz="3200" b="1" dirty="0" smtClean="0"/>
              <a:t> byla Anglie drtivě poražena. Šlechta na to reagovala silným odporem proti Janovi Bezzemkovi.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72008" y="3933056"/>
            <a:ext cx="12576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</a:t>
            </a:r>
            <a:r>
              <a:rPr lang="cs-CZ" sz="3200" b="1" u="sng" dirty="0" smtClean="0">
                <a:solidFill>
                  <a:srgbClr val="FFFF00"/>
                </a:solidFill>
              </a:rPr>
              <a:t>1215 </a:t>
            </a:r>
            <a:r>
              <a:rPr lang="cs-CZ" sz="3200" b="1" u="sng" dirty="0">
                <a:solidFill>
                  <a:srgbClr val="FFFF00"/>
                </a:solidFill>
              </a:rPr>
              <a:t>povstali, zajali ho a donutili podepsat </a:t>
            </a:r>
            <a:r>
              <a:rPr lang="cs-CZ" sz="3200" b="1" u="sng" dirty="0" smtClean="0">
                <a:solidFill>
                  <a:srgbClr val="FFFF00"/>
                </a:solidFill>
              </a:rPr>
              <a:t>Velkou </a:t>
            </a:r>
            <a:r>
              <a:rPr lang="cs-CZ" sz="3200" b="1" u="sng" dirty="0">
                <a:solidFill>
                  <a:srgbClr val="FFFF00"/>
                </a:solidFill>
              </a:rPr>
              <a:t>listinu svobod- </a:t>
            </a:r>
            <a:r>
              <a:rPr lang="cs-CZ" sz="3200" b="1" u="sng" dirty="0" smtClean="0">
                <a:solidFill>
                  <a:srgbClr val="FFFF00"/>
                </a:solidFill>
              </a:rPr>
              <a:t/>
            </a:r>
            <a:br>
              <a:rPr lang="cs-CZ" sz="3200" b="1" u="sng" dirty="0" smtClean="0">
                <a:solidFill>
                  <a:srgbClr val="FFFF00"/>
                </a:solidFill>
              </a:rPr>
            </a:br>
            <a:r>
              <a:rPr lang="cs-CZ" sz="3200" b="1" u="sng" dirty="0" smtClean="0">
                <a:solidFill>
                  <a:srgbClr val="FFFF00"/>
                </a:solidFill>
              </a:rPr>
              <a:t>Magna </a:t>
            </a:r>
            <a:r>
              <a:rPr lang="cs-CZ" sz="3200" b="1" u="sng" dirty="0">
                <a:solidFill>
                  <a:srgbClr val="FFFF00"/>
                </a:solidFill>
              </a:rPr>
              <a:t>charta </a:t>
            </a:r>
            <a:r>
              <a:rPr lang="cs-CZ" sz="3200" b="1" u="sng" dirty="0" err="1" smtClean="0">
                <a:solidFill>
                  <a:srgbClr val="FFFF00"/>
                </a:solidFill>
              </a:rPr>
              <a:t>liberatum</a:t>
            </a:r>
            <a:r>
              <a:rPr lang="cs-CZ" sz="3200" b="1" u="sng" dirty="0" smtClean="0">
                <a:solidFill>
                  <a:srgbClr val="FFFF00"/>
                </a:solidFill>
              </a:rPr>
              <a:t>-omezení královské moci, řada výsad pro šlechtu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0" y="5445224"/>
            <a:ext cx="1219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Byla založena i tzv. </a:t>
            </a:r>
            <a:r>
              <a:rPr lang="cs-CZ" sz="3200" b="1" u="sng" dirty="0" smtClean="0">
                <a:solidFill>
                  <a:srgbClr val="FFFF00"/>
                </a:solidFill>
              </a:rPr>
              <a:t>Velká královská rada</a:t>
            </a:r>
            <a:r>
              <a:rPr lang="cs-CZ" sz="3200" b="1" dirty="0" smtClean="0"/>
              <a:t>- zasedali v ní nejvýznamnější </a:t>
            </a:r>
            <a:br>
              <a:rPr lang="cs-CZ" sz="3200" b="1" dirty="0" smtClean="0"/>
            </a:br>
            <a:r>
              <a:rPr lang="cs-CZ" sz="3200" b="1" dirty="0" smtClean="0"/>
              <a:t>   šlechtici a církevní hodnostáři- dohlíželi na vládu krále.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4741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1127448" y="260648"/>
            <a:ext cx="30963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Filip IV. Sličný – král Francie</a:t>
            </a:r>
            <a:endParaRPr lang="cs-CZ" sz="2000" b="1" u="sng" dirty="0"/>
          </a:p>
        </p:txBody>
      </p:sp>
      <p:sp>
        <p:nvSpPr>
          <p:cNvPr id="5" name="TextovéPole 4"/>
          <p:cNvSpPr txBox="1"/>
          <p:nvPr/>
        </p:nvSpPr>
        <p:spPr>
          <a:xfrm>
            <a:off x="7824192" y="404664"/>
            <a:ext cx="25922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 smtClean="0"/>
              <a:t>Eduard I. – král Anglie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908720"/>
            <a:ext cx="4464496" cy="5256584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0056" y="1052736"/>
            <a:ext cx="460851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45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1460977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3200" b="1" u="sng" dirty="0"/>
          </a:p>
        </p:txBody>
      </p:sp>
      <p:sp>
        <p:nvSpPr>
          <p:cNvPr id="3" name="TextovéPole 2"/>
          <p:cNvSpPr txBox="1"/>
          <p:nvPr/>
        </p:nvSpPr>
        <p:spPr>
          <a:xfrm>
            <a:off x="0" y="692696"/>
            <a:ext cx="120006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u="sng" dirty="0" smtClean="0">
                <a:solidFill>
                  <a:srgbClr val="FFFF00"/>
                </a:solidFill>
              </a:rPr>
              <a:t>Ve Francii Filip II. Augustus zabavil Anglii většinu lén </a:t>
            </a:r>
            <a:r>
              <a:rPr lang="cs-CZ" sz="3200" b="1" dirty="0" smtClean="0"/>
              <a:t>a jeho nástupci</a:t>
            </a:r>
          </a:p>
          <a:p>
            <a:r>
              <a:rPr lang="cs-CZ" sz="3200" b="1" dirty="0" smtClean="0"/>
              <a:t>    k rozšiřování moci využili křížové výpravy.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-24680" y="2348880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Filip IV. Sličný  </a:t>
            </a:r>
            <a:r>
              <a:rPr lang="cs-CZ" sz="3200" b="1" dirty="0" smtClean="0"/>
              <a:t>(vládl v r.1285-1314) rozšířil vojensky i diplomaticky</a:t>
            </a:r>
            <a:br>
              <a:rPr lang="cs-CZ" sz="3200" b="1" dirty="0" smtClean="0"/>
            </a:br>
            <a:r>
              <a:rPr lang="cs-CZ" sz="3200" b="1" dirty="0" smtClean="0"/>
              <a:t>  svou moc téměř na celou Francii, </a:t>
            </a:r>
            <a:r>
              <a:rPr lang="cs-CZ" sz="3200" b="1" u="sng" dirty="0" smtClean="0"/>
              <a:t>podporovaly ho i generální stavy. </a:t>
            </a:r>
            <a:endParaRPr lang="cs-CZ" sz="3200" b="1" u="sng" dirty="0" smtClean="0">
              <a:solidFill>
                <a:srgbClr val="FFFF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-72008" y="3933056"/>
            <a:ext cx="123606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Za vlády </a:t>
            </a:r>
            <a:r>
              <a:rPr lang="cs-CZ" sz="3200" b="1" u="sng" dirty="0" smtClean="0">
                <a:solidFill>
                  <a:srgbClr val="FFFF00"/>
                </a:solidFill>
              </a:rPr>
              <a:t>Eduarda I. –Anglie začali panovníci upevňovali své postavení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(vládl 1272-1307), šlechtu zaměstnal výboji do Skota a Walesu.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0" y="5445224"/>
            <a:ext cx="124327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u="sng" dirty="0" smtClean="0">
                <a:solidFill>
                  <a:srgbClr val="FFFF00"/>
                </a:solidFill>
              </a:rPr>
              <a:t>V Anglii vzniká ve 14.stol. </a:t>
            </a:r>
            <a:r>
              <a:rPr lang="cs-CZ" sz="3200" b="1" u="sng" dirty="0">
                <a:solidFill>
                  <a:srgbClr val="FFFF00"/>
                </a:solidFill>
              </a:rPr>
              <a:t>p</a:t>
            </a:r>
            <a:r>
              <a:rPr lang="cs-CZ" sz="3200" b="1" u="sng" dirty="0" smtClean="0">
                <a:solidFill>
                  <a:srgbClr val="FFFF00"/>
                </a:solidFill>
              </a:rPr>
              <a:t>arlament </a:t>
            </a:r>
            <a:r>
              <a:rPr lang="cs-CZ" sz="3200" b="1" dirty="0" smtClean="0"/>
              <a:t>a rozděluje se na </a:t>
            </a:r>
            <a:r>
              <a:rPr lang="cs-CZ" sz="3200" b="1" u="sng" dirty="0" smtClean="0">
                <a:solidFill>
                  <a:srgbClr val="FFFF00"/>
                </a:solidFill>
              </a:rPr>
              <a:t>horní sněmovnu lordů (šlechta a církev) a dolní sněmovna (rytíři a zástupci měst). </a:t>
            </a:r>
            <a:endParaRPr lang="cs-CZ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73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957</TotalTime>
  <Words>345</Words>
  <Application>Microsoft Office PowerPoint</Application>
  <PresentationFormat>Širokoúhlá obrazovka</PresentationFormat>
  <Paragraphs>25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Gill Sans Ultra Bold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pc2</cp:lastModifiedBy>
  <cp:revision>151</cp:revision>
  <dcterms:created xsi:type="dcterms:W3CDTF">2014-02-05T17:07:28Z</dcterms:created>
  <dcterms:modified xsi:type="dcterms:W3CDTF">2017-02-21T07:38:32Z</dcterms:modified>
</cp:coreProperties>
</file>