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839416" y="620688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u="sng" dirty="0">
                <a:solidFill>
                  <a:srgbClr val="92D050"/>
                </a:solidFill>
              </a:rPr>
              <a:t>Svět </a:t>
            </a:r>
            <a:r>
              <a:rPr lang="cs-CZ" sz="3600" b="1" u="sng">
                <a:solidFill>
                  <a:srgbClr val="92D050"/>
                </a:solidFill>
              </a:rPr>
              <a:t>mimo  Evropu</a:t>
            </a:r>
            <a:endParaRPr lang="cs-CZ" sz="3600" b="1" u="sng" dirty="0">
              <a:solidFill>
                <a:srgbClr val="92D05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Mgr. Ivana Zelenková</a:t>
            </a:r>
            <a:br>
              <a:rPr lang="cs-CZ" dirty="0"/>
            </a:br>
            <a:r>
              <a:rPr lang="cs-CZ" dirty="0"/>
              <a:t>27.1.2015 Dějepis   8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19336" y="1412776"/>
            <a:ext cx="11953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V průběhu </a:t>
            </a:r>
            <a:r>
              <a:rPr lang="cs-CZ" sz="3200" b="1" u="sng" dirty="0"/>
              <a:t>17. a 18. století existovaly mimo Evropu i vyspělé civilizace se starou tradicí – např. Čína, Indie, Osmanská říše.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19336" y="3573016"/>
            <a:ext cx="120726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- 15.st. se Osmanská říše rozkládala na 3 kontinentech- Afrika, Asie, v 17.st. Evropa.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9336" y="5301208"/>
            <a:ext cx="12385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1529– za panování SULEJMANA I. – pokus o dobytí Vídně, ubránila se, Uhersko bylo dobyto včetně Budapešti (Budín)základna  pro výboje.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B838B0C-3554-44D1-A44D-2DD8B9A83F10}"/>
              </a:ext>
            </a:extLst>
          </p:cNvPr>
          <p:cNvSpPr txBox="1"/>
          <p:nvPr/>
        </p:nvSpPr>
        <p:spPr>
          <a:xfrm>
            <a:off x="3863752" y="2708920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/>
              <a:t>OSMANSKÁ ŘÍŠE</a:t>
            </a:r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" grpId="0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544E09D-6E92-4D19-BF55-4CF553713AA2}"/>
              </a:ext>
            </a:extLst>
          </p:cNvPr>
          <p:cNvSpPr txBox="1"/>
          <p:nvPr/>
        </p:nvSpPr>
        <p:spPr>
          <a:xfrm>
            <a:off x="4367808" y="260648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/>
              <a:t>INDIE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80869CE-F563-4571-A85A-A58C93EB765D}"/>
              </a:ext>
            </a:extLst>
          </p:cNvPr>
          <p:cNvSpPr txBox="1"/>
          <p:nvPr/>
        </p:nvSpPr>
        <p:spPr>
          <a:xfrm>
            <a:off x="335360" y="1268760"/>
            <a:ext cx="11449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- </a:t>
            </a:r>
            <a:r>
              <a:rPr lang="cs-CZ" sz="2800" b="1" dirty="0">
                <a:solidFill>
                  <a:srgbClr val="FFFF00"/>
                </a:solidFill>
              </a:rPr>
              <a:t>16.st- Indie – </a:t>
            </a:r>
            <a:r>
              <a:rPr lang="cs-CZ" sz="2800" b="1" u="sng" dirty="0">
                <a:solidFill>
                  <a:srgbClr val="FFFF00"/>
                </a:solidFill>
              </a:rPr>
              <a:t>MUGHALOVÉ</a:t>
            </a:r>
            <a:r>
              <a:rPr lang="cs-CZ" sz="2800" b="1" dirty="0">
                <a:solidFill>
                  <a:srgbClr val="FFFF00"/>
                </a:solidFill>
              </a:rPr>
              <a:t> (mongolská dynas</a:t>
            </a:r>
            <a:r>
              <a:rPr lang="cs-CZ" sz="2800" b="1" u="sng" dirty="0">
                <a:solidFill>
                  <a:srgbClr val="FFFF00"/>
                </a:solidFill>
              </a:rPr>
              <a:t>t</a:t>
            </a:r>
            <a:r>
              <a:rPr lang="cs-CZ" sz="2800" b="1" dirty="0">
                <a:solidFill>
                  <a:srgbClr val="FFFF00"/>
                </a:solidFill>
              </a:rPr>
              <a:t>ie)</a:t>
            </a:r>
            <a:r>
              <a:rPr lang="cs-CZ" sz="2800" b="1" dirty="0"/>
              <a:t>– dobyli Dillíský sultanát. V bojích pomohli bojoví koně a sloni, spojenci byli osmanští Turkové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59E3D59-7097-49D8-B3E2-743A2B414559}"/>
              </a:ext>
            </a:extLst>
          </p:cNvPr>
          <p:cNvSpPr txBox="1"/>
          <p:nvPr/>
        </p:nvSpPr>
        <p:spPr>
          <a:xfrm>
            <a:off x="407368" y="2924944"/>
            <a:ext cx="11665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Nejvýznamnějším panovníkem Indie – </a:t>
            </a:r>
            <a:r>
              <a:rPr lang="cs-CZ" sz="3200" b="1" u="sng" dirty="0"/>
              <a:t>císař AKBAR VELIKÝ</a:t>
            </a:r>
            <a:r>
              <a:rPr lang="cs-CZ" sz="3200" b="1" dirty="0"/>
              <a:t> sám negramotný, ale </a:t>
            </a:r>
            <a:r>
              <a:rPr lang="cs-CZ" sz="3200" b="1" u="sng" dirty="0">
                <a:solidFill>
                  <a:srgbClr val="FFFF00"/>
                </a:solidFill>
              </a:rPr>
              <a:t>podporoval zakládání škol , zval na dvůr vzdělance</a:t>
            </a:r>
            <a:r>
              <a:rPr lang="cs-CZ" sz="3200" b="1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4CB1E39-8E98-412E-9B31-3651B1202925}"/>
              </a:ext>
            </a:extLst>
          </p:cNvPr>
          <p:cNvSpPr txBox="1"/>
          <p:nvPr/>
        </p:nvSpPr>
        <p:spPr>
          <a:xfrm>
            <a:off x="335360" y="4653136"/>
            <a:ext cx="11593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Byl muslim, ale</a:t>
            </a:r>
            <a:r>
              <a:rPr lang="cs-CZ" sz="3200" b="1" u="sng" dirty="0"/>
              <a:t> prosazoval náboženskou toleranci</a:t>
            </a:r>
            <a:r>
              <a:rPr lang="cs-CZ" sz="3200" b="1" dirty="0"/>
              <a:t>.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2422764-6160-417E-A1F7-73BED1B187CA}"/>
              </a:ext>
            </a:extLst>
          </p:cNvPr>
          <p:cNvSpPr txBox="1"/>
          <p:nvPr/>
        </p:nvSpPr>
        <p:spPr>
          <a:xfrm>
            <a:off x="479376" y="5733256"/>
            <a:ext cx="11161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Obchodoval s Čínou, přední výrobce textilu na světě. </a:t>
            </a:r>
          </a:p>
        </p:txBody>
      </p:sp>
    </p:spTree>
    <p:extLst>
      <p:ext uri="{BB962C8B-B14F-4D97-AF65-F5344CB8AC3E}">
        <p14:creationId xmlns:p14="http://schemas.microsoft.com/office/powerpoint/2010/main" val="217095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F6E3AD0E-E429-4F64-A27D-68A3192F0772}"/>
              </a:ext>
            </a:extLst>
          </p:cNvPr>
          <p:cNvSpPr txBox="1"/>
          <p:nvPr/>
        </p:nvSpPr>
        <p:spPr>
          <a:xfrm>
            <a:off x="623392" y="911622"/>
            <a:ext cx="11305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</a:t>
            </a:r>
            <a:r>
              <a:rPr kumimoji="0" lang="cs-CZ" sz="32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Do roku 1644 vládla v Číně dynastie MING –rozkvět tzv. „Říše středu“.</a:t>
            </a:r>
            <a:r>
              <a:rPr lang="cs-CZ" sz="3200" dirty="0"/>
              <a:t> </a:t>
            </a:r>
            <a:r>
              <a:rPr lang="cs-CZ" sz="3200" b="1" u="sng" dirty="0">
                <a:solidFill>
                  <a:srgbClr val="FFFF00"/>
                </a:solidFill>
              </a:rPr>
              <a:t>Palácový komplex v Pekingu – „Zakázané město“</a:t>
            </a:r>
            <a:r>
              <a:rPr lang="cs-CZ" sz="3200" dirty="0"/>
              <a:t>.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36A65AC-B7F0-4B44-9673-48F2CF628DA5}"/>
              </a:ext>
            </a:extLst>
          </p:cNvPr>
          <p:cNvSpPr txBox="1"/>
          <p:nvPr/>
        </p:nvSpPr>
        <p:spPr>
          <a:xfrm>
            <a:off x="479376" y="2495798"/>
            <a:ext cx="11521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/>
              <a:t>-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Říši spravovali vzdělaní úředníci, silné a vybavené loďstvo, </a:t>
            </a:r>
            <a:r>
              <a:rPr kumimoji="0" lang="cs-CZ" sz="32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založena tzv. „Císařská akademie“ – mnoho svazků a encyklopedií.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577A9A-1925-4F1C-81DD-ABA1F179BBE0}"/>
              </a:ext>
            </a:extLst>
          </p:cNvPr>
          <p:cNvSpPr txBox="1"/>
          <p:nvPr/>
        </p:nvSpPr>
        <p:spPr>
          <a:xfrm>
            <a:off x="479376" y="4077072"/>
            <a:ext cx="11305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Zakládány manufaktury, </a:t>
            </a:r>
            <a:r>
              <a:rPr lang="cs-CZ" sz="3200" b="1" u="sng" dirty="0"/>
              <a:t>silný vývoz- porcelán a hedvábí. Toto zboží bylo v Evropě velmi žádané.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7456C58-1149-43BC-AD14-B0FB0E353791}"/>
              </a:ext>
            </a:extLst>
          </p:cNvPr>
          <p:cNvSpPr txBox="1"/>
          <p:nvPr/>
        </p:nvSpPr>
        <p:spPr>
          <a:xfrm>
            <a:off x="479376" y="5517232"/>
            <a:ext cx="11161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Výborně vypracovaná administrativa – státní úředníci- vysoké nároky na jejich vzdělání- filozofie, literatura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CACE1F1-5C2E-433A-BE8E-328489B7422B}"/>
              </a:ext>
            </a:extLst>
          </p:cNvPr>
          <p:cNvSpPr txBox="1"/>
          <p:nvPr/>
        </p:nvSpPr>
        <p:spPr>
          <a:xfrm>
            <a:off x="4007768" y="188640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/>
              <a:t>ČÍNA</a:t>
            </a:r>
          </a:p>
        </p:txBody>
      </p:sp>
    </p:spTree>
    <p:extLst>
      <p:ext uri="{BB962C8B-B14F-4D97-AF65-F5344CB8AC3E}">
        <p14:creationId xmlns:p14="http://schemas.microsoft.com/office/powerpoint/2010/main" val="1725689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E9ABDA7-4904-4BC0-B4C6-DFF0D596ECD5}"/>
              </a:ext>
            </a:extLst>
          </p:cNvPr>
          <p:cNvSpPr txBox="1"/>
          <p:nvPr/>
        </p:nvSpPr>
        <p:spPr>
          <a:xfrm>
            <a:off x="2783632" y="44624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/>
              <a:t>Amerika- objevený kontinent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A22DF97-2579-42E3-BB28-3FAEC9D4C782}"/>
              </a:ext>
            </a:extLst>
          </p:cNvPr>
          <p:cNvSpPr txBox="1"/>
          <p:nvPr/>
        </p:nvSpPr>
        <p:spPr>
          <a:xfrm>
            <a:off x="263352" y="836712"/>
            <a:ext cx="11593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- 15.-16.st., původní civilizace se vyvíjeli samostatně, ve </a:t>
            </a:r>
            <a:r>
              <a:rPr lang="cs-CZ" sz="3200" b="1" dirty="0" err="1"/>
              <a:t>stř.a</a:t>
            </a:r>
            <a:r>
              <a:rPr lang="cs-CZ" sz="3200" b="1" dirty="0"/>
              <a:t> jižní Amer</a:t>
            </a:r>
            <a:r>
              <a:rPr lang="cs-CZ" sz="3200" dirty="0"/>
              <a:t>i</a:t>
            </a:r>
            <a:r>
              <a:rPr lang="cs-CZ" sz="3200" b="1" dirty="0"/>
              <a:t>ce </a:t>
            </a:r>
            <a:r>
              <a:rPr lang="cs-CZ" sz="3200" b="1" u="sng" dirty="0">
                <a:solidFill>
                  <a:srgbClr val="FFFF00"/>
                </a:solidFill>
              </a:rPr>
              <a:t>vznik vyspělých civilizací – Mayové, Aztékové, Inkové.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0522EDC-F0BB-4FD6-B9FC-9F18A97B4E5D}"/>
              </a:ext>
            </a:extLst>
          </p:cNvPr>
          <p:cNvSpPr txBox="1"/>
          <p:nvPr/>
        </p:nvSpPr>
        <p:spPr>
          <a:xfrm>
            <a:off x="0" y="2276872"/>
            <a:ext cx="11856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- </a:t>
            </a:r>
            <a:r>
              <a:rPr lang="cs-CZ" sz="3200" b="1" dirty="0"/>
              <a:t>Poloostrov </a:t>
            </a:r>
            <a:r>
              <a:rPr lang="cs-CZ" sz="3200" b="1" dirty="0" err="1"/>
              <a:t>Yucatán</a:t>
            </a:r>
            <a:r>
              <a:rPr lang="cs-CZ" sz="3200" b="1" dirty="0"/>
              <a:t> (Mexický záliv)- </a:t>
            </a:r>
            <a:r>
              <a:rPr lang="cs-CZ" sz="3200" b="1" u="sng" dirty="0" err="1">
                <a:solidFill>
                  <a:srgbClr val="FFFF00"/>
                </a:solidFill>
              </a:rPr>
              <a:t>Mayové-první</a:t>
            </a:r>
            <a:r>
              <a:rPr lang="cs-CZ" sz="3200" b="1" u="sng" dirty="0">
                <a:solidFill>
                  <a:srgbClr val="FFFF00"/>
                </a:solidFill>
              </a:rPr>
              <a:t> městské státy, vysoký stupeň vývoje- matematika, </a:t>
            </a:r>
            <a:r>
              <a:rPr lang="cs-CZ" sz="3200" b="1" u="sng" dirty="0" err="1">
                <a:solidFill>
                  <a:srgbClr val="FFFF00"/>
                </a:solidFill>
              </a:rPr>
              <a:t>astronomie,kalendář</a:t>
            </a:r>
            <a:r>
              <a:rPr lang="cs-CZ" sz="3200" b="1" u="sng" dirty="0">
                <a:solidFill>
                  <a:srgbClr val="FFFF00"/>
                </a:solidFill>
              </a:rPr>
              <a:t>, hl. plodina – kukuřice</a:t>
            </a:r>
            <a:r>
              <a:rPr lang="cs-CZ" sz="3200" b="1" u="sng" dirty="0"/>
              <a:t>, používali válečné zajatce- otroci. Zánik-Toledové-10.st.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6E13980-2298-4AB0-9A20-46AABBD7A4BE}"/>
              </a:ext>
            </a:extLst>
          </p:cNvPr>
          <p:cNvSpPr txBox="1"/>
          <p:nvPr/>
        </p:nvSpPr>
        <p:spPr>
          <a:xfrm>
            <a:off x="191344" y="4149080"/>
            <a:ext cx="12097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15.st- říše Aztéků – přijali kulturu </a:t>
            </a:r>
            <a:r>
              <a:rPr lang="cs-CZ" sz="3200" b="1" u="sng" dirty="0" err="1">
                <a:solidFill>
                  <a:srgbClr val="FFFF00"/>
                </a:solidFill>
              </a:rPr>
              <a:t>Mayů</a:t>
            </a:r>
            <a:r>
              <a:rPr lang="cs-CZ" sz="3200" b="1" dirty="0" err="1"/>
              <a:t>,kukuřice</a:t>
            </a:r>
            <a:r>
              <a:rPr lang="cs-CZ" sz="3200" b="1" dirty="0"/>
              <a:t>, kakao, zelenina, zpracovávali měď, zlato, stříbro, obrázkové </a:t>
            </a:r>
            <a:r>
              <a:rPr lang="cs-CZ" sz="3200" b="1" dirty="0" err="1"/>
              <a:t>písmo,kruté</a:t>
            </a:r>
            <a:r>
              <a:rPr lang="cs-CZ" sz="3200" b="1" dirty="0"/>
              <a:t> </a:t>
            </a:r>
            <a:r>
              <a:rPr lang="cs-CZ" sz="3200" b="1" dirty="0" err="1"/>
              <a:t>nábož.obřady</a:t>
            </a:r>
            <a:r>
              <a:rPr lang="cs-CZ" sz="3200" b="1" dirty="0"/>
              <a:t>.,</a:t>
            </a:r>
            <a:br>
              <a:rPr lang="cs-CZ" sz="3200" b="1" dirty="0"/>
            </a:br>
            <a:r>
              <a:rPr lang="cs-CZ" sz="3200" b="1" u="sng" dirty="0"/>
              <a:t>zánik Španělé – </a:t>
            </a:r>
            <a:r>
              <a:rPr lang="cs-CZ" sz="3200" b="1" u="sng" dirty="0" err="1"/>
              <a:t>Hernán</a:t>
            </a:r>
            <a:r>
              <a:rPr lang="cs-CZ" sz="3200" b="1" u="sng" dirty="0"/>
              <a:t> </a:t>
            </a:r>
            <a:r>
              <a:rPr lang="cs-CZ" sz="3200" b="1" u="sng" dirty="0" err="1"/>
              <a:t>Cortéz</a:t>
            </a:r>
            <a:r>
              <a:rPr lang="cs-CZ" sz="3200" b="1" u="sng" dirty="0"/>
              <a:t>.</a:t>
            </a:r>
            <a:r>
              <a:rPr lang="cs-CZ" sz="3200" b="1" dirty="0"/>
              <a:t>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16A1485-67B1-43B3-86DF-04984AC02A6A}"/>
              </a:ext>
            </a:extLst>
          </p:cNvPr>
          <p:cNvSpPr txBox="1"/>
          <p:nvPr/>
        </p:nvSpPr>
        <p:spPr>
          <a:xfrm>
            <a:off x="263352" y="5877272"/>
            <a:ext cx="11928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15.st -Andy– Inkové</a:t>
            </a:r>
            <a:r>
              <a:rPr lang="cs-CZ" sz="3200" b="1" dirty="0"/>
              <a:t> – zemědělství, hornictví – zlato, stříbro, uzlové  písmo – KIPU. Zánik – Španělé – Francisco </a:t>
            </a:r>
            <a:r>
              <a:rPr lang="cs-CZ" sz="3200" b="1" dirty="0" err="1"/>
              <a:t>Pizzaro</a:t>
            </a:r>
            <a:r>
              <a:rPr lang="cs-CZ" sz="3200" b="1" dirty="0"/>
              <a:t>, </a:t>
            </a:r>
            <a:r>
              <a:rPr lang="cs-CZ" sz="3200" b="1"/>
              <a:t>poprava náčelníka.  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405103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314</TotalTime>
  <Words>384</Words>
  <Application>Microsoft Office PowerPoint</Application>
  <PresentationFormat>Širokoúhlá obrazovka</PresentationFormat>
  <Paragraphs>21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Ivana Zelenková</cp:lastModifiedBy>
  <cp:revision>48</cp:revision>
  <dcterms:created xsi:type="dcterms:W3CDTF">2014-02-05T17:07:28Z</dcterms:created>
  <dcterms:modified xsi:type="dcterms:W3CDTF">2021-02-10T08:40:29Z</dcterms:modified>
</cp:coreProperties>
</file>