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sldIdLst>
    <p:sldId id="266" r:id="rId2"/>
    <p:sldId id="256" r:id="rId3"/>
    <p:sldId id="263" r:id="rId4"/>
    <p:sldId id="260" r:id="rId5"/>
    <p:sldId id="275" r:id="rId6"/>
    <p:sldId id="276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77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1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47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172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69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922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219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004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5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28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8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9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50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11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22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1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5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173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35360" y="1682805"/>
            <a:ext cx="11737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 </a:t>
            </a:r>
            <a:endParaRPr lang="cs-CZ" sz="2800" b="1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87488" y="170080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u="sng" dirty="0" smtClean="0">
                <a:solidFill>
                  <a:srgbClr val="FFFF00"/>
                </a:solidFill>
              </a:rPr>
              <a:t>RUSKO za prvních Romanovců</a:t>
            </a:r>
            <a:r>
              <a:rPr lang="cs-CZ" sz="4000" b="1" u="sng" dirty="0" smtClean="0"/>
              <a:t/>
            </a:r>
            <a:br>
              <a:rPr lang="cs-CZ" sz="4000" b="1" u="sng" dirty="0" smtClean="0"/>
            </a:br>
            <a:endParaRPr lang="cs-CZ" sz="4000" b="1" u="sng" dirty="0">
              <a:solidFill>
                <a:srgbClr val="92D05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256240" y="332656"/>
            <a:ext cx="36724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ZŠ a MŠ </a:t>
            </a:r>
            <a:r>
              <a:rPr lang="cs-CZ" sz="2800" b="1" dirty="0"/>
              <a:t>V</a:t>
            </a:r>
            <a:r>
              <a:rPr lang="cs-CZ" sz="2800" b="1" dirty="0" smtClean="0"/>
              <a:t>routek</a:t>
            </a:r>
            <a:br>
              <a:rPr lang="cs-CZ" sz="2800" b="1" dirty="0" smtClean="0"/>
            </a:br>
            <a:r>
              <a:rPr lang="cs-CZ" sz="2000" b="1" dirty="0" smtClean="0"/>
              <a:t>zpracoval: Mgr. Ivana Zelenková</a:t>
            </a:r>
            <a:br>
              <a:rPr lang="cs-CZ" sz="2000" b="1" dirty="0" smtClean="0"/>
            </a:br>
            <a:r>
              <a:rPr lang="cs-CZ" sz="2000" b="1" dirty="0" smtClean="0"/>
              <a:t>29.9.2014</a:t>
            </a:r>
            <a:endParaRPr lang="cs-CZ" sz="28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8" y="2780928"/>
            <a:ext cx="4680520" cy="393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56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35360" y="397377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u="sng" dirty="0" smtClean="0">
                <a:solidFill>
                  <a:srgbClr val="FFFF00"/>
                </a:solidFill>
              </a:rPr>
              <a:t>Samoděržaví, nevolnictví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35360" y="1196752"/>
            <a:ext cx="11737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Po vymření rodu Rurikovců (konec 16.st.) nastalo období krize  a úpadku </a:t>
            </a:r>
            <a:br>
              <a:rPr lang="cs-CZ" sz="2800" b="1" dirty="0" smtClean="0"/>
            </a:br>
            <a:r>
              <a:rPr lang="cs-CZ" sz="2800" b="1" dirty="0" smtClean="0"/>
              <a:t>   tzv. </a:t>
            </a:r>
            <a:r>
              <a:rPr lang="cs-CZ" sz="2800" b="1" u="sng" dirty="0" err="1" smtClean="0">
                <a:solidFill>
                  <a:srgbClr val="FFFF00"/>
                </a:solidFill>
              </a:rPr>
              <a:t>smuta</a:t>
            </a:r>
            <a:r>
              <a:rPr lang="cs-CZ" sz="2800" b="1" dirty="0" smtClean="0"/>
              <a:t> (období zmatků) – vznikají rolnické bouře a povstání. </a:t>
            </a:r>
            <a:endParaRPr lang="cs-CZ" sz="2800" b="1" u="sng" dirty="0"/>
          </a:p>
        </p:txBody>
      </p:sp>
      <p:sp>
        <p:nvSpPr>
          <p:cNvPr id="2" name="TextovéPole 1"/>
          <p:cNvSpPr txBox="1"/>
          <p:nvPr/>
        </p:nvSpPr>
        <p:spPr>
          <a:xfrm>
            <a:off x="191344" y="2492896"/>
            <a:ext cx="115932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Roku 1613 sněm zvolil nového panovníka </a:t>
            </a:r>
            <a:r>
              <a:rPr lang="cs-CZ" sz="2800" b="1" u="sng" dirty="0" smtClean="0">
                <a:solidFill>
                  <a:srgbClr val="FFFF00"/>
                </a:solidFill>
              </a:rPr>
              <a:t>Michala Romanova – dynastie Romanovců. </a:t>
            </a:r>
            <a:r>
              <a:rPr lang="cs-CZ" sz="2800" b="1" dirty="0" smtClean="0"/>
              <a:t>Michal </a:t>
            </a:r>
            <a:r>
              <a:rPr lang="cs-CZ" sz="2800" b="1" dirty="0" err="1" smtClean="0"/>
              <a:t>Romanov</a:t>
            </a:r>
            <a:r>
              <a:rPr lang="cs-CZ" sz="2800" b="1" dirty="0" smtClean="0"/>
              <a:t> (16 let) zastavil nepokoje a uzavřel mír s Polskem a Švédskem ( cenou byla ztráta přístupu k </a:t>
            </a:r>
            <a:r>
              <a:rPr lang="cs-CZ" sz="2800" b="1" dirty="0"/>
              <a:t>B</a:t>
            </a:r>
            <a:r>
              <a:rPr lang="cs-CZ" sz="2800" b="1" dirty="0" smtClean="0"/>
              <a:t>altskému moři).</a:t>
            </a:r>
            <a:endParaRPr lang="cs-CZ" sz="28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4213537"/>
            <a:ext cx="120581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-</a:t>
            </a:r>
            <a:r>
              <a:rPr lang="cs-CZ" sz="2800" dirty="0"/>
              <a:t> </a:t>
            </a:r>
            <a:r>
              <a:rPr lang="cs-CZ" sz="2800" b="1" dirty="0" smtClean="0"/>
              <a:t>Po Michalově smrti nastoupil na trůn 1645 jeho syn </a:t>
            </a:r>
            <a:r>
              <a:rPr lang="cs-CZ" sz="2800" b="1" u="sng" dirty="0" smtClean="0">
                <a:solidFill>
                  <a:srgbClr val="FFFF00"/>
                </a:solidFill>
              </a:rPr>
              <a:t>Alexej Michajlovič</a:t>
            </a:r>
            <a:r>
              <a:rPr lang="cs-CZ" sz="2800" b="1" dirty="0" smtClean="0"/>
              <a:t>.</a:t>
            </a:r>
            <a:br>
              <a:rPr lang="cs-CZ" sz="2800" b="1" dirty="0" smtClean="0"/>
            </a:br>
            <a:r>
              <a:rPr lang="cs-CZ" sz="2800" b="1" dirty="0" smtClean="0"/>
              <a:t>   Byl velmi nábožensky založen, miloval hudbu, divadlo, uměl být laskavý i krutý.</a:t>
            </a:r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1344" y="5642084"/>
            <a:ext cx="11593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Snažil se obnovit </a:t>
            </a:r>
            <a:r>
              <a:rPr lang="cs-CZ" sz="2800" b="1" u="sng" dirty="0" smtClean="0">
                <a:solidFill>
                  <a:srgbClr val="FFFF00"/>
                </a:solidFill>
              </a:rPr>
              <a:t>neomezenou carskou moc – samoděržaví</a:t>
            </a:r>
            <a:r>
              <a:rPr lang="cs-CZ" sz="2800" b="1" dirty="0"/>
              <a:t> </a:t>
            </a:r>
            <a:r>
              <a:rPr lang="cs-CZ" sz="2800" b="1" dirty="0" smtClean="0"/>
              <a:t>. Místo na vyšší </a:t>
            </a:r>
            <a:br>
              <a:rPr lang="cs-CZ" sz="2800" b="1" dirty="0" smtClean="0"/>
            </a:br>
            <a:r>
              <a:rPr lang="cs-CZ" sz="2800" b="1" dirty="0" smtClean="0"/>
              <a:t> šlechtu –bojary se obracel na šlechtu nižší – šlechta služebná.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67408" y="260648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Obr.č.1 – Michail I. </a:t>
            </a:r>
            <a:r>
              <a:rPr lang="cs-CZ" dirty="0" err="1" smtClean="0"/>
              <a:t>Fjodorovič</a:t>
            </a:r>
            <a:r>
              <a:rPr lang="cs-CZ" dirty="0" smtClean="0"/>
              <a:t> </a:t>
            </a:r>
            <a:r>
              <a:rPr lang="cs-CZ" dirty="0" err="1" smtClean="0"/>
              <a:t>Romanov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464152" y="33265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Obr.č.2 – Alexej  I. Michajlovič </a:t>
            </a:r>
            <a:r>
              <a:rPr lang="cs-CZ" dirty="0" err="1" smtClean="0"/>
              <a:t>Romanov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104" y="880313"/>
            <a:ext cx="5040560" cy="560559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1052736"/>
            <a:ext cx="4968552" cy="568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384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620688"/>
            <a:ext cx="12360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Roku 1649 byl vydán soupis zákonů – </a:t>
            </a:r>
            <a:r>
              <a:rPr lang="cs-CZ" sz="2800" b="1" u="sng" dirty="0" smtClean="0">
                <a:solidFill>
                  <a:srgbClr val="FFFF00"/>
                </a:solidFill>
              </a:rPr>
              <a:t>„</a:t>
            </a:r>
            <a:r>
              <a:rPr lang="cs-CZ" sz="2800" b="1" u="sng" dirty="0" err="1" smtClean="0">
                <a:solidFill>
                  <a:srgbClr val="FFFF00"/>
                </a:solidFill>
              </a:rPr>
              <a:t>Soubornoje</a:t>
            </a:r>
            <a:r>
              <a:rPr lang="cs-CZ" sz="2800" b="1" u="sng" dirty="0" smtClean="0">
                <a:solidFill>
                  <a:srgbClr val="FFFF00"/>
                </a:solidFill>
              </a:rPr>
              <a:t> </a:t>
            </a:r>
            <a:r>
              <a:rPr lang="cs-CZ" sz="2800" b="1" u="sng" dirty="0" err="1" smtClean="0">
                <a:solidFill>
                  <a:srgbClr val="FFFF00"/>
                </a:solidFill>
              </a:rPr>
              <a:t>uloženije</a:t>
            </a:r>
            <a:r>
              <a:rPr lang="cs-CZ" sz="2800" b="1" u="sng" dirty="0" smtClean="0">
                <a:solidFill>
                  <a:srgbClr val="FFFF00"/>
                </a:solidFill>
              </a:rPr>
              <a:t>“</a:t>
            </a:r>
            <a:r>
              <a:rPr lang="cs-CZ" sz="2800" b="1" dirty="0"/>
              <a:t> </a:t>
            </a:r>
            <a:r>
              <a:rPr lang="cs-CZ" sz="2800" b="1" dirty="0" smtClean="0"/>
              <a:t>– které potvrzovalo carskou neomezenou moc a stanovilo přísné tresty za jejich porušení.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91344" y="2276872"/>
            <a:ext cx="11881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Dále byla sněmem ( zástupci vyšší, nižší šlechty a církve) uzákoněna </a:t>
            </a:r>
            <a:r>
              <a:rPr lang="cs-CZ" sz="2800" b="1" u="sng" dirty="0" smtClean="0">
                <a:solidFill>
                  <a:srgbClr val="FFFF00"/>
                </a:solidFill>
              </a:rPr>
              <a:t>věčná </a:t>
            </a:r>
            <a:br>
              <a:rPr lang="cs-CZ" sz="2800" b="1" u="sng" dirty="0" smtClean="0">
                <a:solidFill>
                  <a:srgbClr val="FFFF00"/>
                </a:solidFill>
              </a:rPr>
            </a:br>
            <a:r>
              <a:rPr lang="cs-CZ" sz="2800" b="1" dirty="0" smtClean="0">
                <a:solidFill>
                  <a:srgbClr val="FFFF00"/>
                </a:solidFill>
              </a:rPr>
              <a:t>  </a:t>
            </a:r>
            <a:r>
              <a:rPr lang="cs-CZ" sz="2800" b="1" u="sng" dirty="0" smtClean="0">
                <a:solidFill>
                  <a:srgbClr val="FFFF00"/>
                </a:solidFill>
              </a:rPr>
              <a:t>a dědičná závislost rolníků na šlechtě – NEVOLNICTVÍ.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27348" y="3987061"/>
            <a:ext cx="11521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Zatížení nevolníků bylo velmi velké- vyrovnání – </a:t>
            </a:r>
            <a:r>
              <a:rPr lang="cs-CZ" sz="2800" b="1" u="sng" dirty="0" smtClean="0">
                <a:solidFill>
                  <a:srgbClr val="FFFF00"/>
                </a:solidFill>
              </a:rPr>
              <a:t>právo dne sv. Jiří</a:t>
            </a:r>
            <a:r>
              <a:rPr lang="cs-CZ" sz="2800" b="1" dirty="0" smtClean="0"/>
              <a:t> (2 x ročně</a:t>
            </a:r>
            <a:br>
              <a:rPr lang="cs-CZ" sz="2800" b="1" dirty="0" smtClean="0"/>
            </a:br>
            <a:r>
              <a:rPr lang="cs-CZ" sz="2800" b="1" dirty="0" smtClean="0"/>
              <a:t>  nevolníci se mohli stěhovat bez souhlasu svého pána) bylo také zrušeno.</a:t>
            </a:r>
            <a:r>
              <a:rPr lang="cs-CZ" sz="2800" b="1" u="sng" dirty="0" smtClean="0">
                <a:solidFill>
                  <a:srgbClr val="FFFF00"/>
                </a:solidFill>
              </a:rPr>
              <a:t> 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35360" y="5499229"/>
            <a:ext cx="11521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Šlechta získávala postupně i soudní pravomoci- nevolníci byli připoutáni</a:t>
            </a:r>
            <a:br>
              <a:rPr lang="cs-CZ" sz="2800" b="1" dirty="0" smtClean="0"/>
            </a:br>
            <a:r>
              <a:rPr lang="cs-CZ" sz="2800" b="1" dirty="0" smtClean="0"/>
              <a:t> k půdě a zcela závislí na šlechtě.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886288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5720" y="116632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solidFill>
                  <a:srgbClr val="FFFF00"/>
                </a:solidFill>
              </a:rPr>
              <a:t>Spoj čarou správné dvojice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79376" y="980728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Končící dynastie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79376" y="2348880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Období zmatků a úpadku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328" y="3356992"/>
            <a:ext cx="4320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Potvrzení neomezené carské moci-soubor zákonů</a:t>
            </a:r>
            <a:endParaRPr lang="cs-CZ" sz="2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3352" y="4797152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Nastupující dynastie v Rusku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63352" y="5805264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Dědičná závislost na šlechtě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608168" y="98072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solidFill>
                  <a:srgbClr val="FFFF00"/>
                </a:solidFill>
              </a:rPr>
              <a:t>smuta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608168" y="2132856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Romanovci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608168" y="3501008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</a:rPr>
              <a:t>n</a:t>
            </a:r>
            <a:r>
              <a:rPr lang="cs-CZ" sz="2800" b="1" dirty="0" smtClean="0">
                <a:solidFill>
                  <a:srgbClr val="FFFF00"/>
                </a:solidFill>
              </a:rPr>
              <a:t>evolnictví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608168" y="4797152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Rurikovci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608168" y="5805264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solidFill>
                  <a:srgbClr val="FFFF00"/>
                </a:solidFill>
              </a:rPr>
              <a:t>Soubornoje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</a:rPr>
              <a:t>uloženije</a:t>
            </a:r>
            <a:endParaRPr lang="cs-CZ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3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5720" y="116632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solidFill>
                  <a:srgbClr val="FFFF00"/>
                </a:solidFill>
              </a:rPr>
              <a:t>Spoj čarou správné dvojice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79376" y="980728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Končící dynastie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79376" y="2348880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Období zmatků a úpadku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328" y="3356992"/>
            <a:ext cx="4320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Potvrzení neomezené carské moci-soubor zákonů</a:t>
            </a:r>
            <a:endParaRPr lang="cs-CZ" sz="2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3352" y="4797152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Nastupující dynastie v Rusku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63352" y="5805264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Dědičná závislost na šlechtě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608168" y="98072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solidFill>
                  <a:srgbClr val="FFFF00"/>
                </a:solidFill>
              </a:rPr>
              <a:t>smuta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608168" y="2132856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Romanovci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608168" y="3501008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</a:rPr>
              <a:t>n</a:t>
            </a:r>
            <a:r>
              <a:rPr lang="cs-CZ" sz="2800" b="1" dirty="0" smtClean="0">
                <a:solidFill>
                  <a:srgbClr val="FFFF00"/>
                </a:solidFill>
              </a:rPr>
              <a:t>evolnictví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608168" y="4797152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Rurikovci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608168" y="5805264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solidFill>
                  <a:srgbClr val="FFFF00"/>
                </a:solidFill>
              </a:rPr>
              <a:t>Soubornoje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</a:rPr>
              <a:t>uloženije</a:t>
            </a:r>
            <a:endParaRPr lang="cs-CZ" sz="2800" b="1" dirty="0">
              <a:solidFill>
                <a:srgbClr val="FFFF00"/>
              </a:solidFill>
            </a:endParaRPr>
          </a:p>
        </p:txBody>
      </p:sp>
      <p:cxnSp>
        <p:nvCxnSpPr>
          <p:cNvPr id="14" name="Přímá spojnice se šipkou 13"/>
          <p:cNvCxnSpPr>
            <a:endCxn id="11" idx="1"/>
          </p:cNvCxnSpPr>
          <p:nvPr/>
        </p:nvCxnSpPr>
        <p:spPr>
          <a:xfrm>
            <a:off x="3215680" y="1268760"/>
            <a:ext cx="4392488" cy="3790002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4" idx="3"/>
          </p:cNvCxnSpPr>
          <p:nvPr/>
        </p:nvCxnSpPr>
        <p:spPr>
          <a:xfrm flipV="1">
            <a:off x="4367808" y="1340768"/>
            <a:ext cx="3384376" cy="1269722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endCxn id="12" idx="1"/>
          </p:cNvCxnSpPr>
          <p:nvPr/>
        </p:nvCxnSpPr>
        <p:spPr>
          <a:xfrm>
            <a:off x="4367808" y="4024228"/>
            <a:ext cx="3240360" cy="2042646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6" idx="3"/>
          </p:cNvCxnSpPr>
          <p:nvPr/>
        </p:nvCxnSpPr>
        <p:spPr>
          <a:xfrm flipV="1">
            <a:off x="4727848" y="2610490"/>
            <a:ext cx="3096344" cy="2448272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4583832" y="4024228"/>
            <a:ext cx="3240360" cy="2042646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61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9336" y="332656"/>
            <a:ext cx="116652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Car </a:t>
            </a:r>
            <a:r>
              <a:rPr lang="cs-CZ" sz="2800" b="1" dirty="0"/>
              <a:t>A</a:t>
            </a:r>
            <a:r>
              <a:rPr lang="cs-CZ" sz="2800" b="1" dirty="0" smtClean="0"/>
              <a:t>lexej vedl válku se Švédskem a s Polskem  připojil levobřežní </a:t>
            </a:r>
            <a:r>
              <a:rPr lang="cs-CZ" sz="2800" b="1" u="sng" dirty="0" smtClean="0"/>
              <a:t>Ukrajinu</a:t>
            </a:r>
            <a:br>
              <a:rPr lang="cs-CZ" sz="2800" b="1" u="sng" dirty="0" smtClean="0"/>
            </a:br>
            <a:r>
              <a:rPr lang="cs-CZ" sz="2800" b="1" u="sng" dirty="0" smtClean="0"/>
              <a:t> s Kyjevem, dále ovládl Sibiř</a:t>
            </a:r>
            <a:r>
              <a:rPr lang="cs-CZ" sz="2800" b="1" dirty="0" smtClean="0"/>
              <a:t> (porážka kozáků), zakládal pevnosti- došel k Číně.</a:t>
            </a:r>
            <a:br>
              <a:rPr lang="cs-CZ" sz="2800" b="1" dirty="0" smtClean="0"/>
            </a:br>
            <a:r>
              <a:rPr lang="cs-CZ" sz="2800" b="1" dirty="0" smtClean="0"/>
              <a:t>  </a:t>
            </a:r>
            <a:endParaRPr lang="cs-CZ" sz="28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63352" y="2060848"/>
            <a:ext cx="11737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Po vojenských jednotkách se v okolí pevností usazovali první kolonisté, </a:t>
            </a:r>
            <a:r>
              <a:rPr lang="cs-CZ" sz="2800" b="1" u="sng" dirty="0" smtClean="0"/>
              <a:t>Sibiř však byla stále velmi řídce osídlená – zásobárna kožišin, vězení.</a:t>
            </a:r>
            <a:endParaRPr lang="cs-CZ" sz="28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3352" y="3645024"/>
            <a:ext cx="11737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Alexej Michajlovič si byl vědom zaostalosti Ruska – navázal kontakty se</a:t>
            </a:r>
            <a:br>
              <a:rPr lang="cs-CZ" sz="2800" b="1" dirty="0" smtClean="0"/>
            </a:br>
            <a:r>
              <a:rPr lang="cs-CZ" sz="2800" b="1" dirty="0" smtClean="0"/>
              <a:t>  zahraničím zvláště s </a:t>
            </a:r>
            <a:r>
              <a:rPr lang="cs-CZ" sz="2800" b="1" u="sng" dirty="0" smtClean="0">
                <a:solidFill>
                  <a:srgbClr val="FFFF00"/>
                </a:solidFill>
              </a:rPr>
              <a:t>Anglií a Nizozemskem, podporoval usazování </a:t>
            </a:r>
            <a:r>
              <a:rPr lang="cs-CZ" sz="2800" b="1" u="sng" dirty="0" err="1" smtClean="0">
                <a:solidFill>
                  <a:srgbClr val="FFFF00"/>
                </a:solidFill>
              </a:rPr>
              <a:t>zahranič</a:t>
            </a:r>
            <a:r>
              <a:rPr lang="cs-CZ" sz="2800" b="1" u="sng" dirty="0" smtClean="0">
                <a:solidFill>
                  <a:srgbClr val="FFFF00"/>
                </a:solidFill>
              </a:rPr>
              <a:t>. odborníků, podnikatelů a obchodníků</a:t>
            </a:r>
            <a:r>
              <a:rPr lang="cs-CZ" sz="2800" b="1" dirty="0" smtClean="0"/>
              <a:t>- cizinecká čtvrť v Moskvě – </a:t>
            </a:r>
            <a:r>
              <a:rPr lang="cs-CZ" sz="2800" b="1" i="1" u="sng" dirty="0" smtClean="0"/>
              <a:t>Sloboda</a:t>
            </a:r>
            <a:r>
              <a:rPr lang="cs-CZ" sz="2800" b="1" u="sng" dirty="0" smtClean="0"/>
              <a:t>.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3352" y="5517232"/>
            <a:ext cx="11521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Rychlý růst manufaktur a úřednického aparátu potřeboval finance-stálé zvyšování daní – </a:t>
            </a:r>
            <a:r>
              <a:rPr lang="cs-CZ" sz="2800" b="1" u="sng" dirty="0" smtClean="0">
                <a:solidFill>
                  <a:srgbClr val="FFFF00"/>
                </a:solidFill>
              </a:rPr>
              <a:t>rolnické vzpoury a městské bouře</a:t>
            </a:r>
            <a:r>
              <a:rPr lang="cs-CZ" sz="2800" b="1" dirty="0" smtClean="0"/>
              <a:t>( kozák </a:t>
            </a:r>
            <a:r>
              <a:rPr lang="cs-CZ" sz="2800" b="1" dirty="0" err="1" smtClean="0"/>
              <a:t>Stěnka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Razin</a:t>
            </a:r>
            <a:r>
              <a:rPr lang="cs-CZ" sz="2800" b="1" dirty="0" smtClean="0"/>
              <a:t>).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19441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83432" y="11663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solidFill>
                  <a:srgbClr val="FFFF00"/>
                </a:solidFill>
              </a:rPr>
              <a:t>Vyplň křížovku (vodorovně)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752184" y="257735"/>
            <a:ext cx="424847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1. Končící dynastie</a:t>
            </a:r>
            <a:r>
              <a:rPr lang="cs-CZ" sz="2400" b="1" dirty="0"/>
              <a:t> </a:t>
            </a:r>
            <a:r>
              <a:rPr lang="cs-CZ" sz="2400" b="1" dirty="0" smtClean="0"/>
              <a:t>:</a:t>
            </a:r>
            <a:br>
              <a:rPr lang="cs-CZ" sz="2400" b="1" dirty="0" smtClean="0"/>
            </a:br>
            <a:r>
              <a:rPr lang="cs-CZ" sz="2400" b="1" dirty="0" smtClean="0"/>
              <a:t>     R - - - - - - - - .</a:t>
            </a:r>
            <a:br>
              <a:rPr lang="cs-CZ" sz="2400" b="1" dirty="0" smtClean="0"/>
            </a:br>
            <a:r>
              <a:rPr lang="cs-CZ" sz="2400" b="1" dirty="0" smtClean="0"/>
              <a:t>2. Nastupující dynastie :</a:t>
            </a:r>
            <a:br>
              <a:rPr lang="cs-CZ" sz="2400" b="1" dirty="0" smtClean="0"/>
            </a:br>
            <a:r>
              <a:rPr lang="cs-CZ" sz="2400" b="1" dirty="0" smtClean="0"/>
              <a:t>     R - - - - - - - - .</a:t>
            </a:r>
            <a:br>
              <a:rPr lang="cs-CZ" sz="2400" b="1" dirty="0" smtClean="0"/>
            </a:br>
            <a:r>
              <a:rPr lang="cs-CZ" sz="2400" b="1" dirty="0" smtClean="0"/>
              <a:t>3. Období zmatku : s - - - - .</a:t>
            </a:r>
            <a:br>
              <a:rPr lang="cs-CZ" sz="2400" b="1" dirty="0" smtClean="0"/>
            </a:br>
            <a:r>
              <a:rPr lang="cs-CZ" sz="2400" b="1" dirty="0" smtClean="0"/>
              <a:t>4. Syn Michala Romanova:</a:t>
            </a:r>
            <a:br>
              <a:rPr lang="cs-CZ" sz="2400" b="1" dirty="0" smtClean="0"/>
            </a:br>
            <a:r>
              <a:rPr lang="cs-CZ" sz="2400" b="1" dirty="0" smtClean="0"/>
              <a:t>    A - - - - -  Michajlovič.</a:t>
            </a:r>
            <a:br>
              <a:rPr lang="cs-CZ" sz="2400" b="1" dirty="0" smtClean="0"/>
            </a:br>
            <a:r>
              <a:rPr lang="cs-CZ" sz="2400" b="1" dirty="0" smtClean="0"/>
              <a:t>5. D - -  sv. Jiří – nevolníci se</a:t>
            </a:r>
            <a:br>
              <a:rPr lang="cs-CZ" sz="2400" b="1" dirty="0" smtClean="0"/>
            </a:br>
            <a:r>
              <a:rPr lang="cs-CZ" sz="2400" b="1" dirty="0" smtClean="0"/>
              <a:t>     mohli stěhovat </a:t>
            </a:r>
            <a:br>
              <a:rPr lang="cs-CZ" sz="2400" b="1" dirty="0" smtClean="0"/>
            </a:br>
            <a:r>
              <a:rPr lang="cs-CZ" sz="2400" b="1" dirty="0" smtClean="0"/>
              <a:t>6. Soupis zákonů </a:t>
            </a:r>
            <a:br>
              <a:rPr lang="cs-CZ" sz="2400" b="1" dirty="0" smtClean="0"/>
            </a:br>
            <a:r>
              <a:rPr lang="cs-CZ" sz="2400" b="1" dirty="0" smtClean="0"/>
              <a:t>    </a:t>
            </a:r>
            <a:r>
              <a:rPr lang="cs-CZ" sz="2400" b="1" dirty="0" err="1" smtClean="0"/>
              <a:t>Soubornoje</a:t>
            </a:r>
            <a:r>
              <a:rPr lang="cs-CZ" sz="2400" b="1" dirty="0" smtClean="0"/>
              <a:t>  U - - - - - - - - .</a:t>
            </a:r>
            <a:br>
              <a:rPr lang="cs-CZ" sz="2400" b="1" dirty="0" smtClean="0"/>
            </a:br>
            <a:r>
              <a:rPr lang="cs-CZ" sz="2400" b="1" dirty="0" smtClean="0"/>
              <a:t>7. Lidé dědičně závislí na půdě </a:t>
            </a:r>
            <a:br>
              <a:rPr lang="cs-CZ" sz="2400" b="1" dirty="0" smtClean="0"/>
            </a:br>
            <a:r>
              <a:rPr lang="cs-CZ" sz="2400" b="1" dirty="0" smtClean="0"/>
              <a:t>     a šlechtě: n - - - - - - - - .</a:t>
            </a: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/>
              <a:t>8</a:t>
            </a:r>
            <a:r>
              <a:rPr lang="cs-CZ" sz="2400" b="1" dirty="0" smtClean="0"/>
              <a:t>.  Sněm – zástupci vyšší,   </a:t>
            </a:r>
            <a:br>
              <a:rPr lang="cs-CZ" sz="2400" b="1" dirty="0" smtClean="0"/>
            </a:br>
            <a:r>
              <a:rPr lang="cs-CZ" sz="2400" b="1" dirty="0" smtClean="0"/>
              <a:t>     nižší  šlechty a c - - - - - .</a:t>
            </a:r>
            <a:br>
              <a:rPr lang="cs-CZ" sz="2400" b="1" dirty="0" smtClean="0"/>
            </a:br>
            <a:r>
              <a:rPr lang="cs-CZ" sz="2400" b="1" dirty="0" smtClean="0"/>
              <a:t>9. Zásobárna kožišin a </a:t>
            </a:r>
            <a:br>
              <a:rPr lang="cs-CZ" sz="2400" b="1" dirty="0" smtClean="0"/>
            </a:br>
            <a:r>
              <a:rPr lang="cs-CZ" sz="2400" b="1" dirty="0" smtClean="0"/>
              <a:t>     vězení: S - - - - .</a:t>
            </a:r>
            <a:endParaRPr lang="cs-CZ" sz="24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7" y="836712"/>
            <a:ext cx="7632848" cy="579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20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431704" y="188640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solidFill>
                  <a:srgbClr val="FFFF00"/>
                </a:solidFill>
              </a:rPr>
              <a:t>Správné řešení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368" y="1015406"/>
            <a:ext cx="11521280" cy="550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13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2211</TotalTime>
  <Words>312</Words>
  <Application>Microsoft Office PowerPoint</Application>
  <PresentationFormat>Širokoúhlá obrazovka</PresentationFormat>
  <Paragraphs>43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</cp:lastModifiedBy>
  <cp:revision>218</cp:revision>
  <dcterms:created xsi:type="dcterms:W3CDTF">2014-02-05T17:07:28Z</dcterms:created>
  <dcterms:modified xsi:type="dcterms:W3CDTF">2014-10-13T08:22:42Z</dcterms:modified>
</cp:coreProperties>
</file>