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9" d="100"/>
          <a:sy n="79" d="100"/>
        </p:scale>
        <p:origin x="1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Hildesheim-St_Michaels_Church.Crypt.of.Bernward.JPG" TargetMode="External"/><Relationship Id="rId2" Type="http://schemas.openxmlformats.org/officeDocument/2006/relationships/hyperlink" Target="http://commons.wikimedia.org/wiki/File:RotundaRip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commons.wikimedia.org/wiki/File:Gothic_altar_veit_stoss.jpg" TargetMode="External"/><Relationship Id="rId4" Type="http://schemas.openxmlformats.org/officeDocument/2006/relationships/hyperlink" Target="http://commons.wikimedia.org/wiki/File:Paris.notre.dame.750pix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839416" y="260648"/>
            <a:ext cx="6192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u="sng" dirty="0" smtClean="0">
                <a:solidFill>
                  <a:srgbClr val="FFFF00"/>
                </a:solidFill>
              </a:rPr>
              <a:t>ROMÁNSKÁ,  GOTICKÁ KULTURA</a:t>
            </a:r>
            <a:endParaRPr lang="cs-CZ" sz="3600" b="1" u="sng" dirty="0">
              <a:solidFill>
                <a:srgbClr val="FFFF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8472264" y="26064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Mgr. Ivana Zelenková</a:t>
            </a:r>
            <a:br>
              <a:rPr lang="cs-CZ" dirty="0" smtClean="0"/>
            </a:br>
            <a:r>
              <a:rPr lang="cs-CZ" dirty="0" smtClean="0"/>
              <a:t>10.2.2014, Dějepis   7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623392" y="1460977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 smtClean="0"/>
              <a:t>ROMÁNSKÁ  KULTURA</a:t>
            </a:r>
            <a:endParaRPr lang="cs-CZ" sz="3200" b="1" u="sng" dirty="0"/>
          </a:p>
        </p:txBody>
      </p:sp>
      <p:sp>
        <p:nvSpPr>
          <p:cNvPr id="3" name="TextovéPole 2"/>
          <p:cNvSpPr txBox="1"/>
          <p:nvPr/>
        </p:nvSpPr>
        <p:spPr>
          <a:xfrm>
            <a:off x="191344" y="2348880"/>
            <a:ext cx="11665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u="sng" dirty="0" smtClean="0"/>
              <a:t>11. – 13. stol</a:t>
            </a:r>
            <a:r>
              <a:rPr lang="cs-CZ" sz="3200" b="1" dirty="0" smtClean="0"/>
              <a:t>. – souvislost s šířením </a:t>
            </a:r>
            <a:r>
              <a:rPr lang="cs-CZ" sz="3200" b="1" dirty="0" err="1" smtClean="0"/>
              <a:t>křesťanství,vzor</a:t>
            </a:r>
            <a:r>
              <a:rPr lang="cs-CZ" sz="3200" b="1" dirty="0" smtClean="0"/>
              <a:t> antické</a:t>
            </a:r>
            <a:br>
              <a:rPr lang="cs-CZ" sz="3200" b="1" dirty="0" smtClean="0"/>
            </a:br>
            <a:r>
              <a:rPr lang="cs-CZ" sz="3200" b="1" dirty="0" smtClean="0"/>
              <a:t>  stavitelství.</a:t>
            </a:r>
            <a:endParaRPr lang="cs-CZ" sz="32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407368" y="3717032"/>
            <a:ext cx="11449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u="sng" dirty="0" smtClean="0"/>
              <a:t>Znaky</a:t>
            </a:r>
            <a:r>
              <a:rPr lang="cs-CZ" sz="3200" b="1" dirty="0" smtClean="0"/>
              <a:t> :  bazilika -3 stav. oddělené části-lodě, </a:t>
            </a:r>
            <a:r>
              <a:rPr lang="cs-CZ" sz="3200" b="1" u="sng" dirty="0" smtClean="0"/>
              <a:t>obloukovitá </a:t>
            </a:r>
            <a:br>
              <a:rPr lang="cs-CZ" sz="3200" b="1" u="sng" dirty="0" smtClean="0"/>
            </a:br>
            <a:r>
              <a:rPr lang="cs-CZ" sz="3200" b="1" u="sng" dirty="0" smtClean="0"/>
              <a:t>  sdružená okna, mohutné zdi, rotunda</a:t>
            </a:r>
            <a:r>
              <a:rPr lang="cs-CZ" sz="3200" b="1" dirty="0" smtClean="0"/>
              <a:t>- věž kruhovitého půdorysu,</a:t>
            </a:r>
            <a:br>
              <a:rPr lang="cs-CZ" sz="3200" b="1" dirty="0" smtClean="0"/>
            </a:br>
            <a:r>
              <a:rPr lang="cs-CZ" sz="3200" b="1" dirty="0" smtClean="0"/>
              <a:t>  hrady, vchody s </a:t>
            </a:r>
            <a:r>
              <a:rPr lang="cs-CZ" sz="3200" b="1" dirty="0" err="1" smtClean="0"/>
              <a:t>ozdob.portály</a:t>
            </a:r>
            <a:r>
              <a:rPr lang="cs-CZ" sz="3200" b="1" dirty="0" smtClean="0"/>
              <a:t>, </a:t>
            </a:r>
            <a:r>
              <a:rPr lang="cs-CZ" sz="3200" b="1" dirty="0" err="1" smtClean="0"/>
              <a:t>jedn</a:t>
            </a:r>
            <a:r>
              <a:rPr lang="cs-CZ" sz="3200" b="1" dirty="0" smtClean="0"/>
              <a:t>. vnitřní zařízení, sochy, malby.</a:t>
            </a:r>
            <a:endParaRPr lang="cs-CZ" sz="32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335360" y="5868561"/>
            <a:ext cx="1080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Typické románské stavby- benediktínské kláštery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73033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368" y="548680"/>
            <a:ext cx="4608512" cy="4968552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623392" y="5949280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Obr. č.1 – románská rotunda</a:t>
            </a:r>
            <a:endParaRPr lang="cs-CZ" sz="20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548680"/>
            <a:ext cx="5688632" cy="4968551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744072" y="5949280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 smtClean="0"/>
              <a:t>Obr.č</a:t>
            </a:r>
            <a:r>
              <a:rPr lang="cs-CZ" sz="2000" b="1" dirty="0" smtClean="0"/>
              <a:t>. 2 – románský hrad 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86024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11424" y="188640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 smtClean="0"/>
              <a:t>GOTICKÁ  KULTURA</a:t>
            </a:r>
            <a:endParaRPr lang="cs-CZ" sz="3200" b="1" u="sng" dirty="0"/>
          </a:p>
        </p:txBody>
      </p:sp>
      <p:sp>
        <p:nvSpPr>
          <p:cNvPr id="3" name="TextovéPole 2"/>
          <p:cNvSpPr txBox="1"/>
          <p:nvPr/>
        </p:nvSpPr>
        <p:spPr>
          <a:xfrm>
            <a:off x="479376" y="1052736"/>
            <a:ext cx="11377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Rozkvět gotiky ve </a:t>
            </a:r>
            <a:r>
              <a:rPr lang="cs-CZ" sz="3200" b="1" u="sng" dirty="0" smtClean="0"/>
              <a:t>13. – 14. stol</a:t>
            </a:r>
            <a:r>
              <a:rPr lang="cs-CZ" sz="3200" b="1" dirty="0" smtClean="0"/>
              <a:t>. hlavně církevní stavby-katedrály ( biskupské či </a:t>
            </a:r>
            <a:r>
              <a:rPr lang="cs-CZ" sz="3200" b="1" smtClean="0"/>
              <a:t>arcibiskupské kostely) </a:t>
            </a:r>
            <a:r>
              <a:rPr lang="cs-CZ" sz="3200" b="1" u="sng" dirty="0" smtClean="0"/>
              <a:t>směřují směrem vzhůru</a:t>
            </a:r>
            <a:r>
              <a:rPr lang="cs-CZ" sz="3200" b="1" dirty="0" smtClean="0"/>
              <a:t>. </a:t>
            </a:r>
            <a:endParaRPr lang="cs-CZ" sz="32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479376" y="2636912"/>
            <a:ext cx="115932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Znaky : </a:t>
            </a:r>
            <a:r>
              <a:rPr lang="cs-CZ" sz="3200" b="1" u="sng" dirty="0" smtClean="0"/>
              <a:t>lomený oblouk</a:t>
            </a:r>
            <a:r>
              <a:rPr lang="cs-CZ" sz="3200" b="1" dirty="0" smtClean="0"/>
              <a:t> ( ruce sepjaté k modlitbě), žebrová klenba, bohatě zdobené portály, slabší zdi, </a:t>
            </a:r>
            <a:r>
              <a:rPr lang="cs-CZ" sz="3200" b="1" u="sng" dirty="0" smtClean="0"/>
              <a:t>systém opěrných pilířů a sloupů</a:t>
            </a:r>
            <a:r>
              <a:rPr lang="cs-CZ" sz="3200" b="1" dirty="0" smtClean="0"/>
              <a:t>.</a:t>
            </a:r>
            <a:br>
              <a:rPr lang="cs-CZ" sz="3200" b="1" dirty="0" smtClean="0"/>
            </a:br>
            <a:r>
              <a:rPr lang="cs-CZ" sz="3200" b="1" dirty="0" smtClean="0"/>
              <a:t>Důležitý je vnitřní prostor, sochař. a malíř. výzdoba, světlo , vitráže. </a:t>
            </a:r>
            <a:endParaRPr lang="cs-CZ" sz="32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623392" y="4509120"/>
            <a:ext cx="112332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Vrcholný projev </a:t>
            </a:r>
            <a:r>
              <a:rPr lang="cs-CZ" sz="3200" b="1" dirty="0" err="1" smtClean="0"/>
              <a:t>gotic.sochařství</a:t>
            </a:r>
            <a:r>
              <a:rPr lang="cs-CZ" sz="3200" b="1" dirty="0" smtClean="0"/>
              <a:t> a malířství- zpodobnění Panny Marie: a) PIETA</a:t>
            </a:r>
            <a:r>
              <a:rPr lang="cs-CZ" sz="3200" b="1" dirty="0"/>
              <a:t> </a:t>
            </a:r>
            <a:r>
              <a:rPr lang="cs-CZ" sz="3200" b="1" dirty="0" smtClean="0"/>
              <a:t> b) MADONA .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204931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52" y="404664"/>
            <a:ext cx="5184576" cy="5616624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767408" y="6237312"/>
            <a:ext cx="3960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Obr.č.3 – gotická katedrála v </a:t>
            </a:r>
            <a:r>
              <a:rPr lang="cs-CZ" sz="2000" b="1" dirty="0" err="1" smtClean="0"/>
              <a:t>Notrte</a:t>
            </a:r>
            <a:r>
              <a:rPr lang="cs-CZ" sz="2000" b="1" dirty="0" smtClean="0"/>
              <a:t>-Dame-Paříž</a:t>
            </a:r>
            <a:endParaRPr lang="cs-CZ" sz="20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3992" y="404664"/>
            <a:ext cx="5904656" cy="4968552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744072" y="5805264"/>
            <a:ext cx="417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Obr.č.4 – gotický oltář-Mariánský kostel-Krakov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334919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67408" y="188640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Zdroje : </a:t>
            </a:r>
            <a:endParaRPr lang="cs-CZ" sz="2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767408" y="1124744"/>
            <a:ext cx="1116124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Obr. </a:t>
            </a:r>
            <a:r>
              <a:rPr lang="cs-CZ" sz="2000" b="1" dirty="0"/>
              <a:t>č.1 -NEZNÁMÝ. wikipedie [online]. [cit. 10.2.2014]. Dostupný na WWW: </a:t>
            </a:r>
            <a:r>
              <a:rPr lang="cs-CZ" sz="2000" b="1" dirty="0">
                <a:hlinkClick r:id="rId2"/>
              </a:rPr>
              <a:t>http://</a:t>
            </a:r>
            <a:r>
              <a:rPr lang="cs-CZ" sz="2000" b="1" dirty="0" smtClean="0">
                <a:hlinkClick r:id="rId2"/>
              </a:rPr>
              <a:t>commons.wikimedia.org/wiki/File:RotundaRip.jpg</a:t>
            </a:r>
            <a:endParaRPr lang="cs-CZ" sz="2000" b="1" dirty="0" smtClean="0"/>
          </a:p>
          <a:p>
            <a:endParaRPr lang="cs-CZ" sz="2000" b="1" dirty="0"/>
          </a:p>
          <a:p>
            <a:endParaRPr lang="cs-CZ" sz="2000" b="1" dirty="0" smtClean="0"/>
          </a:p>
          <a:p>
            <a:r>
              <a:rPr lang="cs-CZ" sz="2000" b="1" dirty="0" smtClean="0"/>
              <a:t>Obr. </a:t>
            </a:r>
            <a:r>
              <a:rPr lang="cs-CZ" sz="2000" b="1" dirty="0"/>
              <a:t>č</a:t>
            </a:r>
            <a:r>
              <a:rPr lang="cs-CZ" sz="2000" b="1" dirty="0" smtClean="0"/>
              <a:t>.2  -   </a:t>
            </a:r>
            <a:r>
              <a:rPr lang="cs-CZ" sz="2000" dirty="0"/>
              <a:t>NEZNÁMÝ. </a:t>
            </a:r>
            <a:r>
              <a:rPr lang="cs-CZ" sz="2000" i="1" dirty="0"/>
              <a:t>wikipedie</a:t>
            </a:r>
            <a:r>
              <a:rPr lang="cs-CZ" sz="2000" dirty="0"/>
              <a:t> [online]. [cit. 10.2.2014]. Dostupný na WWW: </a:t>
            </a:r>
            <a:r>
              <a:rPr lang="cs-CZ" sz="2000" dirty="0">
                <a:hlinkClick r:id="rId3"/>
              </a:rPr>
              <a:t>http://</a:t>
            </a:r>
            <a:r>
              <a:rPr lang="cs-CZ" sz="2000" dirty="0" smtClean="0">
                <a:hlinkClick r:id="rId3"/>
              </a:rPr>
              <a:t>commons.wikimedia.org/wiki/File:Hildesheim-St_Michaels_Church.Crypt.of.Bernward.JPG</a:t>
            </a:r>
            <a:endParaRPr lang="cs-CZ" sz="2000" dirty="0" smtClean="0"/>
          </a:p>
          <a:p>
            <a:endParaRPr lang="cs-CZ" sz="2000" b="1" dirty="0"/>
          </a:p>
          <a:p>
            <a:endParaRPr lang="cs-CZ" sz="2000" b="1" dirty="0" smtClean="0"/>
          </a:p>
          <a:p>
            <a:r>
              <a:rPr lang="cs-CZ" sz="2000" b="1" dirty="0" smtClean="0"/>
              <a:t>Obr. č. 3 – </a:t>
            </a:r>
            <a:r>
              <a:rPr lang="cs-CZ" sz="2000" dirty="0"/>
              <a:t>NEZNÁMÝ. </a:t>
            </a:r>
            <a:r>
              <a:rPr lang="cs-CZ" sz="2000" i="1" dirty="0"/>
              <a:t>wikipedie</a:t>
            </a:r>
            <a:r>
              <a:rPr lang="cs-CZ" sz="2000" dirty="0"/>
              <a:t> [online]. [cit. 10.2.2014]. Dostupný na WWW: </a:t>
            </a:r>
            <a:r>
              <a:rPr lang="cs-CZ" sz="2000" dirty="0">
                <a:hlinkClick r:id="rId4"/>
              </a:rPr>
              <a:t>http://</a:t>
            </a:r>
            <a:r>
              <a:rPr lang="cs-CZ" sz="2000" dirty="0" smtClean="0">
                <a:hlinkClick r:id="rId4"/>
              </a:rPr>
              <a:t>commons.wikimedia.org/wiki/File:Paris.notre.dame.750pix.jpg</a:t>
            </a:r>
            <a:endParaRPr lang="cs-CZ" sz="2000" dirty="0" smtClean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r>
              <a:rPr lang="cs-CZ" sz="2000" b="1" dirty="0" smtClean="0"/>
              <a:t>Obr. č. 4 </a:t>
            </a:r>
            <a:r>
              <a:rPr lang="cs-CZ" sz="2000" b="1" dirty="0"/>
              <a:t>- NEZNÁMÝ. wikipedie [online]. [cit. 10.2.2014]. Dostupný na WWW: </a:t>
            </a:r>
            <a:r>
              <a:rPr lang="cs-CZ" sz="2000" b="1" dirty="0">
                <a:hlinkClick r:id="rId5"/>
              </a:rPr>
              <a:t>http://</a:t>
            </a:r>
            <a:r>
              <a:rPr lang="cs-CZ" sz="2000" b="1" dirty="0" smtClean="0">
                <a:hlinkClick r:id="rId5"/>
              </a:rPr>
              <a:t>commons.wikimedia.org/wiki/File:Gothic_altar_veit_stoss.jpg</a:t>
            </a:r>
            <a:endParaRPr lang="cs-CZ" sz="2000" b="1" dirty="0" smtClean="0"/>
          </a:p>
          <a:p>
            <a:endParaRPr lang="cs-CZ" sz="2000" b="1" dirty="0"/>
          </a:p>
          <a:p>
            <a:endParaRPr lang="cs-CZ" sz="2000" b="1" dirty="0" smtClean="0"/>
          </a:p>
          <a:p>
            <a:r>
              <a:rPr lang="cs-CZ" sz="2000" b="1" dirty="0" smtClean="0"/>
              <a:t> 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93350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107</TotalTime>
  <Words>230</Words>
  <Application>Microsoft Office PowerPoint</Application>
  <PresentationFormat>Širokoúhlá obrazovka</PresentationFormat>
  <Paragraphs>28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Nebe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pc2</cp:lastModifiedBy>
  <cp:revision>31</cp:revision>
  <dcterms:created xsi:type="dcterms:W3CDTF">2014-02-05T17:07:28Z</dcterms:created>
  <dcterms:modified xsi:type="dcterms:W3CDTF">2017-01-24T07:37:38Z</dcterms:modified>
</cp:coreProperties>
</file>