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ildesheim-St_Michaels_Church.Crypt.of.Bernward.JPG" TargetMode="External"/><Relationship Id="rId2" Type="http://schemas.openxmlformats.org/officeDocument/2006/relationships/hyperlink" Target="http://commons.wikimedia.org/wiki/File:RotundaRip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Gothic_altar_veit_stoss.jpg" TargetMode="External"/><Relationship Id="rId4" Type="http://schemas.openxmlformats.org/officeDocument/2006/relationships/hyperlink" Target="http://commons.wikimedia.org/wiki/File:Paris.notre.dame.750pi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260648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FF00"/>
                </a:solidFill>
              </a:rPr>
              <a:t>ROMÁNSKÁ,  GOTICKÁ KULTURA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10.2.2014, Dějepis   7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ROMÁNSKÁ  KULTURA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1344" y="234888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11. – 13. stol</a:t>
            </a:r>
            <a:r>
              <a:rPr lang="cs-CZ" sz="3200" b="1" dirty="0" smtClean="0"/>
              <a:t>. – souvislost s šířením </a:t>
            </a:r>
            <a:r>
              <a:rPr lang="cs-CZ" sz="3200" b="1" dirty="0" err="1" smtClean="0"/>
              <a:t>křesťanství,vzor</a:t>
            </a:r>
            <a:r>
              <a:rPr lang="cs-CZ" sz="3200" b="1" dirty="0" smtClean="0"/>
              <a:t> antické</a:t>
            </a:r>
            <a:br>
              <a:rPr lang="cs-CZ" sz="3200" b="1" dirty="0" smtClean="0"/>
            </a:br>
            <a:r>
              <a:rPr lang="cs-CZ" sz="3200" b="1" dirty="0" smtClean="0"/>
              <a:t>  stavitelství.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7368" y="3717032"/>
            <a:ext cx="11449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Znaky</a:t>
            </a:r>
            <a:r>
              <a:rPr lang="cs-CZ" sz="3200" b="1" dirty="0" smtClean="0"/>
              <a:t> :  bazilika -3 stav. oddělené části-lodě, </a:t>
            </a:r>
            <a:r>
              <a:rPr lang="cs-CZ" sz="3200" b="1" u="sng" dirty="0" smtClean="0"/>
              <a:t>obloukovitá </a:t>
            </a:r>
            <a:br>
              <a:rPr lang="cs-CZ" sz="3200" b="1" u="sng" dirty="0" smtClean="0"/>
            </a:br>
            <a:r>
              <a:rPr lang="cs-CZ" sz="3200" b="1" u="sng" dirty="0" smtClean="0"/>
              <a:t>  sdružená okna, mohutné zdi, rotunda</a:t>
            </a:r>
            <a:r>
              <a:rPr lang="cs-CZ" sz="3200" b="1" dirty="0" smtClean="0"/>
              <a:t>- věž kruhovitého půdorysu,</a:t>
            </a:r>
            <a:br>
              <a:rPr lang="cs-CZ" sz="3200" b="1" dirty="0" smtClean="0"/>
            </a:br>
            <a:r>
              <a:rPr lang="cs-CZ" sz="3200" b="1" dirty="0" smtClean="0"/>
              <a:t>  hrady, vchody s </a:t>
            </a:r>
            <a:r>
              <a:rPr lang="cs-CZ" sz="3200" b="1" dirty="0" err="1" smtClean="0"/>
              <a:t>ozdob.portály</a:t>
            </a:r>
            <a:r>
              <a:rPr lang="cs-CZ" sz="3200" b="1" dirty="0" smtClean="0"/>
              <a:t>, </a:t>
            </a:r>
            <a:r>
              <a:rPr lang="cs-CZ" sz="3200" b="1" dirty="0" err="1" smtClean="0"/>
              <a:t>jedn</a:t>
            </a:r>
            <a:r>
              <a:rPr lang="cs-CZ" sz="3200" b="1" dirty="0" smtClean="0"/>
              <a:t>. vnitřní zařízení, sochy, malby.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5868561"/>
            <a:ext cx="1080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Typické románské stavby- benediktínské kláštery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548680"/>
            <a:ext cx="4608512" cy="496855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23392" y="594928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 č.1 – románská rotunda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48680"/>
            <a:ext cx="5688632" cy="496855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44072" y="594928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Obr.č</a:t>
            </a:r>
            <a:r>
              <a:rPr lang="cs-CZ" sz="2000" b="1" dirty="0" smtClean="0"/>
              <a:t>. 2 – románský hrad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6024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11424" y="18864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GOTICKÁ  KULTURA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9376" y="1052736"/>
            <a:ext cx="11377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Rozkvět gotiky ve </a:t>
            </a:r>
            <a:r>
              <a:rPr lang="cs-CZ" sz="3200" b="1" u="sng" dirty="0" smtClean="0"/>
              <a:t>13. – 14. stol</a:t>
            </a:r>
            <a:r>
              <a:rPr lang="cs-CZ" sz="3200" b="1" dirty="0" smtClean="0"/>
              <a:t>. hlavně církevní stavby-katedrály ( biskupské či </a:t>
            </a:r>
            <a:r>
              <a:rPr lang="cs-CZ" sz="3200" b="1" smtClean="0"/>
              <a:t>arcibiskupské kostely) </a:t>
            </a:r>
            <a:r>
              <a:rPr lang="cs-CZ" sz="3200" b="1" u="sng" dirty="0" smtClean="0"/>
              <a:t>směřují směrem vzhůru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9376" y="2636912"/>
            <a:ext cx="11593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Znaky : </a:t>
            </a:r>
            <a:r>
              <a:rPr lang="cs-CZ" sz="3200" b="1" u="sng" dirty="0" smtClean="0"/>
              <a:t>lomený oblouk</a:t>
            </a:r>
            <a:r>
              <a:rPr lang="cs-CZ" sz="3200" b="1" dirty="0" smtClean="0"/>
              <a:t> ( ruce sepjaté k modlitbě), žebrová klenba, bohatě zdobené portály, slabší zdi, </a:t>
            </a:r>
            <a:r>
              <a:rPr lang="cs-CZ" sz="3200" b="1" u="sng" dirty="0" smtClean="0"/>
              <a:t>systém opěrných pilířů a sloupů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Důležitý je vnitřní prostor, sochař. a malíř. výzdoba, světlo , vitráže.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392" y="4509120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Vrcholný projev </a:t>
            </a:r>
            <a:r>
              <a:rPr lang="cs-CZ" sz="3200" b="1" dirty="0" err="1" smtClean="0"/>
              <a:t>gotic.sochařství</a:t>
            </a:r>
            <a:r>
              <a:rPr lang="cs-CZ" sz="3200" b="1" dirty="0" smtClean="0"/>
              <a:t> a malířství- zpodobnění Panny Marie: a) PIETA</a:t>
            </a:r>
            <a:r>
              <a:rPr lang="cs-CZ" sz="3200" b="1" dirty="0"/>
              <a:t> </a:t>
            </a:r>
            <a:r>
              <a:rPr lang="cs-CZ" sz="3200" b="1" dirty="0" smtClean="0"/>
              <a:t> b) MADONA 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04931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404664"/>
            <a:ext cx="5184576" cy="561662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67408" y="6237312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Obr.č.3 – gotická katedrála v </a:t>
            </a:r>
            <a:r>
              <a:rPr lang="cs-CZ" sz="2000" b="1" dirty="0" err="1" smtClean="0"/>
              <a:t>Notrte</a:t>
            </a:r>
            <a:r>
              <a:rPr lang="cs-CZ" sz="2000" b="1" dirty="0" smtClean="0"/>
              <a:t>-Dame-Paříž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992" y="404664"/>
            <a:ext cx="5904656" cy="49685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44072" y="580526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Obr.č.4 – gotický oltář-Mariánský kostel-Krakov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3491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67408" y="18864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Zdroje : 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7408" y="1124744"/>
            <a:ext cx="1116124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 </a:t>
            </a:r>
            <a:r>
              <a:rPr lang="cs-CZ" sz="2000" b="1" dirty="0"/>
              <a:t>č.1 -NEZNÁMÝ. wikipedie [online]. [cit. 10.2.2014]. Dostupný na WWW: </a:t>
            </a:r>
            <a:r>
              <a:rPr lang="cs-CZ" sz="2000" b="1" dirty="0">
                <a:hlinkClick r:id="rId2"/>
              </a:rPr>
              <a:t>http://</a:t>
            </a:r>
            <a:r>
              <a:rPr lang="cs-CZ" sz="2000" b="1" dirty="0" smtClean="0">
                <a:hlinkClick r:id="rId2"/>
              </a:rPr>
              <a:t>commons.wikimedia.org/wiki/File:RotundaRip.jpg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Obr. </a:t>
            </a:r>
            <a:r>
              <a:rPr lang="cs-CZ" sz="2000" b="1" dirty="0"/>
              <a:t>č</a:t>
            </a:r>
            <a:r>
              <a:rPr lang="cs-CZ" sz="2000" b="1" dirty="0" smtClean="0"/>
              <a:t>.2  -   </a:t>
            </a:r>
            <a:r>
              <a:rPr lang="cs-CZ" sz="2000" dirty="0"/>
              <a:t>NEZNÁMÝ. </a:t>
            </a:r>
            <a:r>
              <a:rPr lang="cs-CZ" sz="2000" i="1" dirty="0"/>
              <a:t>wikipedie</a:t>
            </a:r>
            <a:r>
              <a:rPr lang="cs-CZ" sz="2000" dirty="0"/>
              <a:t> [online]. [cit. 10.2.2014]. Dostupný na WWW: </a:t>
            </a:r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commons.wikimedia.org/wiki/File:Hildesheim-St_Michaels_Church.Crypt.of.Bernward.JPG</a:t>
            </a:r>
            <a:endParaRPr lang="cs-CZ" sz="2000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Obr. č. 3 – </a:t>
            </a:r>
            <a:r>
              <a:rPr lang="cs-CZ" sz="2000" dirty="0"/>
              <a:t>NEZNÁMÝ. </a:t>
            </a:r>
            <a:r>
              <a:rPr lang="cs-CZ" sz="2000" i="1" dirty="0"/>
              <a:t>wikipedie</a:t>
            </a:r>
            <a:r>
              <a:rPr lang="cs-CZ" sz="2000" dirty="0"/>
              <a:t> [online]. [cit. 10.2.2014]. Dostupný na WWW: </a:t>
            </a: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commons.wikimedia.org/wiki/File:Paris.notre.dame.750pix.jpg</a:t>
            </a:r>
            <a:endParaRPr lang="cs-CZ" sz="2000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Obr. č. 4 </a:t>
            </a:r>
            <a:r>
              <a:rPr lang="cs-CZ" sz="2000" b="1" dirty="0"/>
              <a:t>- NEZNÁMÝ. wikipedie [online]. [cit. 10.2.2014]. Dostupný na WWW: </a:t>
            </a:r>
            <a:r>
              <a:rPr lang="cs-CZ" sz="2000" b="1" dirty="0">
                <a:hlinkClick r:id="rId5"/>
              </a:rPr>
              <a:t>http://</a:t>
            </a:r>
            <a:r>
              <a:rPr lang="cs-CZ" sz="2000" b="1" dirty="0" smtClean="0">
                <a:hlinkClick r:id="rId5"/>
              </a:rPr>
              <a:t>commons.wikimedia.org/wiki/File:Gothic_altar_veit_stoss.jpg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335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107</TotalTime>
  <Words>230</Words>
  <Application>Microsoft Office PowerPoint</Application>
  <PresentationFormat>Širokoúhlá obrazovka</PresentationFormat>
  <Paragraphs>28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pc2</cp:lastModifiedBy>
  <cp:revision>31</cp:revision>
  <dcterms:created xsi:type="dcterms:W3CDTF">2014-02-05T17:07:28Z</dcterms:created>
  <dcterms:modified xsi:type="dcterms:W3CDTF">2017-01-24T07:37:38Z</dcterms:modified>
</cp:coreProperties>
</file>