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5" r:id="rId1"/>
  </p:sldMasterIdLst>
  <p:notesMasterIdLst>
    <p:notesMasterId r:id="rId15"/>
  </p:notesMasterIdLst>
  <p:handoutMasterIdLst>
    <p:handoutMasterId r:id="rId16"/>
  </p:handoutMasterIdLst>
  <p:sldIdLst>
    <p:sldId id="266" r:id="rId2"/>
    <p:sldId id="302" r:id="rId3"/>
    <p:sldId id="293" r:id="rId4"/>
    <p:sldId id="305" r:id="rId5"/>
    <p:sldId id="304" r:id="rId6"/>
    <p:sldId id="308" r:id="rId7"/>
    <p:sldId id="311" r:id="rId8"/>
    <p:sldId id="306" r:id="rId9"/>
    <p:sldId id="301" r:id="rId10"/>
    <p:sldId id="310" r:id="rId11"/>
    <p:sldId id="309" r:id="rId12"/>
    <p:sldId id="28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434" autoAdjust="0"/>
  </p:normalViewPr>
  <p:slideViewPr>
    <p:cSldViewPr>
      <p:cViewPr varScale="1">
        <p:scale>
          <a:sx n="79" d="100"/>
          <a:sy n="79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1530-3616-492D-AD4C-14AD9706DF69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A0B8-936C-40EB-998F-725A6422D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15A3-1E34-4D01-8B1A-B769E45A476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E5478-E174-4FFF-A7D6-F1EED00513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86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9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13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13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1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0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16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25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3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56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50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DA63EB3D-684E-4608-BC02-0985F4ACF151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10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9/Kodex_vy%C5%A1ehradsk%C3%BD1.jpg" TargetMode="External"/><Relationship Id="rId2" Type="http://schemas.openxmlformats.org/officeDocument/2006/relationships/hyperlink" Target="http://novysmer.cz/index.php?option=com_content&amp;view=article&amp;id=1245:prvni-esky-kral-vratislav-ii&amp;catid=39:historie&amp;Itemid=5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VladislavI.JPG" TargetMode="External"/><Relationship Id="rId4" Type="http://schemas.openxmlformats.org/officeDocument/2006/relationships/hyperlink" Target="http://www.osobnostis.estranky.cz/fotoalbum/sobeslav-i.-premyslovec-1090--cesky-kniz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8640"/>
            <a:ext cx="3967708" cy="10801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412776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  <a:t/>
            </a:r>
            <a:b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cs-CZ" sz="4400" b="1" u="sng" dirty="0" smtClean="0">
                <a:solidFill>
                  <a:srgbClr val="FF0000"/>
                </a:solidFill>
                <a:latin typeface="Calibri" panose="020F0502020204030204"/>
              </a:rPr>
              <a:t>PŘEMYSLOVCI II. – první králové</a:t>
            </a:r>
            <a:endParaRPr lang="cs-CZ" sz="44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endParaRPr lang="cs-CZ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Prezentace</a:t>
            </a: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Mgr. Ivana Zelenková</a:t>
            </a:r>
            <a:endParaRPr lang="cs-CZ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Dějepis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třída</a:t>
            </a: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EU - 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5- Přehled </a:t>
            </a:r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panovníků v 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Čechách</a:t>
            </a:r>
          </a:p>
          <a:p>
            <a:pPr lvl="0"/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EU-5-06- Přemyslovci II.- první králové</a:t>
            </a:r>
            <a:endParaRPr lang="cs-CZ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54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3928" y="446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DOPLŇ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3573016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/>
              <a:t>Vyplňuj vodorovně – po řádcích</a:t>
            </a:r>
            <a:r>
              <a:rPr lang="cs-CZ" sz="2800" b="1" dirty="0" smtClean="0"/>
              <a:t>: </a:t>
            </a:r>
            <a:br>
              <a:rPr lang="cs-CZ" sz="2800" b="1" dirty="0" smtClean="0"/>
            </a:br>
            <a:r>
              <a:rPr lang="cs-CZ" sz="2800" b="1" dirty="0" smtClean="0"/>
              <a:t>- Počátky křesťanství v Čechách se zabývá: „ K - - - - -   Česká“.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Věž s kruhovitým půdorysem : R - - - - - - .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Stavba určená k náboženským obřadům : K - - - - - .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První mnich Pražského biskupství D - - - - - .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Patron české země – sv. V - - - - - .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Panovník rozhoduje o jmenování biskupů : I - - - - - - - - - -  .</a:t>
            </a:r>
          </a:p>
          <a:p>
            <a:pPr marL="457200" indent="-457200">
              <a:buFontTx/>
              <a:buChar char="-"/>
            </a:pPr>
            <a:endParaRPr lang="cs-CZ" sz="2800" b="1" dirty="0" smtClean="0"/>
          </a:p>
          <a:p>
            <a:pPr marL="457200" indent="-457200">
              <a:buFontTx/>
              <a:buChar char="-"/>
            </a:pPr>
            <a:endParaRPr lang="cs-CZ" sz="28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49605"/>
              </p:ext>
            </p:extLst>
          </p:nvPr>
        </p:nvGraphicFramePr>
        <p:xfrm>
          <a:off x="539552" y="476673"/>
          <a:ext cx="813690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List" r:id="rId3" imgW="7324846" imgH="2810009" progId="Excel.Sheet.12">
                  <p:embed/>
                </p:oleObj>
              </mc:Choice>
              <mc:Fallback>
                <p:oleObj name="List" r:id="rId3" imgW="7324846" imgH="28100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76673"/>
                        <a:ext cx="8136904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45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3928" y="1886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DOPLŇ </a:t>
            </a:r>
            <a:endParaRPr lang="cs-CZ" sz="2800" b="1" u="sng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95523"/>
              </p:ext>
            </p:extLst>
          </p:nvPr>
        </p:nvGraphicFramePr>
        <p:xfrm>
          <a:off x="395532" y="1196752"/>
          <a:ext cx="8640960" cy="4464497"/>
        </p:xfrm>
        <a:graphic>
          <a:graphicData uri="http://schemas.openxmlformats.org/drawingml/2006/table">
            <a:tbl>
              <a:tblPr/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7440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082"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 fontAlgn="b"/>
                      <a:endParaRPr lang="cs-CZ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43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16947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 :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67777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 </a:t>
            </a:r>
            <a:r>
              <a:rPr lang="cs-CZ" b="1" dirty="0"/>
              <a:t>č.1 </a:t>
            </a:r>
            <a:r>
              <a:rPr lang="cs-CZ" b="1" dirty="0" smtClean="0"/>
              <a:t>-NEZNÁMÝ</a:t>
            </a:r>
            <a:r>
              <a:rPr lang="cs-CZ" b="1" dirty="0"/>
              <a:t>. www.novysmer.cz [online]. [cit. 2.4.2014]. Dostupný na WWW: </a:t>
            </a:r>
            <a:r>
              <a:rPr lang="cs-CZ" b="1" dirty="0">
                <a:hlinkClick r:id="rId2"/>
              </a:rPr>
              <a:t>http://</a:t>
            </a:r>
            <a:r>
              <a:rPr lang="cs-CZ" b="1" dirty="0" smtClean="0">
                <a:hlinkClick r:id="rId2"/>
              </a:rPr>
              <a:t>novysmer.cz/index.php?option=com_content&amp;view=article&amp;id=1245:prvni-esky-kral-vratislav-ii&amp;catid=39:historie&amp;Itemid=50</a:t>
            </a:r>
            <a:endParaRPr lang="cs-CZ" b="1" dirty="0" smtClean="0"/>
          </a:p>
          <a:p>
            <a:r>
              <a:rPr lang="cs-CZ" b="1" dirty="0" smtClean="0"/>
              <a:t> </a:t>
            </a:r>
          </a:p>
          <a:p>
            <a:r>
              <a:rPr lang="cs-CZ" b="1" dirty="0" smtClean="0"/>
              <a:t>Obr. č. 2-NEZNÁMÝ</a:t>
            </a:r>
            <a:r>
              <a:rPr lang="cs-CZ" b="1" dirty="0"/>
              <a:t>. wikipedie [online]. [cit. 2.4.2014]. Dostupný na WWW: </a:t>
            </a:r>
            <a:r>
              <a:rPr lang="cs-CZ" b="1" dirty="0">
                <a:hlinkClick r:id="rId3"/>
              </a:rPr>
              <a:t>http://</a:t>
            </a:r>
            <a:r>
              <a:rPr lang="cs-CZ" b="1" dirty="0" smtClean="0">
                <a:hlinkClick r:id="rId3"/>
              </a:rPr>
              <a:t>upload.wikimedia.org/wikipedia/commons/0/09/Kodex_vy%C5%A1ehradsk%C3%BD1.jpg</a:t>
            </a:r>
            <a:endParaRPr lang="cs-CZ" b="1" dirty="0" smtClean="0"/>
          </a:p>
          <a:p>
            <a:r>
              <a:rPr lang="cs-CZ" b="1" dirty="0" smtClean="0"/>
              <a:t> </a:t>
            </a:r>
          </a:p>
          <a:p>
            <a:r>
              <a:rPr lang="cs-CZ" b="1" dirty="0" smtClean="0"/>
              <a:t> </a:t>
            </a:r>
          </a:p>
          <a:p>
            <a:r>
              <a:rPr lang="cs-CZ" b="1" dirty="0" smtClean="0"/>
              <a:t> </a:t>
            </a:r>
            <a:endParaRPr lang="cs-CZ" b="1" dirty="0"/>
          </a:p>
          <a:p>
            <a:r>
              <a:rPr lang="cs-CZ" b="1" dirty="0" smtClean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285293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Obr.č.3</a:t>
            </a:r>
            <a:r>
              <a:rPr lang="cs-CZ" dirty="0" smtClean="0"/>
              <a:t> -NEZNÁMÝ</a:t>
            </a:r>
            <a:r>
              <a:rPr lang="cs-CZ" dirty="0"/>
              <a:t>. www.osobnost.estranky.cz [online]. [cit. 2.4.2014]. Dostupný na WWW: </a:t>
            </a:r>
            <a:r>
              <a:rPr lang="cs-CZ" dirty="0">
                <a:hlinkClick r:id="rId4"/>
              </a:rPr>
              <a:t>http://www.osobnostis.estranky.cz/fotoalbum/sobeslav-i.-premyslovec-1090--cesky-knize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/>
              <a:t>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3861048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Obr.č.4 </a:t>
            </a:r>
            <a:r>
              <a:rPr lang="cs-CZ" dirty="0" smtClean="0"/>
              <a:t>-NEZNÁMÝ</a:t>
            </a:r>
            <a:r>
              <a:rPr lang="cs-CZ" dirty="0"/>
              <a:t>. </a:t>
            </a:r>
            <a:r>
              <a:rPr lang="cs-CZ" dirty="0" err="1"/>
              <a:t>wwikipedie</a:t>
            </a:r>
            <a:r>
              <a:rPr lang="cs-CZ" dirty="0"/>
              <a:t> [online]. [cit. 2.4.2014].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commons.wikimedia.org/wiki/File:VladislavI.JPG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69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88641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EU </a:t>
            </a:r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5– Přehled panovníků v Čechách</a:t>
            </a:r>
            <a:endParaRPr lang="cs-CZ" sz="1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/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EU-5-06 Přemyslovci II. –první králové , DĚJEPIS 7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24530"/>
              </p:ext>
            </p:extLst>
          </p:nvPr>
        </p:nvGraphicFramePr>
        <p:xfrm>
          <a:off x="1907704" y="836710"/>
          <a:ext cx="5976664" cy="574702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16224"/>
                <a:gridCol w="3960440"/>
              </a:tblGrid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Přemyslovci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II.-první čeští králové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Ivana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Zelenková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seznámí s představiteli českých králů z rodu Přemyslovců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Přemyslovci,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český král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2.4. 2014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Středověk, ALBRA 2011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58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394773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Od počátku českého státu stál v čele kníže ( později král)</a:t>
            </a:r>
            <a:br>
              <a:rPr lang="cs-CZ" sz="2800" b="1" dirty="0" smtClean="0"/>
            </a:br>
            <a:r>
              <a:rPr lang="cs-CZ" sz="2800" b="1" dirty="0" smtClean="0"/>
              <a:t>   z rodu </a:t>
            </a:r>
            <a:r>
              <a:rPr lang="cs-CZ" sz="2800" b="1" dirty="0"/>
              <a:t>P</a:t>
            </a:r>
            <a:r>
              <a:rPr lang="cs-CZ" sz="2800" b="1" dirty="0" smtClean="0"/>
              <a:t>řemyslovců.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2690917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0000"/>
                </a:solidFill>
              </a:rPr>
              <a:t>Břetislav I. se snažil předejít sporům o trůn zavedením </a:t>
            </a:r>
            <a:br>
              <a:rPr lang="cs-CZ" sz="2800" b="1" u="sng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  </a:t>
            </a:r>
            <a:r>
              <a:rPr lang="cs-CZ" sz="2800" b="1" u="sng" dirty="0" smtClean="0">
                <a:solidFill>
                  <a:srgbClr val="FF0000"/>
                </a:solidFill>
              </a:rPr>
              <a:t>nástupnického řádu ( 11. stol.).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4131077"/>
            <a:ext cx="8946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Ve 12. stol. </a:t>
            </a:r>
            <a:r>
              <a:rPr lang="cs-CZ" sz="2800" b="1" smtClean="0"/>
              <a:t>se </a:t>
            </a:r>
            <a:r>
              <a:rPr lang="cs-CZ" sz="2800" b="1" dirty="0" smtClean="0"/>
              <a:t>počet žijících mužských Přemyslovců zvýšil </a:t>
            </a:r>
            <a:br>
              <a:rPr lang="cs-CZ" sz="2800" b="1" dirty="0" smtClean="0"/>
            </a:br>
            <a:r>
              <a:rPr lang="cs-CZ" sz="2800" b="1" dirty="0" smtClean="0"/>
              <a:t>a </a:t>
            </a:r>
            <a:r>
              <a:rPr lang="cs-CZ" sz="2800" b="1" dirty="0"/>
              <a:t>B</a:t>
            </a:r>
            <a:r>
              <a:rPr lang="cs-CZ" sz="2800" b="1" dirty="0" smtClean="0"/>
              <a:t>řetislavovo nařízení se začalo porušovat- boje až do 12.stol.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643245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Mnozí z knížat ve snaze o vládu si nechali </a:t>
            </a:r>
            <a:r>
              <a:rPr lang="cs-CZ" sz="2800" b="1" u="sng" dirty="0"/>
              <a:t>Č</a:t>
            </a:r>
            <a:r>
              <a:rPr lang="cs-CZ" sz="2800" b="1" u="sng" dirty="0" smtClean="0"/>
              <a:t>echy udělit jako léno- císař římské říše tím mohl ovlivňovat vnitřní záležitosti.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31640" y="4575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PANOVNÍK a jeho poddaní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15580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546901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Při </a:t>
            </a:r>
            <a:r>
              <a:rPr lang="cs-CZ" sz="2800" b="1" dirty="0"/>
              <a:t>r</a:t>
            </a:r>
            <a:r>
              <a:rPr lang="cs-CZ" sz="2800" b="1" dirty="0" smtClean="0"/>
              <a:t>ozšiřování přemyslovského státu byly šlechtě propůjčeny</a:t>
            </a:r>
            <a:br>
              <a:rPr lang="cs-CZ" sz="2800" b="1" dirty="0" smtClean="0"/>
            </a:br>
            <a:r>
              <a:rPr lang="cs-CZ" sz="2800" b="1" dirty="0" smtClean="0"/>
              <a:t>   jako léno hrady a panství.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384304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 </a:t>
            </a:r>
            <a:r>
              <a:rPr lang="cs-CZ" sz="2800" b="1" dirty="0" smtClean="0"/>
              <a:t>Svěřený majetek začala šlechta časem považovat za vlastní –</a:t>
            </a:r>
            <a:br>
              <a:rPr lang="cs-CZ" sz="2800" b="1" dirty="0" smtClean="0"/>
            </a:br>
            <a:r>
              <a:rPr lang="cs-CZ" sz="2800" b="1" dirty="0" smtClean="0"/>
              <a:t>    </a:t>
            </a:r>
            <a:r>
              <a:rPr lang="cs-CZ" sz="2800" b="1" u="sng" dirty="0" smtClean="0"/>
              <a:t>vznikaly šlechtické rody.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52111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Ve 12.st. byla vydána tzv. </a:t>
            </a:r>
            <a:r>
              <a:rPr lang="cs-CZ" sz="2800" b="1" u="sng" dirty="0" smtClean="0"/>
              <a:t>STATUTA“ </a:t>
            </a:r>
            <a:r>
              <a:rPr lang="cs-CZ" sz="2800" b="1" dirty="0" smtClean="0"/>
              <a:t>(knížetem Konrádem II.</a:t>
            </a:r>
            <a:br>
              <a:rPr lang="cs-CZ" sz="2800" b="1" dirty="0" smtClean="0"/>
            </a:br>
            <a:r>
              <a:rPr lang="cs-CZ" sz="2800" b="1" dirty="0" smtClean="0"/>
              <a:t>   Otou) – </a:t>
            </a:r>
            <a:r>
              <a:rPr lang="cs-CZ" sz="2800" b="1" u="sng" dirty="0" smtClean="0"/>
              <a:t>První český zákoník</a:t>
            </a:r>
            <a:r>
              <a:rPr lang="cs-CZ" sz="2800" b="1" dirty="0" smtClean="0"/>
              <a:t> –  dědičnost statků pro šlechtu.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90872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2800" b="1" dirty="0"/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Základem správy země byly knížecí hrady. </a:t>
            </a:r>
            <a:r>
              <a:rPr lang="cs-CZ" sz="2800" b="1" dirty="0" smtClean="0"/>
              <a:t>V hradě sídlil </a:t>
            </a:r>
            <a:br>
              <a:rPr lang="cs-CZ" sz="2800" b="1" dirty="0" smtClean="0"/>
            </a:br>
            <a:r>
              <a:rPr lang="cs-CZ" sz="2800" b="1" dirty="0" smtClean="0"/>
              <a:t>  kastelán (představitel knížecí moci)</a:t>
            </a:r>
            <a:r>
              <a:rPr lang="cs-CZ" sz="2800" b="1" dirty="0"/>
              <a:t> </a:t>
            </a:r>
            <a:r>
              <a:rPr lang="cs-CZ" sz="2800" b="1" dirty="0" smtClean="0"/>
              <a:t>a s úředníky spravoval </a:t>
            </a:r>
            <a:br>
              <a:rPr lang="cs-CZ" sz="2800" b="1" dirty="0" smtClean="0"/>
            </a:br>
            <a:r>
              <a:rPr lang="cs-CZ" sz="2800" b="1" dirty="0" smtClean="0"/>
              <a:t>  tzv. </a:t>
            </a:r>
            <a:r>
              <a:rPr lang="cs-CZ" sz="2800" b="1" u="sng" dirty="0" smtClean="0">
                <a:solidFill>
                  <a:srgbClr val="FF0000"/>
                </a:solidFill>
              </a:rPr>
              <a:t>hradský obvod.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16117" y="116632"/>
            <a:ext cx="339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 </a:t>
            </a:r>
            <a:r>
              <a:rPr lang="cs-CZ" sz="2800" b="1" dirty="0" smtClean="0"/>
              <a:t>SPRÁVA ZEMĚ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7766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19675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2800" b="1" dirty="0"/>
              <a:t> </a:t>
            </a:r>
            <a:r>
              <a:rPr lang="cs-CZ" sz="2800" b="1" dirty="0" smtClean="0"/>
              <a:t>Z </a:t>
            </a:r>
            <a:r>
              <a:rPr lang="cs-CZ" sz="2800" b="1" u="sng" dirty="0"/>
              <a:t>B</a:t>
            </a:r>
            <a:r>
              <a:rPr lang="cs-CZ" sz="2800" b="1" u="sng" dirty="0" smtClean="0"/>
              <a:t>řetislavových synů nejschopnější VRATISLAV II.</a:t>
            </a:r>
            <a:r>
              <a:rPr lang="cs-CZ" sz="2800" b="1" dirty="0" smtClean="0"/>
              <a:t> (vládl 1061-1092) hájil císařovu stranu (Jindřich IV.) ve sporu o investituru proti papeži ( Řehoř VII.). 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270892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0000"/>
                </a:solidFill>
              </a:rPr>
              <a:t>Odměnou za pomoc mu císař udělil královský titul </a:t>
            </a:r>
            <a:r>
              <a:rPr lang="cs-CZ" sz="2800" b="1" u="sng" dirty="0">
                <a:solidFill>
                  <a:srgbClr val="FF0000"/>
                </a:solidFill>
              </a:rPr>
              <a:t>,</a:t>
            </a:r>
            <a:r>
              <a:rPr lang="cs-CZ" sz="2800" b="1" u="sng" dirty="0" smtClean="0">
                <a:solidFill>
                  <a:srgbClr val="FF0000"/>
                </a:solidFill>
              </a:rPr>
              <a:t>Vratislav II.</a:t>
            </a:r>
            <a:r>
              <a:rPr lang="cs-CZ" sz="2800" b="1" u="sng" dirty="0">
                <a:solidFill>
                  <a:srgbClr val="FF0000"/>
                </a:solidFill>
              </a:rPr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byl korunován prvním českým králem se sídlem na Vyšehradě. </a:t>
            </a:r>
            <a:r>
              <a:rPr lang="cs-CZ" sz="2800" b="1" dirty="0" smtClean="0"/>
              <a:t>(titul krále – Vratislav I.).</a:t>
            </a:r>
            <a:r>
              <a:rPr lang="cs-CZ" sz="2800" b="1" u="sng" dirty="0" smtClean="0">
                <a:solidFill>
                  <a:srgbClr val="FF0000"/>
                </a:solidFill>
              </a:rPr>
              <a:t>  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31640" y="47667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VLÁDA PŘEMYSLOVCŮ – PRVNÍ KRÁLOVÉ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2739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- </a:t>
            </a:r>
            <a:r>
              <a:rPr lang="cs-CZ" sz="2800" b="1" u="sng" dirty="0" smtClean="0">
                <a:solidFill>
                  <a:srgbClr val="FF0000"/>
                </a:solidFill>
              </a:rPr>
              <a:t>Při příležitosti korunovace nechal Vratislav vyhotovit </a:t>
            </a:r>
            <a:br>
              <a:rPr lang="cs-CZ" sz="2800" b="1" u="sng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  </a:t>
            </a:r>
            <a:r>
              <a:rPr lang="cs-CZ" sz="2800" b="1" u="sng" dirty="0" smtClean="0">
                <a:solidFill>
                  <a:srgbClr val="FF0000"/>
                </a:solidFill>
              </a:rPr>
              <a:t>KODEX VYŠEHRADSKÝ </a:t>
            </a:r>
            <a:r>
              <a:rPr lang="cs-CZ" sz="2800" b="1" dirty="0" smtClean="0"/>
              <a:t>(rukopisná kniha s biblickými texty).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5571237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Vratislav nedostal titul dědičně, ale jen pro svou osobu, po jeho smrti začaly opět spory o vládu mezi členy </a:t>
            </a:r>
            <a:r>
              <a:rPr lang="cs-CZ" sz="2800" b="1" dirty="0" err="1" smtClean="0"/>
              <a:t>přem.dynastie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7621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–Vratislav I. –první český král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76056" y="4766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Obr.č.2– Kodex vyšehradský            </a:t>
            </a:r>
            <a:br>
              <a:rPr lang="cs-CZ" dirty="0" smtClean="0"/>
            </a:br>
            <a:r>
              <a:rPr lang="cs-CZ" dirty="0" smtClean="0"/>
              <a:t>                 rotundy sv. Víta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81212"/>
            <a:ext cx="4320480" cy="55721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72" y="881211"/>
            <a:ext cx="3810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9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35896" y="1886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Přiřaď: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83671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Vyšehradský kodex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6218148"/>
            <a:ext cx="148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Vratislav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9888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Kníže Vladislav II.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8367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Fridrich I. </a:t>
            </a:r>
            <a:r>
              <a:rPr lang="cs-CZ" sz="2800" b="1" dirty="0" err="1">
                <a:solidFill>
                  <a:srgbClr val="FF0000"/>
                </a:solidFill>
              </a:rPr>
              <a:t>B</a:t>
            </a:r>
            <a:r>
              <a:rPr lang="cs-CZ" sz="2800" b="1" dirty="0" err="1" smtClean="0">
                <a:solidFill>
                  <a:srgbClr val="FF0000"/>
                </a:solidFill>
              </a:rPr>
              <a:t>arbarosa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3699029"/>
            <a:ext cx="304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Král Vratislav I.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8" y="19888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Sídlo -Vyšehrad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513918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STATUTA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369786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Dědictví statků pro šlechtu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331640" y="6290156"/>
            <a:ext cx="376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Soběslav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36096" y="51380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Bitva u Chlumce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35896" y="1886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Přiřaď: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83671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Vyšehradský kodex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6218148"/>
            <a:ext cx="148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Vratislav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9888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Kníže Vladislav II.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8367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Fridrich I. </a:t>
            </a:r>
            <a:r>
              <a:rPr lang="cs-CZ" sz="2800" b="1" dirty="0" err="1">
                <a:solidFill>
                  <a:srgbClr val="FF0000"/>
                </a:solidFill>
              </a:rPr>
              <a:t>B</a:t>
            </a:r>
            <a:r>
              <a:rPr lang="cs-CZ" sz="2800" b="1" dirty="0" err="1" smtClean="0">
                <a:solidFill>
                  <a:srgbClr val="FF0000"/>
                </a:solidFill>
              </a:rPr>
              <a:t>arbarosa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3699029"/>
            <a:ext cx="304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Král Vratislav I.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8" y="19888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Sídlo -Vyšehrad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513918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STATUTA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369786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Dědictví statků pro šlechtu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331640" y="6290156"/>
            <a:ext cx="376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Soběslav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36096" y="51380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Bitva u Chlumce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4139952" y="1359932"/>
            <a:ext cx="1440160" cy="988948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139952" y="1196752"/>
            <a:ext cx="1296144" cy="50213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12" idx="1"/>
          </p:cNvCxnSpPr>
          <p:nvPr/>
        </p:nvCxnSpPr>
        <p:spPr>
          <a:xfrm flipV="1">
            <a:off x="2843808" y="4174922"/>
            <a:ext cx="3600400" cy="14863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endCxn id="9" idx="1"/>
          </p:cNvCxnSpPr>
          <p:nvPr/>
        </p:nvCxnSpPr>
        <p:spPr>
          <a:xfrm flipV="1">
            <a:off x="2951820" y="2250450"/>
            <a:ext cx="2772308" cy="17090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2843808" y="5301208"/>
            <a:ext cx="2736304" cy="102727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05273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Po smrti krále Vratislava I. usedl na trůn jeho syn kníže </a:t>
            </a:r>
            <a:br>
              <a:rPr lang="cs-CZ" sz="2800" b="1" u="sng" dirty="0" smtClean="0"/>
            </a:br>
            <a:r>
              <a:rPr lang="cs-CZ" sz="2800" b="1" dirty="0" smtClean="0"/>
              <a:t>   </a:t>
            </a:r>
            <a:r>
              <a:rPr lang="cs-CZ" sz="2800" b="1" u="sng" dirty="0" smtClean="0"/>
              <a:t>SOBĚSLAV I. </a:t>
            </a:r>
            <a:r>
              <a:rPr lang="cs-CZ" sz="2800" b="1" dirty="0" smtClean="0"/>
              <a:t>( vládl 1126-1140).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2474893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Pod jeho vedením porazilo české vojsko císaře Lothara III.,</a:t>
            </a:r>
            <a:br>
              <a:rPr lang="cs-CZ" sz="2800" b="1" dirty="0" smtClean="0"/>
            </a:br>
            <a:r>
              <a:rPr lang="cs-CZ" sz="2800" b="1" dirty="0" smtClean="0"/>
              <a:t>  v bitvě u Chlumce.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39870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Soběslavovi nastoupil na trůn VLADISLAV II.(vnuk Vratislava,</a:t>
            </a:r>
            <a:br>
              <a:rPr lang="cs-CZ" sz="2800" b="1" dirty="0" smtClean="0"/>
            </a:br>
            <a:r>
              <a:rPr lang="cs-CZ" sz="2800" b="1" dirty="0" smtClean="0"/>
              <a:t>  vládl 1140-1173)-spojenec knížete Fridricha I. </a:t>
            </a:r>
            <a:r>
              <a:rPr lang="cs-CZ" sz="2800" b="1" dirty="0" err="1" smtClean="0"/>
              <a:t>Barbarosy</a:t>
            </a:r>
            <a:r>
              <a:rPr lang="cs-CZ" sz="2800" b="1" dirty="0" smtClean="0"/>
              <a:t>.  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5355213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</a:t>
            </a:r>
            <a:r>
              <a:rPr lang="cs-CZ" sz="2800" b="1" dirty="0" smtClean="0"/>
              <a:t>S pomocí Fridricha I. zvítězil </a:t>
            </a:r>
            <a:r>
              <a:rPr lang="cs-CZ" sz="2800" b="1" u="sng" dirty="0" smtClean="0"/>
              <a:t>Vladislav </a:t>
            </a:r>
            <a:r>
              <a:rPr lang="cs-CZ" sz="2800" b="1" u="sng" dirty="0" err="1" smtClean="0"/>
              <a:t>II.v</a:t>
            </a:r>
            <a:r>
              <a:rPr lang="cs-CZ" sz="2800" b="1" u="sng" dirty="0" smtClean="0"/>
              <a:t> boji o Itálii a za</a:t>
            </a:r>
            <a:br>
              <a:rPr lang="cs-CZ" sz="2800" b="1" u="sng" dirty="0" smtClean="0"/>
            </a:br>
            <a:r>
              <a:rPr lang="cs-CZ" sz="2800" b="1" dirty="0" smtClean="0"/>
              <a:t>   </a:t>
            </a:r>
            <a:r>
              <a:rPr lang="cs-CZ" sz="2800" b="1" u="sng" dirty="0" smtClean="0"/>
              <a:t>odměnu  byl korunován českým králem-Vladislav I.</a:t>
            </a:r>
            <a:r>
              <a:rPr lang="cs-CZ" sz="2800" b="1" dirty="0" smtClean="0"/>
              <a:t> (1158).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</a:t>
            </a:r>
            <a:r>
              <a:rPr lang="cs-CZ" dirty="0"/>
              <a:t> </a:t>
            </a:r>
            <a:r>
              <a:rPr lang="cs-CZ" dirty="0" smtClean="0"/>
              <a:t>kníže Soběslav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64088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Obr.č.4-Vladislav I. druhý český král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8250"/>
            <a:ext cx="4464496" cy="52870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238250"/>
            <a:ext cx="3888432" cy="51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6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4226</TotalTime>
  <Words>576</Words>
  <Application>Microsoft Office PowerPoint</Application>
  <PresentationFormat>Předvádění na obrazovce (4:3)</PresentationFormat>
  <Paragraphs>150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Times New Roman</vt:lpstr>
      <vt:lpstr>Metropolitní</vt:lpstr>
      <vt:lpstr>List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Lucemburských panovníků</dc:title>
  <dc:creator>Zelenka Radek</dc:creator>
  <cp:lastModifiedBy>pc3</cp:lastModifiedBy>
  <cp:revision>491</cp:revision>
  <dcterms:created xsi:type="dcterms:W3CDTF">2013-11-16T17:17:08Z</dcterms:created>
  <dcterms:modified xsi:type="dcterms:W3CDTF">2016-05-18T07:41:15Z</dcterms:modified>
</cp:coreProperties>
</file>