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3" r:id="rId3"/>
    <p:sldId id="264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>
        <p:scale>
          <a:sx n="81" d="100"/>
          <a:sy n="81" d="100"/>
        </p:scale>
        <p:origin x="754" y="1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4/5/2021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4/5/2021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1847528" y="2420888"/>
            <a:ext cx="7200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5400" b="1" u="sng" dirty="0">
                <a:solidFill>
                  <a:srgbClr val="FFFF00"/>
                </a:solidFill>
              </a:rPr>
              <a:t> Mezinárodní spolupráce 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8472264" y="260648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Mgr. Ivana Zelenková</a:t>
            </a:r>
            <a:br>
              <a:rPr lang="cs-CZ" dirty="0"/>
            </a:br>
            <a:r>
              <a:rPr lang="cs-CZ" dirty="0"/>
              <a:t>duben, VO  9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623392" y="1460977"/>
            <a:ext cx="55446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3200" b="1" u="sng" dirty="0"/>
          </a:p>
        </p:txBody>
      </p:sp>
    </p:spTree>
    <p:extLst>
      <p:ext uri="{BB962C8B-B14F-4D97-AF65-F5344CB8AC3E}">
        <p14:creationId xmlns:p14="http://schemas.microsoft.com/office/powerpoint/2010/main" val="1730334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0" y="476672"/>
            <a:ext cx="1219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- </a:t>
            </a:r>
            <a:r>
              <a:rPr lang="cs-CZ" sz="3200" b="1" u="sng" dirty="0"/>
              <a:t>Pokud je stát mezinárodně uznávaný – vstupuje do vazeb s jinými státy –</a:t>
            </a:r>
            <a:r>
              <a:rPr lang="cs-CZ" sz="3200" b="1" u="sng" dirty="0">
                <a:solidFill>
                  <a:srgbClr val="FFFF00"/>
                </a:solidFill>
              </a:rPr>
              <a:t> mezinárodní vztahy.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91344" y="5255041"/>
            <a:ext cx="116652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 - </a:t>
            </a:r>
            <a:r>
              <a:rPr lang="cs-CZ" sz="3200" b="1" u="sng" dirty="0">
                <a:solidFill>
                  <a:srgbClr val="FFFF00"/>
                </a:solidFill>
              </a:rPr>
              <a:t>Mezinárodní organizace</a:t>
            </a:r>
            <a:r>
              <a:rPr lang="cs-CZ" sz="3200" b="1" dirty="0">
                <a:solidFill>
                  <a:srgbClr val="FFFF00"/>
                </a:solidFill>
              </a:rPr>
              <a:t> – </a:t>
            </a:r>
            <a:r>
              <a:rPr lang="cs-CZ" sz="3200" b="1" dirty="0"/>
              <a:t>instituce, které státy zakládají za účelem splnění společných cílů, ty jsou stanoveny v zakládajícím dokumentu např. Charta OSN.</a:t>
            </a:r>
            <a:r>
              <a:rPr lang="cs-CZ" sz="3200" b="1" u="sng" dirty="0">
                <a:solidFill>
                  <a:srgbClr val="FFFF00"/>
                </a:solidFill>
              </a:rPr>
              <a:t> 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91344" y="3935958"/>
            <a:ext cx="120973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solidFill>
                  <a:srgbClr val="FFFF00"/>
                </a:solidFill>
              </a:rPr>
              <a:t>-</a:t>
            </a:r>
            <a:r>
              <a:rPr lang="cs-CZ" sz="3200" b="1" u="sng" dirty="0">
                <a:solidFill>
                  <a:srgbClr val="FFFF00"/>
                </a:solidFill>
              </a:rPr>
              <a:t> Mezinárodní smlouva</a:t>
            </a:r>
            <a:r>
              <a:rPr lang="cs-CZ" sz="3200" b="1" dirty="0">
                <a:solidFill>
                  <a:srgbClr val="FFFF00"/>
                </a:solidFill>
              </a:rPr>
              <a:t> – </a:t>
            </a:r>
            <a:r>
              <a:rPr lang="cs-CZ" sz="3200" b="1" dirty="0"/>
              <a:t>dokument, na jehož obsahu se dohodly všechny účastnící se státy, nebo mezinárodní organizace.</a:t>
            </a:r>
            <a:r>
              <a:rPr lang="cs-CZ" sz="3200" b="1" dirty="0">
                <a:solidFill>
                  <a:srgbClr val="FFFF00"/>
                </a:solidFill>
              </a:rPr>
              <a:t>                      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35432D86-8734-468E-A015-BECC56F4C692}"/>
              </a:ext>
            </a:extLst>
          </p:cNvPr>
          <p:cNvSpPr txBox="1"/>
          <p:nvPr/>
        </p:nvSpPr>
        <p:spPr>
          <a:xfrm>
            <a:off x="191344" y="2132856"/>
            <a:ext cx="118813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- </a:t>
            </a:r>
            <a:r>
              <a:rPr lang="cs-CZ" sz="3200" b="1" u="sng" dirty="0">
                <a:solidFill>
                  <a:srgbClr val="FFFF00"/>
                </a:solidFill>
              </a:rPr>
              <a:t>Vytvářením a udržováním mezinárodních vztahů státy usilují o lepší hospodářský vývoj, výhodnější obchod, snadnější vojenskou obranu</a:t>
            </a:r>
            <a:r>
              <a:rPr lang="cs-CZ" sz="3200" b="1" dirty="0"/>
              <a:t>.</a:t>
            </a:r>
            <a:r>
              <a:rPr lang="cs-CZ" sz="3200" b="1" u="sng" dirty="0">
                <a:solidFill>
                  <a:srgbClr val="FFFF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87892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0" y="476672"/>
            <a:ext cx="1219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- </a:t>
            </a:r>
            <a:r>
              <a:rPr lang="cs-CZ" sz="3200" b="1" u="sng" dirty="0">
                <a:solidFill>
                  <a:srgbClr val="FFFF00"/>
                </a:solidFill>
              </a:rPr>
              <a:t>Mezinárodní organizace jsou většinou zaměřeny na spolupráci v konkrétní oblasti – ekonomické, politické, bezpečnostní.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91344" y="5652537"/>
            <a:ext cx="116652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 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91344" y="5304110"/>
            <a:ext cx="120973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- </a:t>
            </a:r>
            <a:r>
              <a:rPr lang="cs-CZ" sz="3200" b="1" u="sng" dirty="0">
                <a:solidFill>
                  <a:srgbClr val="FFFF00"/>
                </a:solidFill>
              </a:rPr>
              <a:t>ČR je členem: EU,IMF,  OSN, WTO, NATO, Rada Evropy, OECD-organizace pro hospod. spolupráci a rozvoj.                        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35432D86-8734-468E-A015-BECC56F4C692}"/>
              </a:ext>
            </a:extLst>
          </p:cNvPr>
          <p:cNvSpPr txBox="1"/>
          <p:nvPr/>
        </p:nvSpPr>
        <p:spPr>
          <a:xfrm>
            <a:off x="94656" y="2507412"/>
            <a:ext cx="1209734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- </a:t>
            </a:r>
            <a:r>
              <a:rPr lang="cs-CZ" sz="3200" b="1" u="sng" dirty="0"/>
              <a:t>Příklady : </a:t>
            </a:r>
            <a:r>
              <a:rPr lang="cs-CZ" sz="3200" b="1" u="sng" dirty="0">
                <a:solidFill>
                  <a:srgbClr val="FFFF00"/>
                </a:solidFill>
              </a:rPr>
              <a:t>Evropská Unie - EU</a:t>
            </a:r>
            <a:r>
              <a:rPr lang="cs-CZ" sz="3200" b="1" u="sng" dirty="0"/>
              <a:t> –podpora ekonomické, kulturní, </a:t>
            </a:r>
            <a:r>
              <a:rPr lang="cs-CZ" sz="3200" b="1" u="sng" dirty="0" err="1"/>
              <a:t>bezpeč</a:t>
            </a:r>
            <a:r>
              <a:rPr lang="cs-CZ" sz="3200" b="1" u="sng" dirty="0"/>
              <a:t>. a polit. spolupráce. </a:t>
            </a:r>
            <a:r>
              <a:rPr lang="cs-CZ" sz="3200" b="1" u="sng" dirty="0">
                <a:solidFill>
                  <a:srgbClr val="FFFF00"/>
                </a:solidFill>
              </a:rPr>
              <a:t>Mezinárodní měnový fond – IMF</a:t>
            </a:r>
            <a:r>
              <a:rPr lang="cs-CZ" sz="3200" b="1" u="sng" dirty="0"/>
              <a:t> – podpora měn. stability a </a:t>
            </a:r>
            <a:r>
              <a:rPr lang="cs-CZ" sz="3200" b="1" u="sng" dirty="0" err="1"/>
              <a:t>ekon.rozvoje.</a:t>
            </a:r>
            <a:r>
              <a:rPr lang="cs-CZ" sz="3200" b="1" u="sng" dirty="0" err="1">
                <a:solidFill>
                  <a:srgbClr val="FFFF00"/>
                </a:solidFill>
              </a:rPr>
              <a:t>Severoatlantická</a:t>
            </a:r>
            <a:r>
              <a:rPr lang="cs-CZ" sz="3200" b="1" u="sng" dirty="0">
                <a:solidFill>
                  <a:srgbClr val="FFFF00"/>
                </a:solidFill>
              </a:rPr>
              <a:t> aliance NATO</a:t>
            </a:r>
            <a:r>
              <a:rPr lang="cs-CZ" sz="3200" b="1" u="sng" dirty="0"/>
              <a:t>-ochrana a </a:t>
            </a:r>
            <a:r>
              <a:rPr lang="cs-CZ" sz="3200" b="1" u="sng" dirty="0" err="1"/>
              <a:t>bezp</a:t>
            </a:r>
            <a:r>
              <a:rPr lang="cs-CZ" sz="3200" b="1" u="sng" dirty="0"/>
              <a:t>.</a:t>
            </a:r>
          </a:p>
          <a:p>
            <a:r>
              <a:rPr lang="cs-CZ" sz="3200" b="1" u="sng" dirty="0">
                <a:solidFill>
                  <a:srgbClr val="FFFF00"/>
                </a:solidFill>
              </a:rPr>
              <a:t>Světová obchodní organizace – WTO-</a:t>
            </a:r>
            <a:r>
              <a:rPr lang="cs-CZ" sz="3200" b="1" u="sng" dirty="0"/>
              <a:t> rozvoj mezinárodního obchodu.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8978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be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TC103457452[[fn=Nebe]]</Template>
  <TotalTime>1030</TotalTime>
  <Words>191</Words>
  <Application>Microsoft Office PowerPoint</Application>
  <PresentationFormat>Širokoúhlá obrazovka</PresentationFormat>
  <Paragraphs>11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Nebe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Iva</dc:creator>
  <cp:lastModifiedBy>Ivana Zelenková</cp:lastModifiedBy>
  <cp:revision>143</cp:revision>
  <dcterms:created xsi:type="dcterms:W3CDTF">2014-02-05T17:07:28Z</dcterms:created>
  <dcterms:modified xsi:type="dcterms:W3CDTF">2021-04-05T16:09:31Z</dcterms:modified>
</cp:coreProperties>
</file>