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66" r:id="rId2"/>
    <p:sldId id="256" r:id="rId3"/>
    <p:sldId id="285" r:id="rId4"/>
    <p:sldId id="288" r:id="rId5"/>
    <p:sldId id="290" r:id="rId6"/>
    <p:sldId id="289" r:id="rId7"/>
    <p:sldId id="260" r:id="rId8"/>
    <p:sldId id="29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79" d="100"/>
          <a:sy n="79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7408" y="2708920"/>
            <a:ext cx="10513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u="sng" dirty="0" smtClean="0">
                <a:solidFill>
                  <a:srgbClr val="FFFF00"/>
                </a:solidFill>
                <a:latin typeface="Broadway" panose="04040905080B02020502" pitchFamily="82" charset="0"/>
                <a:cs typeface="FrankRuehl" panose="020E0503060101010101" pitchFamily="34" charset="-79"/>
              </a:rPr>
              <a:t>České země za vlády Marie Terezie</a:t>
            </a:r>
            <a:endParaRPr lang="cs-CZ" sz="6000" b="1" u="sng" dirty="0">
              <a:solidFill>
                <a:srgbClr val="92D050"/>
              </a:solidFill>
              <a:latin typeface="Broadway" panose="04040905080B02020502" pitchFamily="82" charset="0"/>
              <a:cs typeface="FrankRuehl" panose="020E0503060101010101" pitchFamily="34" charset="-79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256240" y="332656"/>
            <a:ext cx="3672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ZŠ a MŠ </a:t>
            </a:r>
            <a:r>
              <a:rPr lang="cs-CZ" sz="2800" b="1" dirty="0"/>
              <a:t>V</a:t>
            </a:r>
            <a:r>
              <a:rPr lang="cs-CZ" sz="2800" b="1" dirty="0" smtClean="0"/>
              <a:t>routek</a:t>
            </a:r>
            <a:br>
              <a:rPr lang="cs-CZ" sz="2800" b="1" dirty="0" smtClean="0"/>
            </a:br>
            <a:r>
              <a:rPr lang="cs-CZ" sz="2000" b="1" dirty="0" smtClean="0"/>
              <a:t>zpracoval: Mgr. Ivana Zelenková</a:t>
            </a:r>
            <a:br>
              <a:rPr lang="cs-CZ" sz="2000" b="1" dirty="0" smtClean="0"/>
            </a:br>
            <a:r>
              <a:rPr lang="cs-CZ" sz="2000" b="1" dirty="0" smtClean="0"/>
              <a:t>5.1.2015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615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0" y="404664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V roce </a:t>
            </a:r>
            <a:r>
              <a:rPr lang="cs-CZ" sz="3200" b="1" u="sng" dirty="0" smtClean="0">
                <a:solidFill>
                  <a:srgbClr val="FFFF00"/>
                </a:solidFill>
              </a:rPr>
              <a:t>1740</a:t>
            </a:r>
            <a:r>
              <a:rPr lang="cs-CZ" sz="3200" b="1" dirty="0" smtClean="0"/>
              <a:t> po smrti Karla VI. </a:t>
            </a:r>
            <a:r>
              <a:rPr lang="cs-CZ" sz="3200" b="1" u="sng" dirty="0" smtClean="0">
                <a:solidFill>
                  <a:srgbClr val="FFFF00"/>
                </a:solidFill>
              </a:rPr>
              <a:t>Nastoupila v českých zemích na trůn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jeho</a:t>
            </a:r>
            <a:r>
              <a:rPr lang="cs-CZ" sz="3200" b="1" u="sng" dirty="0">
                <a:solidFill>
                  <a:srgbClr val="FFFF00"/>
                </a:solidFill>
              </a:rPr>
              <a:t> </a:t>
            </a:r>
            <a:r>
              <a:rPr lang="cs-CZ" sz="3200" b="1" u="sng" dirty="0" smtClean="0">
                <a:solidFill>
                  <a:srgbClr val="FFFF00"/>
                </a:solidFill>
              </a:rPr>
              <a:t>dcera Marie Terezie</a:t>
            </a:r>
            <a:r>
              <a:rPr lang="cs-CZ" sz="3200" b="1" dirty="0"/>
              <a:t> </a:t>
            </a:r>
            <a:r>
              <a:rPr lang="cs-CZ" sz="3200" b="1" dirty="0" smtClean="0"/>
              <a:t>– 23 let, energická schopná panovnice.</a:t>
            </a:r>
            <a:endParaRPr lang="cs-CZ" sz="3200" b="1" u="sng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1344" y="2340169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Sousední státy odmítly pragmatickou sankci a chtěly si habsburskou</a:t>
            </a:r>
            <a:br>
              <a:rPr lang="cs-CZ" sz="3200" b="1" dirty="0" smtClean="0"/>
            </a:br>
            <a:r>
              <a:rPr lang="cs-CZ" sz="3200" b="1" dirty="0" smtClean="0"/>
              <a:t>  říši rozdělit ( </a:t>
            </a:r>
            <a:r>
              <a:rPr lang="cs-CZ" sz="3200" b="1" dirty="0"/>
              <a:t>B</a:t>
            </a:r>
            <a:r>
              <a:rPr lang="cs-CZ" sz="3200" b="1" dirty="0" smtClean="0"/>
              <a:t>avoři obsadili Prahu a Karel Albert se prohlásil králem).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3671" y="3786206"/>
            <a:ext cx="11967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Šlechta Karla Alberta podporovala. Po porážce Bavorů se dala Marie Terezie korunovat 1743 českou královnou a do Prahy se již nevrátila.</a:t>
            </a:r>
            <a:endParaRPr lang="cs-CZ" sz="28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181" y="5157192"/>
            <a:ext cx="11784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Manžel M.T. František Lotrinský se stal císařem Svaté říše římské a </a:t>
            </a:r>
            <a:br>
              <a:rPr lang="cs-CZ" sz="3200" b="1" dirty="0" smtClean="0"/>
            </a:br>
            <a:r>
              <a:rPr lang="cs-CZ" sz="3200" b="1" dirty="0" smtClean="0"/>
              <a:t>  postavení M.T. se značně zlepšilo.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20136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Marie Terezie při nástupu na trůn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1344" y="6095037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b="1" u="sng" dirty="0" smtClean="0"/>
              <a:t>Karel Albert</a:t>
            </a:r>
            <a:r>
              <a:rPr lang="cs-CZ" dirty="0"/>
              <a:t> -kurfiřt bavorský, se nechal na úkor Marie Terezie korunovat českým králem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188640"/>
            <a:ext cx="4824536" cy="597666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188640"/>
            <a:ext cx="511256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-24680" y="2060848"/>
            <a:ext cx="12543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Válka ukázala zaostalost říše–nutnost změn a reforem. </a:t>
            </a:r>
            <a:r>
              <a:rPr lang="cs-CZ" sz="3200" b="1" smtClean="0"/>
              <a:t>Pomohl </a:t>
            </a:r>
            <a:r>
              <a:rPr lang="cs-CZ" sz="3200" b="1" smtClean="0"/>
              <a:t>schopný </a:t>
            </a:r>
            <a:r>
              <a:rPr lang="cs-CZ" sz="3200" b="1" dirty="0" smtClean="0"/>
              <a:t>rádci M.T. - kníže  František Antonín Kounic a hrabě Friedrich </a:t>
            </a:r>
            <a:r>
              <a:rPr lang="cs-CZ" sz="3200" b="1" dirty="0" err="1" smtClean="0"/>
              <a:t>Haugwitz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91344" y="476672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Habsburská říše  se skládala z mnoha zemí, kde </a:t>
            </a:r>
            <a:r>
              <a:rPr lang="cs-CZ" sz="3200" b="1" u="sng" dirty="0" smtClean="0"/>
              <a:t>velkou moc měly STAVY – vypisovaly daně- příjem do státní pokladny.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35614" y="3575918"/>
            <a:ext cx="12159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První reformy :  1.  reforma armády – vojenská povinnost, jednotný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 </a:t>
            </a:r>
            <a:r>
              <a:rPr lang="cs-CZ" sz="3200" b="1" u="sng" dirty="0" smtClean="0">
                <a:solidFill>
                  <a:srgbClr val="FFFF00"/>
                </a:solidFill>
              </a:rPr>
              <a:t>výcvik a stejnokroj - výchova důstojníků</a:t>
            </a:r>
            <a:r>
              <a:rPr lang="cs-CZ" sz="3200" b="1" dirty="0" smtClean="0"/>
              <a:t>. </a:t>
            </a:r>
            <a:endParaRPr lang="cs-CZ" sz="28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181" y="5157192"/>
            <a:ext cx="11784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</a:t>
            </a:r>
            <a:r>
              <a:rPr lang="cs-CZ" sz="3200" b="1" u="sng" dirty="0" smtClean="0">
                <a:solidFill>
                  <a:srgbClr val="FFFF00"/>
                </a:solidFill>
              </a:rPr>
              <a:t>2. omezení moci stavů – o důležitých věcech měli rozhodovat státem placení úředníci ( řídili se rozkazy vídeňského dvora).  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8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16080" y="609329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František Lotrinský Císař Svaté říše římské, velkovévoda toskánský, vévoda lotrinský, kníže </a:t>
            </a:r>
            <a:r>
              <a:rPr lang="cs-CZ" dirty="0" smtClean="0"/>
              <a:t>těšínský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1344" y="5949280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b="1" u="sng" dirty="0" smtClean="0"/>
              <a:t>Marie </a:t>
            </a:r>
            <a:r>
              <a:rPr lang="cs-CZ" b="1" u="sng" dirty="0"/>
              <a:t>Terezie </a:t>
            </a:r>
            <a:r>
              <a:rPr lang="cs-CZ" dirty="0"/>
              <a:t>-z Boží vůle (římská císařovna</a:t>
            </a:r>
            <a:r>
              <a:rPr lang="cs-CZ" dirty="0" smtClean="0"/>
              <a:t>),[uherská </a:t>
            </a:r>
            <a:r>
              <a:rPr lang="cs-CZ" dirty="0"/>
              <a:t>a česká královna, arcivévodkyně rakouská, vévodkyně burgundská a hraběnka tyrolská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88640"/>
            <a:ext cx="4536504" cy="56886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88640"/>
            <a:ext cx="453650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7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2968" y="381161"/>
            <a:ext cx="12543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3</a:t>
            </a:r>
            <a:r>
              <a:rPr lang="cs-CZ" sz="3200" b="1" u="sng" dirty="0">
                <a:solidFill>
                  <a:srgbClr val="FFFF00"/>
                </a:solidFill>
              </a:rPr>
              <a:t>. zrušení české dvorní </a:t>
            </a:r>
            <a:r>
              <a:rPr lang="cs-CZ" sz="3200" b="1" u="sng" dirty="0" smtClean="0">
                <a:solidFill>
                  <a:srgbClr val="FFFF00"/>
                </a:solidFill>
              </a:rPr>
              <a:t>kanceláře – ukončení samostatného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postavení  zemí České koruny</a:t>
            </a:r>
            <a:r>
              <a:rPr lang="cs-CZ" sz="2800" b="1" dirty="0" smtClean="0"/>
              <a:t> </a:t>
            </a:r>
            <a:r>
              <a:rPr lang="cs-CZ" sz="3200" b="1" dirty="0" smtClean="0"/>
              <a:t>(Čechy, Morava a Slezsko)</a:t>
            </a:r>
            <a:r>
              <a:rPr lang="cs-CZ" sz="2800" b="1" dirty="0" smtClean="0"/>
              <a:t>. 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-24680" y="1988840"/>
            <a:ext cx="12305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4. reformy hospodářské –kontribuce - spravedlivější daňové zatížení,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 </a:t>
            </a:r>
            <a:r>
              <a:rPr lang="cs-CZ" sz="3200" b="1" u="sng" dirty="0" smtClean="0">
                <a:solidFill>
                  <a:srgbClr val="FFFF00"/>
                </a:solidFill>
              </a:rPr>
              <a:t>katastr – výměra půdy, danění panské půdy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181" y="3717032"/>
            <a:ext cx="11801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5. reformy sociální – omezení roboty ( urychleno selskými bouřemi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r.1775 – U Chlumce), úřední sčítání lidu a domů- KONSKRIPCE. 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Číslování domů- popisná čísla, zavedení příjmení.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181" y="5520134"/>
            <a:ext cx="12017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Počet obyvatel stoupal- lepší hygieny, nižší úmrtnost kojenců, zavedení nových plodin .- brambor.</a:t>
            </a:r>
            <a:endParaRPr lang="cs-CZ" sz="3200" b="1" u="sng" dirty="0"/>
          </a:p>
        </p:txBody>
      </p:sp>
    </p:spTree>
    <p:extLst>
      <p:ext uri="{BB962C8B-B14F-4D97-AF65-F5344CB8AC3E}">
        <p14:creationId xmlns:p14="http://schemas.microsoft.com/office/powerpoint/2010/main" val="371737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6064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Budovaly se silnice, odstranění cel a mýt, zavedení jednotných měr 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a vah a jednotného peněžního systému – ZLATÝ.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5523" y="1916832"/>
            <a:ext cx="11977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u="sng" dirty="0" smtClean="0"/>
              <a:t>Zlevnění cen zboží a urychlení oběhu, vznik MANUFAKTUR, monopol na prodej soli, tabáku či loterie, první papírové peníze-bankocetle.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2399" y="3717032"/>
            <a:ext cx="12393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6. reformy právní a školské– jednotný trestní zákoník a jednací soudní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řád,zákaz</a:t>
            </a:r>
            <a:r>
              <a:rPr lang="cs-CZ" sz="3200" b="1" u="sng" dirty="0" smtClean="0">
                <a:solidFill>
                  <a:srgbClr val="FFFF00"/>
                </a:solidFill>
              </a:rPr>
              <a:t> nelidských trestu a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mučení,POVINNÁ</a:t>
            </a:r>
            <a:r>
              <a:rPr lang="cs-CZ" sz="3200" b="1" u="sng" dirty="0" smtClean="0">
                <a:solidFill>
                  <a:srgbClr val="FFFF00"/>
                </a:solidFill>
              </a:rPr>
              <a:t> 5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let.ŠKOLNÍ</a:t>
            </a:r>
            <a:r>
              <a:rPr lang="cs-CZ" sz="3200" b="1" u="sng" dirty="0" smtClean="0">
                <a:solidFill>
                  <a:srgbClr val="FFFF00"/>
                </a:solidFill>
              </a:rPr>
              <a:t> DOCHÁZKA.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5522" y="5448126"/>
            <a:ext cx="11977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u="sng" dirty="0" smtClean="0"/>
              <a:t>Nižší školy – přiřazeny k farám- tzv. TRIVIÁLKY ( číst, psát a počítat), ve městech vznikaly školy hlavní – výuka německy. </a:t>
            </a:r>
            <a:endParaRPr lang="cs-CZ" sz="3200" b="1" u="sng" dirty="0"/>
          </a:p>
        </p:txBody>
      </p:sp>
    </p:spTree>
    <p:extLst>
      <p:ext uri="{BB962C8B-B14F-4D97-AF65-F5344CB8AC3E}">
        <p14:creationId xmlns:p14="http://schemas.microsoft.com/office/powerpoint/2010/main" val="388628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3137</TotalTime>
  <Words>354</Words>
  <Application>Microsoft Office PowerPoint</Application>
  <PresentationFormat>Širokoúhlá obrazovka</PresentationFormat>
  <Paragraphs>25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Broadway</vt:lpstr>
      <vt:lpstr>Calibri</vt:lpstr>
      <vt:lpstr>Calibri Light</vt:lpstr>
      <vt:lpstr>FrankRuehl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PETKA</cp:lastModifiedBy>
  <cp:revision>373</cp:revision>
  <dcterms:created xsi:type="dcterms:W3CDTF">2014-02-05T17:07:28Z</dcterms:created>
  <dcterms:modified xsi:type="dcterms:W3CDTF">2016-01-04T11:16:34Z</dcterms:modified>
</cp:coreProperties>
</file>