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3" r:id="rId4"/>
    <p:sldId id="26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9" d="100"/>
          <a:sy n="79" d="100"/>
        </p:scale>
        <p:origin x="1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stavy.cz/xerxes/" TargetMode="External"/><Relationship Id="rId2" Type="http://schemas.openxmlformats.org/officeDocument/2006/relationships/hyperlink" Target="http://www.postavy.cz/leonidas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551384" y="260648"/>
            <a:ext cx="7848871" cy="1456267"/>
          </a:xfrm>
        </p:spPr>
        <p:txBody>
          <a:bodyPr/>
          <a:lstStyle/>
          <a:p>
            <a:r>
              <a:rPr lang="cs-CZ" b="1" u="sng" dirty="0" smtClean="0">
                <a:solidFill>
                  <a:srgbClr val="FFFF00"/>
                </a:solidFill>
              </a:rPr>
              <a:t>PELOPONÉSKÉ VÁLKY –</a:t>
            </a:r>
            <a:br>
              <a:rPr lang="cs-CZ" b="1" u="sng" dirty="0" smtClean="0">
                <a:solidFill>
                  <a:srgbClr val="FFFF00"/>
                </a:solidFill>
              </a:rPr>
            </a:br>
            <a:r>
              <a:rPr lang="cs-CZ" b="1" u="sng" dirty="0" smtClean="0">
                <a:solidFill>
                  <a:srgbClr val="FFFF00"/>
                </a:solidFill>
              </a:rPr>
              <a:t> války mezi Athénami a spartou</a:t>
            </a:r>
            <a:endParaRPr lang="cs-CZ" b="1" u="sng" dirty="0">
              <a:solidFill>
                <a:srgbClr val="FFFF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127448" y="2279423"/>
            <a:ext cx="5616624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1279848" y="2431823"/>
            <a:ext cx="5616624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19337" y="1847726"/>
            <a:ext cx="11953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Mocenský vzestup Athén sledovala s obavami Sparta- soupeř Athén.</a:t>
            </a:r>
            <a:br>
              <a:rPr lang="cs-CZ" sz="3200" b="1" dirty="0" smtClean="0"/>
            </a:br>
            <a:r>
              <a:rPr lang="cs-CZ" sz="3200" b="1" dirty="0" smtClean="0"/>
              <a:t>   Obě města shromažďovala kolem sebe spojence z ostatních</a:t>
            </a:r>
            <a:r>
              <a:rPr lang="cs-CZ" sz="3200" b="1" dirty="0"/>
              <a:t> </a:t>
            </a:r>
            <a:r>
              <a:rPr lang="cs-CZ" sz="3200" b="1" dirty="0" smtClean="0"/>
              <a:t>měst 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0" y="3429000"/>
            <a:ext cx="120006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Obavy  Peršanů vedla Řeky se spojení sil</a:t>
            </a:r>
            <a:r>
              <a:rPr lang="cs-CZ" sz="3200" b="1" dirty="0"/>
              <a:t> </a:t>
            </a:r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Athény vytvořily tzv. </a:t>
            </a:r>
            <a:br>
              <a:rPr lang="cs-CZ" sz="3200" b="1" u="sng" dirty="0" smtClean="0">
                <a:solidFill>
                  <a:srgbClr val="FFFF00"/>
                </a:solidFill>
              </a:rPr>
            </a:br>
            <a:r>
              <a:rPr lang="cs-CZ" sz="3200" b="1" dirty="0" smtClean="0">
                <a:solidFill>
                  <a:srgbClr val="FFFF00"/>
                </a:solidFill>
              </a:rPr>
              <a:t>   </a:t>
            </a:r>
            <a:r>
              <a:rPr lang="cs-CZ" sz="3200" b="1" u="sng" dirty="0" smtClean="0">
                <a:solidFill>
                  <a:srgbClr val="FFFF00"/>
                </a:solidFill>
              </a:rPr>
              <a:t>Athénský námořní spolek</a:t>
            </a:r>
            <a:r>
              <a:rPr lang="cs-CZ" sz="3200" b="1" dirty="0" smtClean="0">
                <a:solidFill>
                  <a:srgbClr val="FFFF00"/>
                </a:solidFill>
              </a:rPr>
              <a:t>“ – bitvy na moři, </a:t>
            </a:r>
            <a:r>
              <a:rPr lang="cs-CZ" sz="3200" b="1" u="sng" dirty="0" smtClean="0">
                <a:solidFill>
                  <a:srgbClr val="FFFF00"/>
                </a:solidFill>
              </a:rPr>
              <a:t>Sparta soustředila kolem</a:t>
            </a:r>
            <a:br>
              <a:rPr lang="cs-CZ" sz="3200" b="1" u="sng" dirty="0" smtClean="0">
                <a:solidFill>
                  <a:srgbClr val="FFFF00"/>
                </a:solidFill>
              </a:rPr>
            </a:br>
            <a:r>
              <a:rPr lang="cs-CZ" sz="3200" b="1" dirty="0" smtClean="0">
                <a:solidFill>
                  <a:srgbClr val="FFFF00"/>
                </a:solidFill>
              </a:rPr>
              <a:t>   </a:t>
            </a:r>
            <a:r>
              <a:rPr lang="cs-CZ" sz="3200" b="1" u="sng" dirty="0" smtClean="0">
                <a:solidFill>
                  <a:srgbClr val="FFFF00"/>
                </a:solidFill>
              </a:rPr>
              <a:t>sebe „Peloponéský spolek</a:t>
            </a:r>
            <a:r>
              <a:rPr lang="cs-CZ" sz="3200" b="1" dirty="0" smtClean="0">
                <a:solidFill>
                  <a:srgbClr val="FFFF00"/>
                </a:solidFill>
              </a:rPr>
              <a:t>“ –pozemní vojsko.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19336" y="5796553"/>
            <a:ext cx="12072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Oba státy začaly mezi sebou soupeřit o moc- tzv. </a:t>
            </a:r>
            <a:r>
              <a:rPr lang="cs-CZ" sz="3200" b="1" u="sng" dirty="0" smtClean="0">
                <a:solidFill>
                  <a:srgbClr val="FFFF00"/>
                </a:solidFill>
              </a:rPr>
              <a:t>Peloponéské války. </a:t>
            </a:r>
            <a:r>
              <a:rPr lang="cs-CZ" sz="3200" b="1" dirty="0" smtClean="0"/>
              <a:t> </a:t>
            </a:r>
            <a:r>
              <a:rPr lang="cs-CZ" sz="3200" b="1" u="sng" dirty="0" smtClean="0"/>
              <a:t> </a:t>
            </a:r>
            <a:endParaRPr lang="cs-CZ" sz="32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9318036" y="260648"/>
            <a:ext cx="21785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Mgr. Ivana Zelenková</a:t>
            </a:r>
            <a:br>
              <a:rPr lang="fi-FI" dirty="0"/>
            </a:br>
            <a:r>
              <a:rPr lang="cs-CZ" dirty="0" smtClean="0"/>
              <a:t>25</a:t>
            </a:r>
            <a:r>
              <a:rPr lang="fi-FI" dirty="0" smtClean="0"/>
              <a:t>.</a:t>
            </a:r>
            <a:r>
              <a:rPr lang="cs-CZ" dirty="0" smtClean="0"/>
              <a:t>3</a:t>
            </a:r>
            <a:r>
              <a:rPr lang="fi-FI" dirty="0" smtClean="0"/>
              <a:t>.2014         </a:t>
            </a:r>
            <a:r>
              <a:rPr lang="fi-FI" dirty="0"/>
              <a:t>D 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3283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0" grpId="0"/>
      <p:bldP spid="21" grpId="0"/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 </a:t>
            </a:r>
            <a:endParaRPr 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35360" y="620688"/>
            <a:ext cx="116652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Zpočátku byly síly vyrovnané, později začaly vítězit Athény, závěr však vyhrála Sparta.  </a:t>
            </a:r>
            <a:endParaRPr lang="cs-CZ" sz="32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63352" y="2564904"/>
            <a:ext cx="11377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Peloponéské války ( války mezi Spartou a Athénami) trvaly téměř 30 let ( r. 431-404) a Athény byly nuceny kapitulovat</a:t>
            </a:r>
            <a:r>
              <a:rPr lang="cs-CZ" sz="3200" b="1" dirty="0" smtClean="0"/>
              <a:t>. </a:t>
            </a:r>
            <a:endParaRPr lang="cs-CZ" sz="32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3352" y="4307612"/>
            <a:ext cx="11737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Během války přišly Athény o svou moc , bohatství ale hlavně o svou pýchu „DEMOKRACII“. </a:t>
            </a:r>
          </a:p>
        </p:txBody>
      </p:sp>
      <p:sp>
        <p:nvSpPr>
          <p:cNvPr id="6" name="Obdélník 5"/>
          <p:cNvSpPr/>
          <p:nvPr/>
        </p:nvSpPr>
        <p:spPr>
          <a:xfrm>
            <a:off x="9686802" y="751344"/>
            <a:ext cx="2160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0038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35360" y="620688"/>
            <a:ext cx="11593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Demokratické zřízení se zhroutilo a v </a:t>
            </a:r>
            <a:r>
              <a:rPr lang="cs-CZ" sz="3200" b="1" u="sng" dirty="0">
                <a:solidFill>
                  <a:srgbClr val="FFFF00"/>
                </a:solidFill>
              </a:rPr>
              <a:t>Ř</a:t>
            </a:r>
            <a:r>
              <a:rPr lang="cs-CZ" sz="3200" b="1" u="sng" dirty="0" smtClean="0">
                <a:solidFill>
                  <a:srgbClr val="FFFF00"/>
                </a:solidFill>
              </a:rPr>
              <a:t>ecku se za pomoci Sparty ujala na čas vlády tzv. „OLIGARCHIE</a:t>
            </a:r>
            <a:r>
              <a:rPr lang="cs-CZ" sz="3200" b="1" dirty="0" smtClean="0">
                <a:solidFill>
                  <a:srgbClr val="FFFF00"/>
                </a:solidFill>
              </a:rPr>
              <a:t>“ ( vláda bohatých).</a:t>
            </a:r>
            <a:endParaRPr lang="cs-CZ" sz="32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35360" y="2235061"/>
            <a:ext cx="112332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 </a:t>
            </a:r>
            <a:r>
              <a:rPr lang="cs-CZ" sz="3200" b="1" dirty="0" smtClean="0"/>
              <a:t>-  Sparta se stala sice nejmocnějším státem, ale </a:t>
            </a:r>
            <a:r>
              <a:rPr lang="cs-CZ" sz="3200" b="1" u="sng" dirty="0" smtClean="0"/>
              <a:t>sjednotit Řecko se jí nepodařilo</a:t>
            </a:r>
            <a:r>
              <a:rPr lang="cs-CZ" sz="3200" b="1" dirty="0" smtClean="0"/>
              <a:t>. </a:t>
            </a:r>
            <a:endParaRPr lang="cs-CZ" sz="28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119336" y="3719934"/>
            <a:ext cx="118093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Výsadního postavení Sparta využívala jen krátce, </a:t>
            </a:r>
            <a:r>
              <a:rPr lang="cs-CZ" sz="3200" b="1" u="sng" dirty="0" smtClean="0">
                <a:solidFill>
                  <a:srgbClr val="FFFF00"/>
                </a:solidFill>
              </a:rPr>
              <a:t>brzy měla dalšího soupeře – THÉBY (vojevůdce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Pelopidas</a:t>
            </a:r>
            <a:r>
              <a:rPr lang="cs-CZ" sz="3200" b="1" u="sng" dirty="0" smtClean="0">
                <a:solidFill>
                  <a:srgbClr val="FFFF00"/>
                </a:solidFill>
              </a:rPr>
              <a:t>) </a:t>
            </a:r>
            <a:r>
              <a:rPr lang="cs-CZ" sz="3200" b="1" dirty="0" smtClean="0"/>
              <a:t>- soupeření o nadvládu.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0" y="5520134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dirty="0"/>
              <a:t>r</a:t>
            </a:r>
            <a:r>
              <a:rPr lang="cs-CZ" sz="3200" b="1" u="sng" dirty="0" smtClean="0">
                <a:solidFill>
                  <a:srgbClr val="FFFF00"/>
                </a:solidFill>
              </a:rPr>
              <a:t>. 371 Théby drtivě porazily Spartu, následkem toho se Sparta</a:t>
            </a:r>
            <a:r>
              <a:rPr lang="cs-CZ" sz="3200" b="1" u="sng" dirty="0">
                <a:solidFill>
                  <a:srgbClr val="FFFF00"/>
                </a:solidFill>
              </a:rPr>
              <a:t> </a:t>
            </a:r>
            <a:r>
              <a:rPr lang="cs-CZ" sz="3200" b="1" u="sng" dirty="0" smtClean="0">
                <a:solidFill>
                  <a:srgbClr val="FFFF00"/>
                </a:solidFill>
              </a:rPr>
              <a:t>spojila </a:t>
            </a:r>
            <a:br>
              <a:rPr lang="cs-CZ" sz="3200" b="1" u="sng" dirty="0" smtClean="0">
                <a:solidFill>
                  <a:srgbClr val="FFFF00"/>
                </a:solidFill>
              </a:rPr>
            </a:br>
            <a:r>
              <a:rPr lang="cs-CZ" sz="3200" b="1" u="sng" dirty="0" smtClean="0">
                <a:solidFill>
                  <a:srgbClr val="FFFF00"/>
                </a:solidFill>
              </a:rPr>
              <a:t>   s Athénami a bojovaly  proti Thébám-nerozhodná bitva u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Mantineie</a:t>
            </a:r>
            <a:r>
              <a:rPr lang="cs-CZ" sz="3200" b="1" dirty="0" smtClean="0"/>
              <a:t>. 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428426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39416" y="692696"/>
            <a:ext cx="1101722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/>
              <a:t>Zdroje :</a:t>
            </a:r>
            <a:endParaRPr lang="cs-CZ" sz="2800" b="1" dirty="0" smtClean="0"/>
          </a:p>
          <a:p>
            <a:endParaRPr lang="cs-CZ" sz="2800" b="1" u="sng" dirty="0"/>
          </a:p>
          <a:p>
            <a:r>
              <a:rPr lang="cs-CZ" sz="2000" b="1" dirty="0"/>
              <a:t>Obr.č.1 -SNIDER, </a:t>
            </a:r>
            <a:r>
              <a:rPr lang="cs-CZ" sz="2000" b="1" dirty="0" err="1"/>
              <a:t>Zack</a:t>
            </a:r>
            <a:r>
              <a:rPr lang="cs-CZ" sz="2000" b="1" dirty="0"/>
              <a:t>. postavy [online]. [cit. 12.3.2014]. Dostupný na WWW: </a:t>
            </a:r>
            <a:r>
              <a:rPr lang="cs-CZ" sz="2000" b="1" dirty="0">
                <a:hlinkClick r:id="rId2"/>
              </a:rPr>
              <a:t>http://www.postavy.cz/leonidas</a:t>
            </a:r>
            <a:r>
              <a:rPr lang="cs-CZ" sz="2000" b="1" dirty="0" smtClean="0">
                <a:hlinkClick r:id="rId2"/>
              </a:rPr>
              <a:t>/</a:t>
            </a:r>
            <a:endParaRPr lang="cs-CZ" sz="2000" b="1" dirty="0" smtClean="0"/>
          </a:p>
          <a:p>
            <a:r>
              <a:rPr lang="cs-CZ" sz="2000" b="1" dirty="0" smtClean="0"/>
              <a:t> </a:t>
            </a:r>
          </a:p>
          <a:p>
            <a:r>
              <a:rPr lang="cs-CZ" sz="2000" b="1" dirty="0" smtClean="0"/>
              <a:t> 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Obr.č.2 </a:t>
            </a:r>
            <a:r>
              <a:rPr lang="cs-CZ" sz="2000" b="1" dirty="0"/>
              <a:t>-SNIDER, </a:t>
            </a:r>
            <a:r>
              <a:rPr lang="cs-CZ" sz="2000" b="1" dirty="0" err="1"/>
              <a:t>Zack</a:t>
            </a:r>
            <a:r>
              <a:rPr lang="cs-CZ" sz="2000" b="1" dirty="0"/>
              <a:t>. postavy [online]. [cit. 12.3.2014]. Dostupný na WWW: </a:t>
            </a:r>
            <a:r>
              <a:rPr lang="cs-CZ" sz="2000" b="1" dirty="0">
                <a:hlinkClick r:id="rId3"/>
              </a:rPr>
              <a:t>http://www.postavy.cz/xerxes</a:t>
            </a:r>
            <a:r>
              <a:rPr lang="cs-CZ" sz="2000" b="1" dirty="0" smtClean="0">
                <a:hlinkClick r:id="rId3"/>
              </a:rPr>
              <a:t>/</a:t>
            </a:r>
            <a:endParaRPr lang="cs-CZ" sz="2000" b="1" dirty="0" smtClean="0"/>
          </a:p>
          <a:p>
            <a:r>
              <a:rPr lang="cs-CZ" sz="2000" b="1" dirty="0" smtClean="0"/>
              <a:t> </a:t>
            </a:r>
          </a:p>
          <a:p>
            <a:r>
              <a:rPr lang="cs-CZ" sz="2000" b="1" dirty="0" smtClean="0"/>
              <a:t> </a:t>
            </a:r>
          </a:p>
          <a:p>
            <a:r>
              <a:rPr lang="cs-CZ" sz="2800" b="1" dirty="0" smtClean="0"/>
              <a:t> </a:t>
            </a:r>
            <a:endParaRPr lang="cs-CZ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43378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797</TotalTime>
  <Words>236</Words>
  <Application>Microsoft Office PowerPoint</Application>
  <PresentationFormat>Širokoúhlá obrazovka</PresentationFormat>
  <Paragraphs>24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Nebe</vt:lpstr>
      <vt:lpstr>PELOPONÉSKÉ VÁLKY –  války mezi Athénami a spartou</vt:lpstr>
      <vt:lpstr> 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SESTKA</cp:lastModifiedBy>
  <cp:revision>96</cp:revision>
  <dcterms:created xsi:type="dcterms:W3CDTF">2014-02-07T15:47:24Z</dcterms:created>
  <dcterms:modified xsi:type="dcterms:W3CDTF">2017-03-28T08:40:10Z</dcterms:modified>
</cp:coreProperties>
</file>