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_rels/presentation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9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10.jpeg" ContentType="image/jpeg"/>
  <Override PartName="/ppt/media/image6.jpeg" ContentType="image/jpeg"/>
  <Override PartName="/ppt/media/image11.jpeg" ContentType="image/jpeg"/>
  <Override PartName="/ppt/media/image7.jpeg" ContentType="image/jpeg"/>
  <Override PartName="/ppt/media/image12.jpeg" ContentType="image/jpeg"/>
  <Override PartName="/ppt/media/image8.jpeg" ContentType="image/jpeg"/>
  <Override PartName="/ppt/media/image9.jpeg" ContentType="image/jpe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Klikněte pro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přesun snímku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cs-CZ" sz="2000" spc="-1" strike="noStrike">
                <a:latin typeface="Arial"/>
              </a:rPr>
              <a:t>Klikněte pro </a:t>
            </a:r>
            <a:r>
              <a:rPr b="0" lang="cs-CZ" sz="2000" spc="-1" strike="noStrike">
                <a:latin typeface="Arial"/>
              </a:rPr>
              <a:t>úpravu formátu </a:t>
            </a:r>
            <a:r>
              <a:rPr b="0" lang="cs-CZ" sz="2000" spc="-1" strike="noStrike">
                <a:latin typeface="Arial"/>
              </a:rPr>
              <a:t>komentářů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cs-CZ" sz="1400" spc="-1" strike="noStrike">
                <a:latin typeface="Times New Roman"/>
              </a:rPr>
              <a:t>&lt;záhlaví&gt;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167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cs-CZ" sz="1400" spc="-1" strike="noStrike">
                <a:latin typeface="Times New Roman"/>
              </a:rPr>
              <a:t>&lt;datum/čas&gt;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168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cs-CZ" sz="1400" spc="-1" strike="noStrike">
                <a:latin typeface="Times New Roman"/>
              </a:rPr>
              <a:t>&lt;zápatí&gt;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169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214937C1-F9C6-4D5B-A4B3-765443F7E399}" type="slidenum">
              <a:rPr b="0" lang="cs-CZ" sz="1400" spc="-1" strike="noStrike">
                <a:latin typeface="Times New Roman"/>
              </a:rPr>
              <a:t>&lt;číslo&gt;</a:t>
            </a:fld>
            <a:endParaRPr b="0" lang="cs-CZ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</p:spPr>
      </p:sp>
      <p:sp>
        <p:nvSpPr>
          <p:cNvPr id="22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p>
            <a:endParaRPr b="0" lang="cs-CZ" sz="2000" spc="-1" strike="noStrike">
              <a:latin typeface="Arial"/>
            </a:endParaRPr>
          </a:p>
        </p:txBody>
      </p:sp>
      <p:sp>
        <p:nvSpPr>
          <p:cNvPr id="224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12A97433-9A57-4258-91D3-3F8B7C6A55F8}" type="slidenum">
              <a:rPr b="0" lang="cs-CZ" sz="1200" spc="-1" strike="noStrike">
                <a:solidFill>
                  <a:srgbClr val="000000"/>
                </a:solidFill>
                <a:latin typeface="+mn-lt"/>
                <a:ea typeface="+mn-ea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Klepnutím lze upravit styl </a:t>
            </a: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předlohy nadpisů.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D90D7A6B-2202-41BA-8B09-4D22B337323D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8. 11. 2020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070B195F-9E2A-4000-AFF9-F17B8617B5D2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1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4ED2E090-6DF5-4CDB-8E91-071054DE8421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8. 11. 2020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C4EFAFCC-C768-49C7-A13A-E4480F52729E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Klikněte pro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úpravu formátu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textu nadpisu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Klepnu</a:t>
            </a: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tím lze </a:t>
            </a: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upravit </a:t>
            </a: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styl </a:t>
            </a: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předlo</a:t>
            </a: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hy </a:t>
            </a: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nadpis</a:t>
            </a: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ů.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Klepnutím lze upravit styly předlohy textu.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235C3563-06F5-41E8-8DB2-86B022A3684D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8. 11. 2020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C493D2AE-4F3D-4A45-952C-6F6FC40427E0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Klepnu</a:t>
            </a: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tím lze </a:t>
            </a: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upravit </a:t>
            </a: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styl </a:t>
            </a: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předlo</a:t>
            </a: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hy </a:t>
            </a: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nadpis</a:t>
            </a: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ů.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6496115D-CE02-49FD-957D-8D27354A2FB2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8. 11. 2020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B0FB733C-FFF1-487E-9D5D-610F6311BD30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slideLayout" Target="../slideLayouts/slideLayout2.xml"/><Relationship Id="rId6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image" Target="../media/image7.jpeg"/><Relationship Id="rId3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2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2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4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Shape 1"/>
          <p:cNvSpPr txBox="1"/>
          <p:nvPr/>
        </p:nvSpPr>
        <p:spPr>
          <a:xfrm>
            <a:off x="357120" y="775440"/>
            <a:ext cx="8429400" cy="1295640"/>
          </a:xfrm>
          <a:prstGeom prst="rect">
            <a:avLst/>
          </a:prstGeom>
          <a:solidFill>
            <a:srgbClr val="326065"/>
          </a:solidFill>
          <a:ln>
            <a:noFill/>
          </a:ln>
          <a:effectLst>
            <a:outerShdw dist="228593" dir="2700000">
              <a:srgbClr val="000000">
                <a:alpha val="30000"/>
              </a:srgbClr>
            </a:outerShdw>
          </a:effectLst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cs-CZ" sz="3600" spc="-1" strike="noStrike">
                <a:solidFill>
                  <a:srgbClr val="ffffff"/>
                </a:solidFill>
                <a:latin typeface="Berlin Sans FB Demi"/>
              </a:rPr>
              <a:t>OBOHACOVÁNÍ</a:t>
            </a:r>
            <a:r>
              <a:rPr b="0" lang="cs-CZ" sz="3600" spc="-1" strike="noStrike">
                <a:solidFill>
                  <a:srgbClr val="ffffff"/>
                </a:solidFill>
                <a:latin typeface="Calibri"/>
              </a:rPr>
              <a:t>  SLOVNÍ  ZÁSOBY</a:t>
            </a: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1" name="CustomShape 2"/>
          <p:cNvSpPr/>
          <p:nvPr/>
        </p:nvSpPr>
        <p:spPr>
          <a:xfrm>
            <a:off x="571320" y="2714760"/>
            <a:ext cx="3781440" cy="821160"/>
          </a:xfrm>
          <a:prstGeom prst="rect">
            <a:avLst/>
          </a:prstGeom>
          <a:blipFill rotWithShape="0">
            <a:blip r:embed="rId1"/>
            <a:tile/>
          </a:blipFill>
          <a:ln>
            <a:noFill/>
          </a:ln>
          <a:effectLst>
            <a:outerShdw algn="ctr" blurRad="107950" dir="5400000" dist="12600">
              <a:srgbClr val="000000"/>
            </a:outerShdw>
          </a:effectLst>
          <a:scene3d>
            <a:camera prst="orthographicFront">
              <a:rot lat="0" lon="0" rev="0"/>
            </a:camera>
            <a:lightRig dir="t" rig="soft">
              <a:rot lat="0" lon="0" rev="0"/>
            </a:lightRig>
          </a:scene3d>
          <a:sp3d contourW="44450" prstMaterial="matte">
            <a:bevelT prst="artDeco" w="63500" h="63500"/>
            <a:contourClr>
              <a:srgbClr val="ffffff"/>
            </a:contourClr>
          </a:sp3d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2400" spc="-1" strike="noStrike">
                <a:solidFill>
                  <a:srgbClr val="224043"/>
                </a:solidFill>
                <a:latin typeface="Calibri"/>
              </a:rPr>
              <a:t>tvořením nových slov 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72" name="CustomShape 3"/>
          <p:cNvSpPr/>
          <p:nvPr/>
        </p:nvSpPr>
        <p:spPr>
          <a:xfrm>
            <a:off x="898920" y="3500280"/>
            <a:ext cx="5460120" cy="456120"/>
          </a:xfrm>
          <a:prstGeom prst="rect">
            <a:avLst/>
          </a:prstGeom>
          <a:blipFill rotWithShape="0">
            <a:blip r:embed="rId2"/>
            <a:tile/>
          </a:blipFill>
          <a:ln>
            <a:noFill/>
          </a:ln>
          <a:effectLst>
            <a:outerShdw algn="ctr" blurRad="107950" dir="5400000" dist="12600">
              <a:srgbClr val="000000"/>
            </a:outerShdw>
          </a:effectLst>
          <a:scene3d>
            <a:camera prst="orthographicFront">
              <a:rot lat="0" lon="0" rev="0"/>
            </a:camera>
            <a:lightRig dir="t" rig="soft">
              <a:rot lat="0" lon="0" rev="0"/>
            </a:lightRig>
          </a:scene3d>
          <a:sp3d contourW="44450" prstMaterial="matte">
            <a:bevelT prst="artDeco" w="63500" h="63500"/>
            <a:contourClr>
              <a:srgbClr val="ffffff"/>
            </a:contourClr>
          </a:sp3d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326065"/>
                </a:solidFill>
                <a:latin typeface="Calibri"/>
              </a:rPr>
              <a:t> </a:t>
            </a:r>
            <a:r>
              <a:rPr b="1" lang="cs-CZ" sz="2400" spc="-1" strike="noStrike">
                <a:solidFill>
                  <a:srgbClr val="224043"/>
                </a:solidFill>
                <a:latin typeface="Calibri"/>
              </a:rPr>
              <a:t>přenášením slovního významu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73" name="CustomShape 4"/>
          <p:cNvSpPr/>
          <p:nvPr/>
        </p:nvSpPr>
        <p:spPr>
          <a:xfrm>
            <a:off x="2237040" y="4429080"/>
            <a:ext cx="4989240" cy="456120"/>
          </a:xfrm>
          <a:prstGeom prst="rect">
            <a:avLst/>
          </a:prstGeom>
          <a:blipFill rotWithShape="0">
            <a:blip r:embed="rId3"/>
            <a:tile/>
          </a:blipFill>
          <a:ln>
            <a:noFill/>
          </a:ln>
          <a:effectLst>
            <a:outerShdw algn="ctr" blurRad="107950" dir="5400000" dist="12600">
              <a:srgbClr val="000000"/>
            </a:outerShdw>
          </a:effectLst>
          <a:scene3d>
            <a:camera prst="orthographicFront">
              <a:rot lat="0" lon="0" rev="0"/>
            </a:camera>
            <a:lightRig dir="t" rig="soft">
              <a:rot lat="0" lon="0" rev="0"/>
            </a:lightRig>
          </a:scene3d>
          <a:sp3d contourW="44450" prstMaterial="matte">
            <a:bevelT prst="artDeco" w="63500" h="63500"/>
            <a:contourClr>
              <a:srgbClr val="ffffff"/>
            </a:contourClr>
          </a:sp3d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2400" spc="-1" strike="noStrike">
                <a:solidFill>
                  <a:srgbClr val="224043"/>
                </a:solidFill>
                <a:latin typeface="Calibri"/>
              </a:rPr>
              <a:t>spojováním slov do sousloví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74" name="CustomShape 5"/>
          <p:cNvSpPr/>
          <p:nvPr/>
        </p:nvSpPr>
        <p:spPr>
          <a:xfrm>
            <a:off x="3682080" y="5357880"/>
            <a:ext cx="4751640" cy="456120"/>
          </a:xfrm>
          <a:prstGeom prst="rect">
            <a:avLst/>
          </a:prstGeom>
          <a:blipFill rotWithShape="0">
            <a:blip r:embed="rId4"/>
            <a:tile/>
          </a:blipFill>
          <a:ln>
            <a:noFill/>
          </a:ln>
          <a:effectLst>
            <a:outerShdw algn="ctr" blurRad="107950" dir="5400000" dist="12600">
              <a:srgbClr val="000000"/>
            </a:outerShdw>
          </a:effectLst>
          <a:scene3d>
            <a:camera prst="orthographicFront">
              <a:rot lat="0" lon="0" rev="0"/>
            </a:camera>
            <a:lightRig dir="t" rig="soft">
              <a:rot lat="0" lon="0" rev="0"/>
            </a:lightRig>
          </a:scene3d>
          <a:sp3d contourW="44450" prstMaterial="matte">
            <a:bevelT prst="artDeco" w="63500" h="63500"/>
            <a:contourClr>
              <a:srgbClr val="ffffff"/>
            </a:contourClr>
          </a:sp3d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2400" spc="-1" strike="noStrike">
                <a:solidFill>
                  <a:srgbClr val="224043"/>
                </a:solidFill>
                <a:latin typeface="Calibri"/>
              </a:rPr>
              <a:t>přejímáním z jiných jazyků</a:t>
            </a:r>
            <a:endParaRPr b="0" lang="cs-CZ" sz="2400" spc="-1" strike="noStrike">
              <a:latin typeface="Arial"/>
            </a:endParaRPr>
          </a:p>
        </p:txBody>
      </p:sp>
    </p:spTree>
  </p:cSld>
  <p:transition spd="slow">
    <p:wedge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fill="hold" presetClass="entr" presetID="3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3" dur="8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4" dur="8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8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8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fill="hold" presetClass="entr" presetID="3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3" dur="8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4" dur="8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8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8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fill="hold" presetClass="entr" presetID="3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3" dur="8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4" dur="8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" dur="8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8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fill="hold" presetClass="entr" presetID="3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3" dur="8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4" dur="8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" dur="8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8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ustomShape 1"/>
          <p:cNvSpPr/>
          <p:nvPr/>
        </p:nvSpPr>
        <p:spPr>
          <a:xfrm>
            <a:off x="428760" y="1771560"/>
            <a:ext cx="8500680" cy="4663080"/>
          </a:xfrm>
          <a:prstGeom prst="rect">
            <a:avLst/>
          </a:prstGeom>
          <a:blipFill rotWithShape="0">
            <a:blip r:embed="rId1"/>
            <a:tile/>
          </a:blipFill>
          <a:ln>
            <a:noFill/>
          </a:ln>
          <a:effectLst>
            <a:outerShdw algn="ctr" blurRad="107950" dir="5400000" dist="12600">
              <a:srgbClr val="000000"/>
            </a:outerShdw>
          </a:effectLst>
          <a:scene3d>
            <a:camera prst="orthographicFront">
              <a:rot lat="0" lon="0" rev="0"/>
            </a:camera>
            <a:lightRig dir="t" rig="soft">
              <a:rot lat="0" lon="0" rev="0"/>
            </a:lightRig>
          </a:scene3d>
          <a:sp3d contourW="44450" prstMaterial="matte">
            <a:bevelT prst="artDeco" w="63500" h="63500"/>
            <a:contourClr>
              <a:srgbClr val="ffffff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cs-CZ" sz="4000" spc="-1" strike="noStrike" u="sng">
                <a:solidFill>
                  <a:srgbClr val="7030a0"/>
                </a:solidFill>
                <a:uFillTx/>
                <a:latin typeface="Calibri"/>
                <a:ea typeface="Times New Roman"/>
              </a:rPr>
              <a:t>Kořen</a:t>
            </a:r>
            <a:r>
              <a:rPr b="0" lang="cs-CZ" sz="1200" spc="-1" strike="noStrike">
                <a:solidFill>
                  <a:srgbClr val="000000"/>
                </a:solidFill>
                <a:latin typeface="Calibri"/>
                <a:ea typeface="Times New Roman"/>
              </a:rPr>
              <a:t> </a:t>
            </a:r>
            <a:endParaRPr b="0" lang="cs-CZ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  <a:ea typeface="Times New Roman"/>
              </a:rPr>
              <a:t>	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Times New Roman"/>
              </a:rPr>
              <a:t>= část slova, která je společná všem slovům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Times New Roman"/>
              </a:rPr>
              <a:t>	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Times New Roman"/>
              </a:rPr>
              <a:t>příbuzným a významově spolu souvisí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Times New Roman"/>
              </a:rPr>
              <a:t>	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50000"/>
              </a:lnSpc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  <a:ea typeface="Times New Roman"/>
              </a:rPr>
              <a:t>	</a:t>
            </a:r>
            <a:r>
              <a:rPr b="0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pra </a:t>
            </a:r>
            <a:r>
              <a:rPr b="1" i="1" lang="cs-CZ" sz="2400" spc="-1" strike="noStrike">
                <a:solidFill>
                  <a:srgbClr val="ff0000"/>
                </a:solidFill>
                <a:latin typeface="Cambria"/>
                <a:ea typeface="Times New Roman"/>
              </a:rPr>
              <a:t>les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vý </a:t>
            </a:r>
            <a:r>
              <a:rPr b="1" i="1" lang="cs-CZ" sz="2400" spc="-1" strike="noStrike">
                <a:solidFill>
                  <a:srgbClr val="0070c0"/>
                </a:solidFill>
                <a:latin typeface="Cambria"/>
                <a:ea typeface="Times New Roman"/>
              </a:rPr>
              <a:t>lov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       </a:t>
            </a:r>
            <a:r>
              <a:rPr b="1" i="1" lang="cs-CZ" sz="2400" spc="-1" strike="noStrike">
                <a:solidFill>
                  <a:srgbClr val="ff0000"/>
                </a:solidFill>
                <a:latin typeface="Cambria"/>
                <a:ea typeface="Times New Roman"/>
              </a:rPr>
              <a:t>les 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n</a:t>
            </a:r>
            <a:r>
              <a:rPr b="0" i="1" lang="cs-CZ" sz="2400" spc="-1" strike="noStrike">
                <a:solidFill>
                  <a:srgbClr val="000000"/>
                </a:solidFill>
                <a:latin typeface="Calibri"/>
                <a:ea typeface="Times New Roman"/>
              </a:rPr>
              <a:t>í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k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     </a:t>
            </a:r>
            <a:r>
              <a:rPr b="1" i="1" lang="cs-CZ" sz="2400" spc="-1" strike="noStrike">
                <a:solidFill>
                  <a:srgbClr val="0070c0"/>
                </a:solidFill>
                <a:latin typeface="Cambria"/>
                <a:ea typeface="Times New Roman"/>
              </a:rPr>
              <a:t>lov</a:t>
            </a:r>
            <a:r>
              <a:rPr b="0" i="1" lang="cs-CZ" sz="2400" spc="-1" strike="noStrike">
                <a:solidFill>
                  <a:srgbClr val="0070c0"/>
                </a:solidFill>
                <a:latin typeface="Cambria"/>
                <a:ea typeface="Times New Roman"/>
              </a:rPr>
              <a:t> 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it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  za </a:t>
            </a:r>
            <a:r>
              <a:rPr b="1" i="1" lang="cs-CZ" sz="2400" spc="-1" strike="noStrike">
                <a:solidFill>
                  <a:srgbClr val="ff0000"/>
                </a:solidFill>
                <a:latin typeface="Cambria"/>
                <a:ea typeface="Times New Roman"/>
              </a:rPr>
              <a:t>les 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nit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     </a:t>
            </a:r>
            <a:r>
              <a:rPr b="1" i="1" lang="cs-CZ" sz="2400" spc="-1" strike="noStrike">
                <a:solidFill>
                  <a:srgbClr val="0070c0"/>
                </a:solidFill>
                <a:latin typeface="Cambria"/>
                <a:ea typeface="Times New Roman"/>
              </a:rPr>
              <a:t>lov</a:t>
            </a:r>
            <a:r>
              <a:rPr b="0" i="1" lang="cs-CZ" sz="2400" spc="-1" strike="noStrike">
                <a:solidFill>
                  <a:srgbClr val="0070c0"/>
                </a:solidFill>
                <a:latin typeface="Cambria"/>
                <a:ea typeface="Times New Roman"/>
              </a:rPr>
              <a:t> 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ec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 po </a:t>
            </a:r>
            <a:r>
              <a:rPr b="1" i="1" lang="cs-CZ" sz="2400" spc="-1" strike="noStrike">
                <a:solidFill>
                  <a:srgbClr val="ff0000"/>
                </a:solidFill>
                <a:latin typeface="Cambria"/>
                <a:ea typeface="Times New Roman"/>
              </a:rPr>
              <a:t>les 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í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            na </a:t>
            </a:r>
            <a:r>
              <a:rPr b="1" i="1" lang="cs-CZ" sz="2400" spc="-1" strike="noStrike">
                <a:solidFill>
                  <a:srgbClr val="0070c0"/>
                </a:solidFill>
                <a:latin typeface="Cambria"/>
                <a:ea typeface="Times New Roman"/>
              </a:rPr>
              <a:t>lov</a:t>
            </a:r>
            <a:r>
              <a:rPr b="0" i="1" lang="cs-CZ" sz="2400" spc="-1" strike="noStrike">
                <a:solidFill>
                  <a:srgbClr val="0070c0"/>
                </a:solidFill>
                <a:latin typeface="Cambria"/>
                <a:ea typeface="Times New Roman"/>
              </a:rPr>
              <a:t> 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ený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cs-CZ" sz="2400" spc="-1" strike="noStrike">
              <a:latin typeface="Arial"/>
            </a:endParaRPr>
          </a:p>
        </p:txBody>
      </p:sp>
      <p:sp>
        <p:nvSpPr>
          <p:cNvPr id="176" name="CustomShape 2"/>
          <p:cNvSpPr/>
          <p:nvPr/>
        </p:nvSpPr>
        <p:spPr>
          <a:xfrm>
            <a:off x="357120" y="500040"/>
            <a:ext cx="8500680" cy="112608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algn="ctr" blurRad="4445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cs-CZ" sz="4000" spc="-1" strike="noStrike">
                <a:solidFill>
                  <a:srgbClr val="d9d9d9"/>
                </a:solidFill>
                <a:latin typeface="Berlin Sans FB Demi"/>
              </a:rPr>
              <a:t> </a:t>
            </a:r>
            <a:r>
              <a:rPr b="1" lang="cs-CZ" sz="4000" spc="-1" strike="noStrike">
                <a:solidFill>
                  <a:srgbClr val="d9d9d9"/>
                </a:solidFill>
                <a:latin typeface="Berlin Sans FB Demi"/>
              </a:rPr>
              <a:t>STAVBA  SLOVA</a:t>
            </a:r>
            <a:endParaRPr b="0" lang="cs-CZ" sz="4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4000" spc="-1" strike="noStrike">
              <a:latin typeface="Arial"/>
            </a:endParaRPr>
          </a:p>
        </p:txBody>
      </p:sp>
    </p:spTree>
  </p:cSld>
  <p:transition spd="slow">
    <p:wedge/>
  </p:transition>
  <p:timing>
    <p:tnLst>
      <p:par>
        <p:cTn id="49" dur="indefinite" restart="never" nodeType="tmRoot">
          <p:childTnLst>
            <p:seq>
              <p:cTn id="50" dur="indefinite" nodeType="mainSeq">
                <p:childTnLst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nodeType="with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9" dur="500" fill="hold"/>
                                        <p:tgtEl>
                                          <p:spTgt spid="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0" dur="500" fill="hold"/>
                                        <p:tgtEl>
                                          <p:spTgt spid="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65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70" dur="1000"/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75" dur="1000"/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80" dur="1000"/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ustomShape 1"/>
          <p:cNvSpPr/>
          <p:nvPr/>
        </p:nvSpPr>
        <p:spPr>
          <a:xfrm>
            <a:off x="214200" y="159840"/>
            <a:ext cx="8572320" cy="3533760"/>
          </a:xfrm>
          <a:prstGeom prst="rect">
            <a:avLst/>
          </a:prstGeom>
          <a:blipFill rotWithShape="0">
            <a:blip r:embed="rId1"/>
            <a:tile/>
          </a:blipFill>
          <a:ln w="9360">
            <a:noFill/>
          </a:ln>
          <a:effectLst>
            <a:outerShdw algn="ctr" blurRad="107950" dir="5400000" dist="12600">
              <a:srgbClr val="000000"/>
            </a:outerShdw>
          </a:effectLst>
          <a:scene3d>
            <a:camera prst="orthographicFront">
              <a:rot lat="0" lon="0" rev="0"/>
            </a:camera>
            <a:lightRig dir="t" rig="soft">
              <a:rot lat="0" lon="0" rev="0"/>
            </a:lightRig>
          </a:scene3d>
          <a:sp3d contourW="44450" prstMaterial="matte">
            <a:bevelT prst="artDeco" w="63500" h="63500"/>
            <a:contourClr>
              <a:srgbClr val="ffffff"/>
            </a:contourClr>
          </a:sp3d>
        </p:spPr>
        <p:style>
          <a:lnRef idx="0"/>
          <a:fillRef idx="0"/>
          <a:effectRef idx="0"/>
          <a:fontRef idx="minor"/>
        </p:style>
        <p:txBody>
          <a:bodyPr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cs-CZ" sz="3600" spc="-1" strike="noStrike" u="sng">
                <a:solidFill>
                  <a:srgbClr val="7030a0"/>
                </a:solidFill>
                <a:uFillTx/>
                <a:latin typeface="Calibri"/>
                <a:ea typeface="Times New Roman"/>
              </a:rPr>
              <a:t>Předpona</a:t>
            </a:r>
            <a:r>
              <a:rPr b="0" lang="cs-CZ" sz="3600" spc="-1" strike="noStrike">
                <a:solidFill>
                  <a:srgbClr val="000000"/>
                </a:solidFill>
                <a:latin typeface="Calibri"/>
                <a:ea typeface="Times New Roman"/>
              </a:rPr>
              <a:t> </a:t>
            </a:r>
            <a:endParaRPr b="0" lang="cs-CZ" sz="3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  <a:ea typeface="Times New Roman"/>
              </a:rPr>
              <a:t>	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Times New Roman"/>
              </a:rPr>
              <a:t>= část slova, která je před kořenem a mění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Times New Roman"/>
              </a:rPr>
              <a:t>	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Times New Roman"/>
              </a:rPr>
              <a:t>          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Times New Roman"/>
              </a:rPr>
              <a:t>	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Times New Roman"/>
              </a:rPr>
              <a:t>    význam slova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Times New Roman"/>
              </a:rPr>
              <a:t>	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  <a:ea typeface="Times New Roman"/>
              </a:rPr>
              <a:t>	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  <a:ea typeface="Times New Roman"/>
              </a:rPr>
              <a:t>	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  <a:ea typeface="Times New Roman"/>
              </a:rPr>
              <a:t>	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  <a:ea typeface="Times New Roman"/>
              </a:rPr>
              <a:t>	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i="1" lang="cs-CZ" sz="2800" spc="-1" strike="noStrike">
                <a:solidFill>
                  <a:srgbClr val="be2098"/>
                </a:solidFill>
                <a:latin typeface="Cambria"/>
                <a:ea typeface="Times New Roman"/>
              </a:rPr>
              <a:t>     </a:t>
            </a:r>
            <a:r>
              <a:rPr b="1" i="1" lang="cs-CZ" sz="2800" spc="-1" strike="noStrike">
                <a:solidFill>
                  <a:srgbClr val="be2098"/>
                </a:solidFill>
                <a:latin typeface="Cambria"/>
                <a:ea typeface="Times New Roman"/>
              </a:rPr>
              <a:t>n</a:t>
            </a:r>
            <a:r>
              <a:rPr b="1" i="1" lang="cs-CZ" sz="2800" spc="-1" strike="noStrike">
                <a:solidFill>
                  <a:srgbClr val="be2098"/>
                </a:solidFill>
                <a:latin typeface="Calibri"/>
                <a:ea typeface="Times New Roman"/>
              </a:rPr>
              <a:t>á</a:t>
            </a:r>
            <a:r>
              <a:rPr b="1" i="1" lang="cs-CZ" sz="2800" spc="-1" strike="noStrike">
                <a:solidFill>
                  <a:srgbClr val="be2098"/>
                </a:solidFill>
                <a:latin typeface="Cambria"/>
                <a:ea typeface="Times New Roman"/>
              </a:rPr>
              <a:t> </a:t>
            </a:r>
            <a:r>
              <a:rPr b="0" i="1" lang="cs-CZ" sz="2800" spc="-1" strike="noStrike">
                <a:solidFill>
                  <a:srgbClr val="000000"/>
                </a:solidFill>
                <a:latin typeface="Cambria"/>
                <a:ea typeface="Times New Roman"/>
              </a:rPr>
              <a:t>stěnka,    </a:t>
            </a:r>
            <a:r>
              <a:rPr b="1" i="1" lang="cs-CZ" sz="2800" spc="-1" strike="noStrike">
                <a:solidFill>
                  <a:srgbClr val="be2098"/>
                </a:solidFill>
                <a:latin typeface="Cambria"/>
                <a:ea typeface="Times New Roman"/>
              </a:rPr>
              <a:t>vý </a:t>
            </a:r>
            <a:r>
              <a:rPr b="0" i="1" lang="cs-CZ" sz="2800" spc="-1" strike="noStrike">
                <a:solidFill>
                  <a:srgbClr val="000000"/>
                </a:solidFill>
                <a:latin typeface="Cambria"/>
                <a:ea typeface="Times New Roman"/>
              </a:rPr>
              <a:t>borný,   </a:t>
            </a:r>
            <a:r>
              <a:rPr b="1" i="1" lang="cs-CZ" sz="2800" spc="-1" strike="noStrike">
                <a:solidFill>
                  <a:srgbClr val="00b050"/>
                </a:solidFill>
                <a:latin typeface="Cambria"/>
                <a:ea typeface="Times New Roman"/>
              </a:rPr>
              <a:t>ne </a:t>
            </a:r>
            <a:r>
              <a:rPr b="1" i="1" lang="cs-CZ" sz="2800" spc="-1" strike="noStrike">
                <a:solidFill>
                  <a:srgbClr val="be2098"/>
                </a:solidFill>
                <a:latin typeface="Cambria"/>
                <a:ea typeface="Times New Roman"/>
              </a:rPr>
              <a:t>na </a:t>
            </a:r>
            <a:r>
              <a:rPr b="0" i="1" lang="cs-CZ" sz="2800" spc="-1" strike="noStrike">
                <a:solidFill>
                  <a:srgbClr val="000000"/>
                </a:solidFill>
                <a:latin typeface="Cambria"/>
                <a:ea typeface="Times New Roman"/>
              </a:rPr>
              <a:t>skočit,   </a:t>
            </a:r>
            <a:r>
              <a:rPr b="1" i="1" lang="cs-CZ" sz="2800" spc="-1" strike="noStrike">
                <a:solidFill>
                  <a:srgbClr val="00b050"/>
                </a:solidFill>
                <a:latin typeface="Cambria"/>
                <a:ea typeface="Times New Roman"/>
              </a:rPr>
              <a:t>ne </a:t>
            </a:r>
            <a:r>
              <a:rPr b="1" i="1" lang="cs-CZ" sz="2800" spc="-1" strike="noStrike">
                <a:solidFill>
                  <a:srgbClr val="548dd4"/>
                </a:solidFill>
                <a:latin typeface="Cambria"/>
                <a:ea typeface="Times New Roman"/>
              </a:rPr>
              <a:t>do </a:t>
            </a:r>
            <a:r>
              <a:rPr b="1" i="1" lang="cs-CZ" sz="2800" spc="-1" strike="noStrike">
                <a:solidFill>
                  <a:srgbClr val="be2098"/>
                </a:solidFill>
                <a:latin typeface="Cambria"/>
                <a:ea typeface="Times New Roman"/>
              </a:rPr>
              <a:t>vy </a:t>
            </a:r>
            <a:r>
              <a:rPr b="0" i="1" lang="cs-CZ" sz="2800" spc="-1" strike="noStrike">
                <a:solidFill>
                  <a:srgbClr val="000000"/>
                </a:solidFill>
                <a:latin typeface="Cambria"/>
                <a:ea typeface="Times New Roman"/>
              </a:rPr>
              <a:t>skočit,   </a:t>
            </a:r>
            <a:r>
              <a:rPr b="0" i="1" lang="cs-CZ" sz="28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8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1" i="1" lang="cs-CZ" sz="2800" spc="-1" strike="noStrike">
                <a:solidFill>
                  <a:srgbClr val="e36c0a"/>
                </a:solidFill>
                <a:latin typeface="Cambria"/>
                <a:ea typeface="Times New Roman"/>
              </a:rPr>
              <a:t>nej </a:t>
            </a:r>
            <a:r>
              <a:rPr b="1" i="1" lang="cs-CZ" sz="2800" spc="-1" strike="noStrike">
                <a:solidFill>
                  <a:srgbClr val="00b050"/>
                </a:solidFill>
                <a:latin typeface="Cambria"/>
                <a:ea typeface="Times New Roman"/>
              </a:rPr>
              <a:t>ne </a:t>
            </a:r>
            <a:r>
              <a:rPr b="1" i="1" lang="cs-CZ" sz="2800" spc="-1" strike="noStrike">
                <a:solidFill>
                  <a:srgbClr val="be2098"/>
                </a:solidFill>
                <a:latin typeface="Cambria"/>
                <a:ea typeface="Times New Roman"/>
              </a:rPr>
              <a:t>po </a:t>
            </a:r>
            <a:r>
              <a:rPr b="0" i="1" lang="cs-CZ" sz="2800" spc="-1" strike="noStrike">
                <a:solidFill>
                  <a:srgbClr val="000000"/>
                </a:solidFill>
                <a:latin typeface="Cambria"/>
                <a:ea typeface="Times New Roman"/>
              </a:rPr>
              <a:t>třebněj</a:t>
            </a:r>
            <a:r>
              <a:rPr b="0" i="1" lang="cs-CZ" sz="2800" spc="-1" strike="noStrike">
                <a:solidFill>
                  <a:srgbClr val="000000"/>
                </a:solidFill>
                <a:latin typeface="Calibri"/>
                <a:ea typeface="Times New Roman"/>
              </a:rPr>
              <a:t>ší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78" name="CustomShape 2"/>
          <p:cNvSpPr/>
          <p:nvPr/>
        </p:nvSpPr>
        <p:spPr>
          <a:xfrm>
            <a:off x="214200" y="3786120"/>
            <a:ext cx="8572320" cy="3197160"/>
          </a:xfrm>
          <a:prstGeom prst="rect">
            <a:avLst/>
          </a:prstGeom>
          <a:blipFill rotWithShape="0">
            <a:blip r:embed="rId2"/>
            <a:tile/>
          </a:blipFill>
          <a:ln>
            <a:noFill/>
          </a:ln>
          <a:effectLst>
            <a:outerShdw algn="ctr" blurRad="107950" dir="5400000" dist="12600">
              <a:srgbClr val="000000"/>
            </a:outerShdw>
          </a:effectLst>
          <a:scene3d>
            <a:camera prst="orthographicFront">
              <a:rot lat="0" lon="0" rev="0"/>
            </a:camera>
            <a:lightRig dir="t" rig="soft">
              <a:rot lat="0" lon="0" rev="0"/>
            </a:lightRig>
          </a:scene3d>
          <a:sp3d contourW="44450" prstMaterial="matte">
            <a:bevelT prst="artDeco" w="63500" h="63500"/>
            <a:contourClr>
              <a:srgbClr val="ffffff"/>
            </a:contourClr>
          </a:sp3d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3600" spc="-1" strike="noStrike" u="sng">
                <a:solidFill>
                  <a:srgbClr val="7030a0"/>
                </a:solidFill>
                <a:uFillTx/>
                <a:latin typeface="Calibri"/>
                <a:ea typeface="Times New Roman"/>
              </a:rPr>
              <a:t>Přípona</a:t>
            </a:r>
            <a:r>
              <a:rPr b="0" lang="cs-CZ" sz="3600" spc="-1" strike="noStrike">
                <a:solidFill>
                  <a:srgbClr val="000000"/>
                </a:solidFill>
                <a:latin typeface="Calibri"/>
                <a:ea typeface="Times New Roman"/>
              </a:rPr>
              <a:t> </a:t>
            </a:r>
            <a:endParaRPr b="0" lang="cs-CZ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  <a:ea typeface="Times New Roman"/>
              </a:rPr>
              <a:t>	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Times New Roman"/>
              </a:rPr>
              <a:t>= část slova za kořenem, která mění význam 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Times New Roman"/>
              </a:rPr>
              <a:t>	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Times New Roman"/>
              </a:rPr>
              <a:t>    slova a při skloňování se nemění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  <a:ea typeface="Times New Roman"/>
              </a:rPr>
              <a:t>	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  <a:ea typeface="Times New Roman"/>
              </a:rPr>
              <a:t>      </a:t>
            </a:r>
            <a:r>
              <a:rPr b="0" i="1" lang="cs-CZ" sz="2800" spc="-1" strike="noStrike">
                <a:solidFill>
                  <a:srgbClr val="000000"/>
                </a:solidFill>
                <a:latin typeface="Calibri"/>
                <a:ea typeface="Times New Roman"/>
              </a:rPr>
              <a:t>š</a:t>
            </a:r>
            <a:r>
              <a:rPr b="0" i="1" lang="cs-CZ" sz="2800" spc="-1" strike="noStrike">
                <a:solidFill>
                  <a:srgbClr val="000000"/>
                </a:solidFill>
                <a:latin typeface="Cambria"/>
                <a:ea typeface="Times New Roman"/>
              </a:rPr>
              <a:t>kol </a:t>
            </a:r>
            <a:r>
              <a:rPr b="1" i="1" lang="cs-CZ" sz="2800" spc="-1" strike="noStrike">
                <a:solidFill>
                  <a:srgbClr val="e36c0a"/>
                </a:solidFill>
                <a:latin typeface="Cambria"/>
                <a:ea typeface="Times New Roman"/>
              </a:rPr>
              <a:t>n </a:t>
            </a:r>
            <a:r>
              <a:rPr b="1" i="1" lang="cs-CZ" sz="2800" spc="-1" strike="noStrike">
                <a:solidFill>
                  <a:srgbClr val="00b050"/>
                </a:solidFill>
                <a:latin typeface="Calibri"/>
                <a:ea typeface="Times New Roman"/>
              </a:rPr>
              <a:t>í</a:t>
            </a:r>
            <a:r>
              <a:rPr b="1" i="1" lang="cs-CZ" sz="2800" spc="-1" strike="noStrike">
                <a:solidFill>
                  <a:srgbClr val="00b050"/>
                </a:solidFill>
                <a:latin typeface="Cambria"/>
                <a:ea typeface="Times New Roman"/>
              </a:rPr>
              <a:t>k</a:t>
            </a:r>
            <a:r>
              <a:rPr b="0" i="1" lang="cs-CZ" sz="2800" spc="-1" strike="noStrike">
                <a:solidFill>
                  <a:srgbClr val="000000"/>
                </a:solidFill>
                <a:latin typeface="Cambria"/>
                <a:ea typeface="Times New Roman"/>
              </a:rPr>
              <a:t>,   pouč </a:t>
            </a:r>
            <a:r>
              <a:rPr b="1" i="1" lang="cs-CZ" sz="2800" spc="-1" strike="noStrike">
                <a:solidFill>
                  <a:srgbClr val="e36c0a"/>
                </a:solidFill>
                <a:latin typeface="Cambria"/>
                <a:ea typeface="Times New Roman"/>
              </a:rPr>
              <a:t>en </a:t>
            </a:r>
            <a:r>
              <a:rPr b="0" i="1" lang="cs-CZ" sz="2800" spc="-1" strike="noStrike">
                <a:solidFill>
                  <a:srgbClr val="000000"/>
                </a:solidFill>
                <a:latin typeface="Cambria"/>
                <a:ea typeface="Times New Roman"/>
              </a:rPr>
              <a:t>ý,   přeskak </a:t>
            </a:r>
            <a:r>
              <a:rPr b="1" i="1" lang="cs-CZ" sz="2800" spc="-1" strike="noStrike">
                <a:solidFill>
                  <a:srgbClr val="00b050"/>
                </a:solidFill>
                <a:latin typeface="Cambria"/>
                <a:ea typeface="Times New Roman"/>
              </a:rPr>
              <a:t>ova</a:t>
            </a:r>
            <a:r>
              <a:rPr b="1" i="1" lang="cs-CZ" sz="2800" spc="-1" strike="noStrike">
                <a:solidFill>
                  <a:srgbClr val="76923c"/>
                </a:solidFill>
                <a:latin typeface="Cambria"/>
                <a:ea typeface="Times New Roman"/>
              </a:rPr>
              <a:t> </a:t>
            </a:r>
            <a:r>
              <a:rPr b="0" i="1" lang="cs-CZ" sz="2800" spc="-1" strike="noStrike">
                <a:solidFill>
                  <a:srgbClr val="000000"/>
                </a:solidFill>
                <a:latin typeface="Cambria"/>
                <a:ea typeface="Times New Roman"/>
              </a:rPr>
              <a:t>t,    koj </a:t>
            </a:r>
            <a:r>
              <a:rPr b="1" i="1" lang="cs-CZ" sz="2800" spc="-1" strike="noStrike">
                <a:solidFill>
                  <a:srgbClr val="00b050"/>
                </a:solidFill>
                <a:latin typeface="Cambria"/>
                <a:ea typeface="Times New Roman"/>
              </a:rPr>
              <a:t>en </a:t>
            </a:r>
            <a:r>
              <a:rPr b="1" i="1" lang="cs-CZ" sz="2800" spc="-1" strike="noStrike">
                <a:solidFill>
                  <a:srgbClr val="e36c0a"/>
                </a:solidFill>
                <a:latin typeface="Cambria"/>
                <a:ea typeface="Times New Roman"/>
              </a:rPr>
              <a:t>ec </a:t>
            </a:r>
            <a:r>
              <a:rPr b="1" i="1" lang="cs-CZ" sz="2800" spc="-1" strike="noStrike">
                <a:solidFill>
                  <a:srgbClr val="0070c0"/>
                </a:solidFill>
                <a:latin typeface="Cambria"/>
                <a:ea typeface="Times New Roman"/>
              </a:rPr>
              <a:t>k</a:t>
            </a:r>
            <a:r>
              <a:rPr b="1" i="1" lang="cs-CZ" sz="2800" spc="-1" strike="noStrike">
                <a:solidFill>
                  <a:srgbClr val="5f497a"/>
                </a:solidFill>
                <a:latin typeface="Cambria"/>
                <a:ea typeface="Times New Roman"/>
              </a:rPr>
              <a:t> </a:t>
            </a:r>
            <a:r>
              <a:rPr b="0" i="1" lang="cs-CZ" sz="2800" spc="-1" strike="noStrike">
                <a:solidFill>
                  <a:srgbClr val="000000"/>
                </a:solidFill>
                <a:latin typeface="Cambria"/>
                <a:ea typeface="Times New Roman"/>
              </a:rPr>
              <a:t>ý</a:t>
            </a:r>
            <a:endParaRPr b="0" lang="cs-CZ" sz="2800" spc="-1" strike="noStrike">
              <a:latin typeface="Arial"/>
            </a:endParaRPr>
          </a:p>
        </p:txBody>
      </p:sp>
    </p:spTree>
  </p:cSld>
  <p:transition spd="slow">
    <p:wedge/>
  </p:transition>
  <p:timing>
    <p:tnLst>
      <p:par>
        <p:cTn id="81" dur="indefinite" restart="never" nodeType="tmRoot">
          <p:childTnLst>
            <p:seq>
              <p:cTn id="82" dur="indefinite" nodeType="mainSeq">
                <p:childTnLst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nodeType="clickEffect" fill="hold" presetClass="entr" presetID="7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7" dur="2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8" dur="2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nodeType="clickEffect" fill="hold" presetClass="entr" presetID="7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3" dur="2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4" dur="2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ustomShape 1"/>
          <p:cNvSpPr/>
          <p:nvPr/>
        </p:nvSpPr>
        <p:spPr>
          <a:xfrm>
            <a:off x="214200" y="-60480"/>
            <a:ext cx="8643600" cy="23457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cs-CZ" sz="3600" spc="-1" strike="noStrike" u="sng">
                <a:solidFill>
                  <a:srgbClr val="7030a0"/>
                </a:solidFill>
                <a:uFillTx/>
                <a:latin typeface="Calibri"/>
                <a:ea typeface="Times New Roman"/>
              </a:rPr>
              <a:t>Koncovka</a:t>
            </a:r>
            <a:r>
              <a:rPr b="0" lang="cs-CZ" sz="3600" spc="-1" strike="noStrike">
                <a:solidFill>
                  <a:srgbClr val="000000"/>
                </a:solidFill>
                <a:latin typeface="Calibri"/>
                <a:ea typeface="Times New Roman"/>
              </a:rPr>
              <a:t> </a:t>
            </a:r>
            <a:endParaRPr b="0" lang="cs-CZ" sz="3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  <a:ea typeface="Times New Roman"/>
              </a:rPr>
              <a:t>	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  <a:ea typeface="Times New Roman"/>
              </a:rPr>
              <a:t>= část slova na konci ohebného slova (za kořenem, 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  <a:ea typeface="Times New Roman"/>
              </a:rPr>
              <a:t>	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  <a:ea typeface="Times New Roman"/>
              </a:rPr>
              <a:t>   příponou), která při skloňování mění tvar téhož 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  <a:ea typeface="Times New Roman"/>
              </a:rPr>
              <a:t>	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  <a:ea typeface="Times New Roman"/>
              </a:rPr>
              <a:t>  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  <a:ea typeface="Times New Roman"/>
              </a:rPr>
              <a:t>slova (pád, číslo, osoba)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80" name="Line 2"/>
          <p:cNvSpPr/>
          <p:nvPr/>
        </p:nvSpPr>
        <p:spPr>
          <a:xfrm flipH="1" flipV="1">
            <a:off x="928440" y="2214360"/>
            <a:ext cx="7286760" cy="1440"/>
          </a:xfrm>
          <a:prstGeom prst="line">
            <a:avLst/>
          </a:prstGeom>
          <a:ln>
            <a:solidFill>
              <a:srgbClr val="505187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1" name="Line 3"/>
          <p:cNvSpPr/>
          <p:nvPr/>
        </p:nvSpPr>
        <p:spPr>
          <a:xfrm flipH="1">
            <a:off x="4929120" y="2571480"/>
            <a:ext cx="1440" cy="2928960"/>
          </a:xfrm>
          <a:prstGeom prst="line">
            <a:avLst/>
          </a:prstGeom>
          <a:ln>
            <a:solidFill>
              <a:srgbClr val="505187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2" name="Line 4"/>
          <p:cNvSpPr/>
          <p:nvPr/>
        </p:nvSpPr>
        <p:spPr>
          <a:xfrm flipH="1">
            <a:off x="8286480" y="2357280"/>
            <a:ext cx="1800" cy="2928960"/>
          </a:xfrm>
          <a:prstGeom prst="line">
            <a:avLst/>
          </a:prstGeom>
          <a:ln>
            <a:solidFill>
              <a:srgbClr val="505187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3" name="Line 5"/>
          <p:cNvSpPr/>
          <p:nvPr/>
        </p:nvSpPr>
        <p:spPr>
          <a:xfrm flipH="1">
            <a:off x="8429400" y="2786040"/>
            <a:ext cx="1800" cy="2928960"/>
          </a:xfrm>
          <a:prstGeom prst="line">
            <a:avLst/>
          </a:prstGeom>
          <a:ln>
            <a:solidFill>
              <a:srgbClr val="505187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4" name="Line 6"/>
          <p:cNvSpPr/>
          <p:nvPr/>
        </p:nvSpPr>
        <p:spPr>
          <a:xfrm flipH="1">
            <a:off x="642600" y="2928600"/>
            <a:ext cx="1800" cy="2928960"/>
          </a:xfrm>
          <a:prstGeom prst="line">
            <a:avLst/>
          </a:prstGeom>
          <a:ln>
            <a:solidFill>
              <a:srgbClr val="505187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5" name="Line 7"/>
          <p:cNvSpPr/>
          <p:nvPr/>
        </p:nvSpPr>
        <p:spPr>
          <a:xfrm flipH="1">
            <a:off x="5143320" y="2714400"/>
            <a:ext cx="1440" cy="2928960"/>
          </a:xfrm>
          <a:prstGeom prst="line">
            <a:avLst/>
          </a:prstGeom>
          <a:ln>
            <a:solidFill>
              <a:srgbClr val="505187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6" name="Line 8"/>
          <p:cNvSpPr/>
          <p:nvPr/>
        </p:nvSpPr>
        <p:spPr>
          <a:xfrm flipH="1">
            <a:off x="785520" y="2357280"/>
            <a:ext cx="1800" cy="2928960"/>
          </a:xfrm>
          <a:prstGeom prst="line">
            <a:avLst/>
          </a:prstGeom>
          <a:ln>
            <a:solidFill>
              <a:srgbClr val="505187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7" name="Line 9"/>
          <p:cNvSpPr/>
          <p:nvPr/>
        </p:nvSpPr>
        <p:spPr>
          <a:xfrm flipH="1">
            <a:off x="5357520" y="2857320"/>
            <a:ext cx="1800" cy="2928960"/>
          </a:xfrm>
          <a:prstGeom prst="line">
            <a:avLst/>
          </a:prstGeom>
          <a:ln>
            <a:solidFill>
              <a:srgbClr val="505187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8" name="Line 10"/>
          <p:cNvSpPr/>
          <p:nvPr/>
        </p:nvSpPr>
        <p:spPr>
          <a:xfrm flipH="1">
            <a:off x="4714560" y="2428560"/>
            <a:ext cx="1800" cy="2928960"/>
          </a:xfrm>
          <a:prstGeom prst="line">
            <a:avLst/>
          </a:prstGeom>
          <a:ln>
            <a:solidFill>
              <a:srgbClr val="505187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9" name="Line 11"/>
          <p:cNvSpPr/>
          <p:nvPr/>
        </p:nvSpPr>
        <p:spPr>
          <a:xfrm flipH="1" flipV="1">
            <a:off x="857160" y="6000480"/>
            <a:ext cx="7358040" cy="1800"/>
          </a:xfrm>
          <a:prstGeom prst="line">
            <a:avLst/>
          </a:prstGeom>
          <a:ln>
            <a:solidFill>
              <a:srgbClr val="505187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0" name="CustomShape 12"/>
          <p:cNvSpPr/>
          <p:nvPr/>
        </p:nvSpPr>
        <p:spPr>
          <a:xfrm>
            <a:off x="1928880" y="6500880"/>
            <a:ext cx="184320" cy="36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1" name="CustomShape 13"/>
          <p:cNvSpPr/>
          <p:nvPr/>
        </p:nvSpPr>
        <p:spPr>
          <a:xfrm>
            <a:off x="1000080" y="2786040"/>
            <a:ext cx="3357360" cy="447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Cambria"/>
                <a:ea typeface="Times New Roman"/>
              </a:rPr>
              <a:t>1.p.  č.j.  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nov </a:t>
            </a:r>
            <a:r>
              <a:rPr b="1" i="1" lang="cs-CZ" sz="2400" spc="-1" strike="noStrike">
                <a:solidFill>
                  <a:srgbClr val="c00000"/>
                </a:solidFill>
                <a:latin typeface="Cambria"/>
                <a:ea typeface="Times New Roman"/>
              </a:rPr>
              <a:t>ý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  ž</a:t>
            </a:r>
            <a:r>
              <a:rPr b="0" i="1" lang="cs-CZ" sz="2400" spc="-1" strike="noStrike">
                <a:solidFill>
                  <a:srgbClr val="000000"/>
                </a:solidFill>
                <a:latin typeface="Calibri"/>
                <a:ea typeface="Times New Roman"/>
              </a:rPr>
              <a:t>á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k    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Cambria"/>
                <a:ea typeface="Times New Roman"/>
              </a:rPr>
              <a:t>2.p.         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nov </a:t>
            </a:r>
            <a:r>
              <a:rPr b="1" i="1" lang="cs-CZ" sz="2400" spc="-1" strike="noStrike">
                <a:solidFill>
                  <a:srgbClr val="c00000"/>
                </a:solidFill>
                <a:latin typeface="Calibri"/>
                <a:ea typeface="Times New Roman"/>
              </a:rPr>
              <a:t>é</a:t>
            </a:r>
            <a:r>
              <a:rPr b="1" i="1" lang="cs-CZ" sz="2400" spc="-1" strike="noStrike">
                <a:solidFill>
                  <a:srgbClr val="c00000"/>
                </a:solidFill>
                <a:latin typeface="Cambria"/>
                <a:ea typeface="Times New Roman"/>
              </a:rPr>
              <a:t>ho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 ž</a:t>
            </a:r>
            <a:r>
              <a:rPr b="0" i="1" lang="cs-CZ" sz="2400" spc="-1" strike="noStrike">
                <a:solidFill>
                  <a:srgbClr val="000000"/>
                </a:solidFill>
                <a:latin typeface="Calibri"/>
                <a:ea typeface="Times New Roman"/>
              </a:rPr>
              <a:t>á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k</a:t>
            </a:r>
            <a:r>
              <a:rPr b="1" i="1" lang="cs-CZ" sz="2400" spc="-1" strike="noStrike">
                <a:solidFill>
                  <a:srgbClr val="c00000"/>
                </a:solidFill>
                <a:latin typeface="Cambria"/>
                <a:ea typeface="Times New Roman"/>
              </a:rPr>
              <a:t>a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         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Cambria"/>
                <a:ea typeface="Times New Roman"/>
              </a:rPr>
              <a:t>3.p.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       nov </a:t>
            </a:r>
            <a:r>
              <a:rPr b="1" i="1" lang="cs-CZ" sz="2400" spc="-1" strike="noStrike">
                <a:solidFill>
                  <a:srgbClr val="c00000"/>
                </a:solidFill>
                <a:latin typeface="Calibri"/>
                <a:ea typeface="Times New Roman"/>
              </a:rPr>
              <a:t>é</a:t>
            </a:r>
            <a:r>
              <a:rPr b="1" i="1" lang="cs-CZ" sz="2400" spc="-1" strike="noStrike">
                <a:solidFill>
                  <a:srgbClr val="c00000"/>
                </a:solidFill>
                <a:latin typeface="Cambria"/>
                <a:ea typeface="Times New Roman"/>
              </a:rPr>
              <a:t>mu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 ž</a:t>
            </a:r>
            <a:r>
              <a:rPr b="0" i="1" lang="cs-CZ" sz="2400" spc="-1" strike="noStrike">
                <a:solidFill>
                  <a:srgbClr val="000000"/>
                </a:solidFill>
                <a:latin typeface="Calibri"/>
                <a:ea typeface="Times New Roman"/>
              </a:rPr>
              <a:t>á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k </a:t>
            </a:r>
            <a:r>
              <a:rPr b="1" i="1" lang="cs-CZ" sz="2400" spc="-1" strike="noStrike">
                <a:solidFill>
                  <a:srgbClr val="c00000"/>
                </a:solidFill>
                <a:latin typeface="Cambria"/>
                <a:ea typeface="Times New Roman"/>
              </a:rPr>
              <a:t>ovi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Cambria"/>
                <a:ea typeface="Times New Roman"/>
              </a:rPr>
              <a:t>4.p.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nov </a:t>
            </a:r>
            <a:r>
              <a:rPr b="1" i="1" lang="cs-CZ" sz="2400" spc="-1" strike="noStrike">
                <a:solidFill>
                  <a:srgbClr val="c00000"/>
                </a:solidFill>
                <a:latin typeface="Calibri"/>
                <a:ea typeface="Times New Roman"/>
              </a:rPr>
              <a:t>é</a:t>
            </a:r>
            <a:r>
              <a:rPr b="1" i="1" lang="cs-CZ" sz="2400" spc="-1" strike="noStrike">
                <a:solidFill>
                  <a:srgbClr val="c00000"/>
                </a:solidFill>
                <a:latin typeface="Cambria"/>
                <a:ea typeface="Times New Roman"/>
              </a:rPr>
              <a:t>ho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 ž</a:t>
            </a:r>
            <a:r>
              <a:rPr b="0" i="1" lang="cs-CZ" sz="2400" spc="-1" strike="noStrike">
                <a:solidFill>
                  <a:srgbClr val="000000"/>
                </a:solidFill>
                <a:latin typeface="Calibri"/>
                <a:ea typeface="Times New Roman"/>
              </a:rPr>
              <a:t>á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k </a:t>
            </a:r>
            <a:r>
              <a:rPr b="1" i="1" lang="cs-CZ" sz="2400" spc="-1" strike="noStrike">
                <a:solidFill>
                  <a:srgbClr val="c00000"/>
                </a:solidFill>
                <a:latin typeface="Cambria"/>
                <a:ea typeface="Times New Roman"/>
              </a:rPr>
              <a:t>a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              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Cambria"/>
                <a:ea typeface="Times New Roman"/>
              </a:rPr>
              <a:t>5.p.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nov </a:t>
            </a:r>
            <a:r>
              <a:rPr b="1" i="1" lang="cs-CZ" sz="2400" spc="-1" strike="noStrike">
                <a:solidFill>
                  <a:srgbClr val="c00000"/>
                </a:solidFill>
                <a:latin typeface="Cambria"/>
                <a:ea typeface="Times New Roman"/>
              </a:rPr>
              <a:t>ý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 ž</a:t>
            </a:r>
            <a:r>
              <a:rPr b="0" i="1" lang="cs-CZ" sz="2400" spc="-1" strike="noStrike">
                <a:solidFill>
                  <a:srgbClr val="000000"/>
                </a:solidFill>
                <a:latin typeface="Calibri"/>
                <a:ea typeface="Times New Roman"/>
              </a:rPr>
              <a:t>á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k</a:t>
            </a:r>
            <a:r>
              <a:rPr b="1" i="1" lang="cs-CZ" sz="2400" spc="-1" strike="noStrike">
                <a:solidFill>
                  <a:srgbClr val="c00000"/>
                </a:solidFill>
                <a:latin typeface="Cambria"/>
                <a:ea typeface="Times New Roman"/>
              </a:rPr>
              <a:t> u</a:t>
            </a:r>
            <a:r>
              <a:rPr b="1" i="1" lang="cs-CZ" sz="2400" spc="-1" strike="noStrike">
                <a:solidFill>
                  <a:srgbClr val="c00000"/>
                </a:solidFill>
                <a:latin typeface="Cambria"/>
                <a:ea typeface="Times New Roman"/>
              </a:rPr>
              <a:t>	</a:t>
            </a:r>
            <a:r>
              <a:rPr b="1" i="1" lang="cs-CZ" sz="2400" spc="-1" strike="noStrike">
                <a:solidFill>
                  <a:srgbClr val="c00000"/>
                </a:solidFill>
                <a:latin typeface="Cambria"/>
                <a:ea typeface="Times New Roman"/>
              </a:rPr>
              <a:t>                          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Cambria"/>
                <a:ea typeface="Times New Roman"/>
              </a:rPr>
              <a:t>6.p.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   o nov </a:t>
            </a:r>
            <a:r>
              <a:rPr b="1" i="1" lang="cs-CZ" sz="2400" spc="-1" strike="noStrike">
                <a:solidFill>
                  <a:srgbClr val="c00000"/>
                </a:solidFill>
                <a:latin typeface="Calibri"/>
                <a:ea typeface="Times New Roman"/>
              </a:rPr>
              <a:t>é</a:t>
            </a:r>
            <a:r>
              <a:rPr b="1" i="1" lang="cs-CZ" sz="2400" spc="-1" strike="noStrike">
                <a:solidFill>
                  <a:srgbClr val="c00000"/>
                </a:solidFill>
                <a:latin typeface="Cambria"/>
                <a:ea typeface="Times New Roman"/>
              </a:rPr>
              <a:t>m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 ž</a:t>
            </a:r>
            <a:r>
              <a:rPr b="0" i="1" lang="cs-CZ" sz="2400" spc="-1" strike="noStrike">
                <a:solidFill>
                  <a:srgbClr val="000000"/>
                </a:solidFill>
                <a:latin typeface="Calibri"/>
                <a:ea typeface="Times New Roman"/>
              </a:rPr>
              <a:t>á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k</a:t>
            </a:r>
            <a:r>
              <a:rPr b="1" i="1" lang="cs-CZ" sz="2400" spc="-1" strike="noStrike">
                <a:solidFill>
                  <a:srgbClr val="c00000"/>
                </a:solidFill>
                <a:latin typeface="Cambria"/>
                <a:ea typeface="Times New Roman"/>
              </a:rPr>
              <a:t> ovi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  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Cambria"/>
                <a:ea typeface="Times New Roman"/>
              </a:rPr>
              <a:t>7.p.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nov </a:t>
            </a:r>
            <a:r>
              <a:rPr b="1" i="1" lang="cs-CZ" sz="2400" spc="-1" strike="noStrike">
                <a:solidFill>
                  <a:srgbClr val="c00000"/>
                </a:solidFill>
                <a:latin typeface="Cambria"/>
                <a:ea typeface="Times New Roman"/>
              </a:rPr>
              <a:t>ým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 ž</a:t>
            </a:r>
            <a:r>
              <a:rPr b="0" i="1" lang="cs-CZ" sz="2400" spc="-1" strike="noStrike">
                <a:solidFill>
                  <a:srgbClr val="000000"/>
                </a:solidFill>
                <a:latin typeface="Calibri"/>
                <a:ea typeface="Times New Roman"/>
              </a:rPr>
              <a:t>á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k </a:t>
            </a:r>
            <a:r>
              <a:rPr b="1" i="1" lang="cs-CZ" sz="2400" spc="-1" strike="noStrike">
                <a:solidFill>
                  <a:srgbClr val="c00000"/>
                </a:solidFill>
                <a:latin typeface="Cambria"/>
                <a:ea typeface="Times New Roman"/>
              </a:rPr>
              <a:t>em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92" name="CustomShape 14"/>
          <p:cNvSpPr/>
          <p:nvPr/>
        </p:nvSpPr>
        <p:spPr>
          <a:xfrm>
            <a:off x="5500800" y="2786040"/>
            <a:ext cx="2571480" cy="447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Cambria"/>
                <a:ea typeface="Times New Roman"/>
              </a:rPr>
              <a:t>1.os. č.j.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          jd</a:t>
            </a:r>
            <a:r>
              <a:rPr b="0" i="1" lang="cs-CZ" sz="2400" spc="-1" strike="noStrike">
                <a:solidFill>
                  <a:srgbClr val="c00000"/>
                </a:solidFill>
                <a:latin typeface="Cambria"/>
                <a:ea typeface="Times New Roman"/>
              </a:rPr>
              <a:t> </a:t>
            </a:r>
            <a:r>
              <a:rPr b="1" i="1" lang="cs-CZ" sz="2400" spc="-1" strike="noStrike">
                <a:solidFill>
                  <a:srgbClr val="c00000"/>
                </a:solidFill>
                <a:latin typeface="Cambria"/>
                <a:ea typeface="Times New Roman"/>
              </a:rPr>
              <a:t>u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Cambria"/>
                <a:ea typeface="Times New Roman"/>
              </a:rPr>
              <a:t>2.os.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              jd </a:t>
            </a:r>
            <a:r>
              <a:rPr b="1" i="1" lang="cs-CZ" sz="2400" spc="-1" strike="noStrike">
                <a:solidFill>
                  <a:srgbClr val="c00000"/>
                </a:solidFill>
                <a:latin typeface="Cambria"/>
                <a:ea typeface="Times New Roman"/>
              </a:rPr>
              <a:t>e</a:t>
            </a:r>
            <a:r>
              <a:rPr b="1" i="1" lang="cs-CZ" sz="2400" spc="-1" strike="noStrike">
                <a:solidFill>
                  <a:srgbClr val="c00000"/>
                </a:solidFill>
                <a:latin typeface="Calibri"/>
                <a:ea typeface="Times New Roman"/>
              </a:rPr>
              <a:t>š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 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Cambria"/>
                <a:ea typeface="Times New Roman"/>
              </a:rPr>
              <a:t>3.os.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	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      jd </a:t>
            </a:r>
            <a:r>
              <a:rPr b="1" i="1" lang="cs-CZ" sz="2400" spc="-1" strike="noStrike">
                <a:solidFill>
                  <a:srgbClr val="c00000"/>
                </a:solidFill>
                <a:latin typeface="Cambria"/>
                <a:ea typeface="Times New Roman"/>
              </a:rPr>
              <a:t>e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Cambria"/>
                <a:ea typeface="Times New Roman"/>
              </a:rPr>
              <a:t>1.os. č.mn.       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jd </a:t>
            </a:r>
            <a:r>
              <a:rPr b="1" i="1" lang="cs-CZ" sz="2400" spc="-1" strike="noStrike">
                <a:solidFill>
                  <a:srgbClr val="c00000"/>
                </a:solidFill>
                <a:latin typeface="Cambria"/>
                <a:ea typeface="Times New Roman"/>
              </a:rPr>
              <a:t>eme</a:t>
            </a:r>
            <a:r>
              <a:rPr b="0" i="1" lang="cs-CZ" sz="2400" spc="-1" strike="noStrike">
                <a:solidFill>
                  <a:srgbClr val="c00000"/>
                </a:solidFill>
                <a:latin typeface="Cambria"/>
                <a:ea typeface="Times New Roman"/>
              </a:rPr>
              <a:t>                  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Cambria"/>
                <a:ea typeface="Times New Roman"/>
              </a:rPr>
              <a:t>2.os.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             jd </a:t>
            </a:r>
            <a:r>
              <a:rPr b="1" i="1" lang="cs-CZ" sz="2400" spc="-1" strike="noStrike">
                <a:solidFill>
                  <a:srgbClr val="c00000"/>
                </a:solidFill>
                <a:latin typeface="Cambria"/>
                <a:ea typeface="Times New Roman"/>
              </a:rPr>
              <a:t>ete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Cambria"/>
                <a:ea typeface="Times New Roman"/>
              </a:rPr>
              <a:t>3.os. 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            jd </a:t>
            </a:r>
            <a:r>
              <a:rPr b="1" i="1" lang="cs-CZ" sz="2400" spc="-1" strike="noStrike">
                <a:solidFill>
                  <a:srgbClr val="c00000"/>
                </a:solidFill>
                <a:latin typeface="Cambria"/>
                <a:ea typeface="Times New Roman"/>
              </a:rPr>
              <a:t>ou </a:t>
            </a:r>
            <a:r>
              <a:rPr b="1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  </a:t>
            </a:r>
            <a:r>
              <a:rPr b="0" i="1" lang="cs-CZ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 </a:t>
            </a:r>
            <a:endParaRPr b="0" lang="cs-CZ" sz="2400" spc="-1" strike="noStrike">
              <a:latin typeface="Arial"/>
            </a:endParaRPr>
          </a:p>
        </p:txBody>
      </p:sp>
    </p:spTree>
  </p:cSld>
  <p:transition spd="slow">
    <p:wedge/>
  </p:transition>
  <p:timing>
    <p:tnLst>
      <p:par>
        <p:cTn id="95" dur="indefinite" restart="never" nodeType="tmRoot">
          <p:childTnLst>
            <p:seq>
              <p:cTn id="96" dur="indefinite" nodeType="mainSeq">
                <p:childTnLst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nodeType="clickEffect" fill="hold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1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2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nodeType="clickEffect" fill="hold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7" dur="1000" fill="hold"/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8" dur="1000" fill="hold"/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nodeType="clickEffect" fill="hold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3" dur="1000" fill="hold"/>
                                        <p:tgtEl>
                                          <p:spTgt spid="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4" dur="1000" fill="hold"/>
                                        <p:tgtEl>
                                          <p:spTgt spid="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nodeType="clickEffect" fill="hold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9" dur="1000" fill="hold"/>
                                        <p:tgtEl>
                                          <p:spTgt spid="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0" dur="1000" fill="hold"/>
                                        <p:tgtEl>
                                          <p:spTgt spid="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5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6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1" dur="1000" fill="hold"/>
                                        <p:tgtEl>
                                          <p:spTgt spid="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2" dur="1000" fill="hold"/>
                                        <p:tgtEl>
                                          <p:spTgt spid="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7" dur="1000" fill="hold"/>
                                        <p:tgtEl>
                                          <p:spTgt spid="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8" dur="1000" fill="hold"/>
                                        <p:tgtEl>
                                          <p:spTgt spid="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3" dur="1000" fill="hold"/>
                                        <p:tgtEl>
                                          <p:spTgt spid="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4" dur="1000" fill="hold"/>
                                        <p:tgtEl>
                                          <p:spTgt spid="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9" dur="1000" fill="hold"/>
                                        <p:tgtEl>
                                          <p:spTgt spid="1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0" dur="1000" fill="hold"/>
                                        <p:tgtEl>
                                          <p:spTgt spid="1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5" dur="1000" fill="hold"/>
                                        <p:tgtEl>
                                          <p:spTgt spid="1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6" dur="1000" fill="hold"/>
                                        <p:tgtEl>
                                          <p:spTgt spid="1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1" dur="1000" fill="hold"/>
                                        <p:tgtEl>
                                          <p:spTgt spid="1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2" dur="1000" fill="hold"/>
                                        <p:tgtEl>
                                          <p:spTgt spid="1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7" dur="1000" fill="hold"/>
                                        <p:tgtEl>
                                          <p:spTgt spid="1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8" dur="1000" fill="hold"/>
                                        <p:tgtEl>
                                          <p:spTgt spid="1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nodeType="click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3" dur="1000" fill="hold"/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4" dur="1000" fill="hold"/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nodeType="click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9" dur="1000" fill="hold"/>
                                        <p:tgtEl>
                                          <p:spTgt spid="1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0" dur="1000" fill="hold"/>
                                        <p:tgtEl>
                                          <p:spTgt spid="1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nodeType="click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5" dur="1000" fill="hold"/>
                                        <p:tgtEl>
                                          <p:spTgt spid="1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6" dur="1000" fill="hold"/>
                                        <p:tgtEl>
                                          <p:spTgt spid="1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nodeType="click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1" dur="1000" fill="hold"/>
                                        <p:tgtEl>
                                          <p:spTgt spid="1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2" dur="1000" fill="hold"/>
                                        <p:tgtEl>
                                          <p:spTgt spid="1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nodeType="click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7" dur="1000" fill="hold"/>
                                        <p:tgtEl>
                                          <p:spTgt spid="1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8" dur="1000" fill="hold"/>
                                        <p:tgtEl>
                                          <p:spTgt spid="1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nodeType="click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3" dur="1000" fill="hold"/>
                                        <p:tgtEl>
                                          <p:spTgt spid="1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4" dur="1000" fill="hold"/>
                                        <p:tgtEl>
                                          <p:spTgt spid="1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9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0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357120" y="714240"/>
            <a:ext cx="8357760" cy="1469520"/>
          </a:xfrm>
          <a:prstGeom prst="rect">
            <a:avLst/>
          </a:prstGeom>
          <a:blipFill rotWithShape="0">
            <a:blip r:embed="rId1"/>
            <a:tile/>
          </a:blipFill>
          <a:ln w="28440">
            <a:solidFill>
              <a:srgbClr val="406f8d"/>
            </a:solidFill>
            <a:round/>
          </a:ln>
        </p:spPr>
        <p:txBody>
          <a:bodyPr anchor="ctr">
            <a:normAutofit fontScale="67000"/>
          </a:bodyPr>
          <a:p>
            <a:pPr algn="ctr">
              <a:lnSpc>
                <a:spcPct val="100000"/>
              </a:lnSpc>
            </a:pPr>
            <a:r>
              <a:rPr b="0" lang="cs-CZ" sz="4000" spc="-1" strike="noStrike">
                <a:solidFill>
                  <a:srgbClr val="406f8d"/>
                </a:solidFill>
                <a:latin typeface="Berlin Sans FB Demi"/>
              </a:rPr>
              <a:t>Hledej kořen slova</a:t>
            </a:r>
            <a:br/>
            <a:r>
              <a:rPr b="1" lang="cs-CZ" sz="2000" spc="-1" strike="noStrike">
                <a:solidFill>
                  <a:srgbClr val="406f8d"/>
                </a:solidFill>
                <a:latin typeface="Calibri"/>
              </a:rPr>
              <a:t>Postupuj dle návodu: Najdi 3 slova příbuzná (různé slovní druhy)</a:t>
            </a:r>
            <a:br/>
            <a:r>
              <a:rPr b="1" lang="cs-CZ" sz="2000" spc="-1" strike="noStrike">
                <a:solidFill>
                  <a:srgbClr val="406f8d"/>
                </a:solidFill>
                <a:latin typeface="Calibri"/>
              </a:rPr>
              <a:t>a zapiš je tak, aby kořen byl pod sebou. Poté vyznač kořen.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4" name="TextShape 2"/>
          <p:cNvSpPr txBox="1"/>
          <p:nvPr/>
        </p:nvSpPr>
        <p:spPr>
          <a:xfrm>
            <a:off x="357120" y="2428920"/>
            <a:ext cx="8357760" cy="40003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62000"/>
          </a:bodyPr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cs-CZ" sz="2000" spc="-1" strike="noStrike">
                <a:solidFill>
                  <a:srgbClr val="224043"/>
                </a:solidFill>
                <a:latin typeface="Calibri"/>
              </a:rPr>
              <a:t>     </a:t>
            </a:r>
            <a:r>
              <a:rPr b="0" lang="cs-CZ" sz="2000" spc="-1" strike="noStrike">
                <a:solidFill>
                  <a:srgbClr val="224043"/>
                </a:solidFill>
                <a:latin typeface="Calibri"/>
              </a:rPr>
              <a:t>hlídač</a:t>
            </a:r>
            <a:r>
              <a:rPr b="0" lang="cs-CZ" sz="2000" spc="-1" strike="noStrike">
                <a:solidFill>
                  <a:srgbClr val="224043"/>
                </a:solidFill>
                <a:latin typeface="Calibri"/>
              </a:rPr>
              <a:t>	</a:t>
            </a:r>
            <a:r>
              <a:rPr b="0" lang="cs-CZ" sz="2000" spc="-1" strike="noStrike">
                <a:solidFill>
                  <a:srgbClr val="224043"/>
                </a:solidFill>
                <a:latin typeface="Calibri"/>
              </a:rPr>
              <a:t>                    přesmyčka</a:t>
            </a:r>
            <a:r>
              <a:rPr b="0" lang="cs-CZ" sz="2000" spc="-1" strike="noStrike">
                <a:solidFill>
                  <a:srgbClr val="224043"/>
                </a:solidFill>
                <a:latin typeface="Calibri"/>
              </a:rPr>
              <a:t>	</a:t>
            </a:r>
            <a:r>
              <a:rPr b="0" lang="cs-CZ" sz="2000" spc="-1" strike="noStrike">
                <a:solidFill>
                  <a:srgbClr val="224043"/>
                </a:solidFill>
                <a:latin typeface="Calibri"/>
              </a:rPr>
              <a:t>            řešení                       topeniště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cs-CZ" sz="2000" spc="-1" strike="noStrike">
                <a:solidFill>
                  <a:srgbClr val="224043"/>
                </a:solidFill>
                <a:latin typeface="Calibri"/>
              </a:rPr>
              <a:t>     </a:t>
            </a:r>
            <a:r>
              <a:rPr b="0" lang="cs-CZ" sz="2000" spc="-1" strike="noStrike">
                <a:solidFill>
                  <a:srgbClr val="224043"/>
                </a:solidFill>
                <a:latin typeface="Calibri"/>
              </a:rPr>
              <a:t>výhodnější</a:t>
            </a:r>
            <a:r>
              <a:rPr b="0" lang="cs-CZ" sz="2000" spc="-1" strike="noStrike">
                <a:solidFill>
                  <a:srgbClr val="224043"/>
                </a:solidFill>
                <a:latin typeface="Calibri"/>
              </a:rPr>
              <a:t>	</a:t>
            </a:r>
            <a:r>
              <a:rPr b="0" lang="cs-CZ" sz="2000" spc="-1" strike="noStrike">
                <a:solidFill>
                  <a:srgbClr val="224043"/>
                </a:solidFill>
                <a:latin typeface="Calibri"/>
              </a:rPr>
              <a:t>       výborná                      rybářský</a:t>
            </a:r>
            <a:r>
              <a:rPr b="0" lang="cs-CZ" sz="2000" spc="-1" strike="noStrike">
                <a:solidFill>
                  <a:srgbClr val="224043"/>
                </a:solidFill>
                <a:latin typeface="Calibri"/>
              </a:rPr>
              <a:t>	</a:t>
            </a:r>
            <a:r>
              <a:rPr b="0" lang="cs-CZ" sz="2000" spc="-1" strike="noStrike">
                <a:solidFill>
                  <a:srgbClr val="224043"/>
                </a:solidFill>
                <a:latin typeface="Calibri"/>
              </a:rPr>
              <a:t>               bezchybně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cs-CZ" sz="2000" spc="-1" strike="noStrike">
                <a:solidFill>
                  <a:srgbClr val="224043"/>
                </a:solidFill>
                <a:latin typeface="Calibri"/>
              </a:rPr>
              <a:t>     </a:t>
            </a:r>
            <a:r>
              <a:rPr b="0" lang="cs-CZ" sz="2000" spc="-1" strike="noStrike">
                <a:solidFill>
                  <a:srgbClr val="224043"/>
                </a:solidFill>
                <a:latin typeface="Calibri"/>
              </a:rPr>
              <a:t>proplavat </a:t>
            </a:r>
            <a:r>
              <a:rPr b="0" lang="cs-CZ" sz="2000" spc="-1" strike="noStrike">
                <a:solidFill>
                  <a:srgbClr val="224043"/>
                </a:solidFill>
                <a:latin typeface="Calibri"/>
              </a:rPr>
              <a:t>	</a:t>
            </a:r>
            <a:r>
              <a:rPr b="0" lang="cs-CZ" sz="2000" spc="-1" strike="noStrike">
                <a:solidFill>
                  <a:srgbClr val="224043"/>
                </a:solidFill>
                <a:latin typeface="Calibri"/>
              </a:rPr>
              <a:t>      oživit                           zapomněl                   postoupí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cs-CZ" sz="2000" spc="-1" strike="noStrike">
                <a:solidFill>
                  <a:srgbClr val="224043"/>
                </a:solidFill>
                <a:latin typeface="Calibri"/>
              </a:rPr>
              <a:t>      </a:t>
            </a:r>
            <a:r>
              <a:rPr b="0" lang="cs-CZ" sz="2000" spc="-1" strike="noStrike">
                <a:solidFill>
                  <a:srgbClr val="224043"/>
                </a:solidFill>
                <a:latin typeface="Calibri"/>
              </a:rPr>
              <a:t>podtrhni                naplněnými                hodinářovi                 povýšeně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cs-CZ" sz="2000" spc="-1" strike="noStrike">
              <a:latin typeface="Arial"/>
            </a:endParaRPr>
          </a:p>
        </p:txBody>
      </p:sp>
    </p:spTree>
  </p:cSld>
  <p:transition spd="slow">
    <p:wedge/>
  </p:transition>
  <p:timing>
    <p:tnLst>
      <p:par>
        <p:cTn id="211" dur="indefinite" restart="never" nodeType="tmRoot">
          <p:childTnLst>
            <p:seq>
              <p:cTn id="212" dur="indefinite" nodeType="mainSeq">
                <p:childTnLst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7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8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23" dur="2000" fill="hold"/>
                                        <p:tgtEl>
                                          <p:spTgt spid="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4" dur="2000" fill="hold"/>
                                        <p:tgtEl>
                                          <p:spTgt spid="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29" dur="2000" fill="hold"/>
                                        <p:tgtEl>
                                          <p:spTgt spid="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0" dur="2000" fill="hold"/>
                                        <p:tgtEl>
                                          <p:spTgt spid="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5" dur="2000" fill="hold"/>
                                        <p:tgtEl>
                                          <p:spTgt spid="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6" dur="2000" fill="hold"/>
                                        <p:tgtEl>
                                          <p:spTgt spid="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1" dur="2000" fill="hold"/>
                                        <p:tgtEl>
                                          <p:spTgt spid="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2" dur="2000" fill="hold"/>
                                        <p:tgtEl>
                                          <p:spTgt spid="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7" dur="2000" fill="hold"/>
                                        <p:tgtEl>
                                          <p:spTgt spid="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8" dur="2000" fill="hold"/>
                                        <p:tgtEl>
                                          <p:spTgt spid="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extShape 1"/>
          <p:cNvSpPr txBox="1"/>
          <p:nvPr/>
        </p:nvSpPr>
        <p:spPr>
          <a:xfrm>
            <a:off x="428760" y="357120"/>
            <a:ext cx="8214840" cy="928440"/>
          </a:xfrm>
          <a:prstGeom prst="rect">
            <a:avLst/>
          </a:prstGeom>
          <a:blipFill rotWithShape="0">
            <a:blip r:embed="rId1"/>
            <a:tile/>
          </a:blipFill>
          <a:ln w="28440">
            <a:solidFill>
              <a:srgbClr val="406f8d"/>
            </a:solidFill>
            <a:round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cs-CZ" sz="3600" spc="-1" strike="noStrike">
                <a:solidFill>
                  <a:srgbClr val="406f8d"/>
                </a:solidFill>
                <a:latin typeface="Berlin Sans FB Demi"/>
              </a:rPr>
              <a:t>Vyznač stavbu </a:t>
            </a:r>
            <a:r>
              <a:rPr b="0" lang="cs-CZ" sz="4000" spc="-1" strike="noStrike">
                <a:solidFill>
                  <a:srgbClr val="406f8d"/>
                </a:solidFill>
                <a:latin typeface="Berlin Sans FB Demi"/>
              </a:rPr>
              <a:t>slova</a:t>
            </a:r>
            <a:endParaRPr b="0" lang="cs-CZ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6" name="TextShape 2"/>
          <p:cNvSpPr txBox="1"/>
          <p:nvPr/>
        </p:nvSpPr>
        <p:spPr>
          <a:xfrm>
            <a:off x="714240" y="1571760"/>
            <a:ext cx="7643520" cy="450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cs-CZ" sz="3200" spc="-1" strike="noStrike">
                <a:solidFill>
                  <a:srgbClr val="224043"/>
                </a:solidFill>
                <a:latin typeface="Calibri"/>
              </a:rPr>
              <a:t>zahrádka</a:t>
            </a:r>
            <a:r>
              <a:rPr b="0" lang="cs-CZ" sz="3200" spc="-1" strike="noStrike">
                <a:solidFill>
                  <a:srgbClr val="224043"/>
                </a:solidFill>
                <a:latin typeface="Calibri"/>
              </a:rPr>
              <a:t>	</a:t>
            </a:r>
            <a:r>
              <a:rPr b="0" lang="cs-CZ" sz="3200" spc="-1" strike="noStrike">
                <a:solidFill>
                  <a:srgbClr val="224043"/>
                </a:solidFill>
                <a:latin typeface="Calibri"/>
              </a:rPr>
              <a:t>	</a:t>
            </a:r>
            <a:r>
              <a:rPr b="0" lang="cs-CZ" sz="3200" spc="-1" strike="noStrike">
                <a:solidFill>
                  <a:srgbClr val="224043"/>
                </a:solidFill>
                <a:latin typeface="Calibri"/>
              </a:rPr>
              <a:t>bludiště</a:t>
            </a:r>
            <a:r>
              <a:rPr b="0" lang="cs-CZ" sz="3200" spc="-1" strike="noStrike">
                <a:solidFill>
                  <a:srgbClr val="224043"/>
                </a:solidFill>
                <a:latin typeface="Calibri"/>
              </a:rPr>
              <a:t>	</a:t>
            </a:r>
            <a:r>
              <a:rPr b="0" lang="cs-CZ" sz="3200" spc="-1" strike="noStrike">
                <a:solidFill>
                  <a:srgbClr val="224043"/>
                </a:solidFill>
                <a:latin typeface="Calibri"/>
              </a:rPr>
              <a:t>	</a:t>
            </a:r>
            <a:r>
              <a:rPr b="0" lang="cs-CZ" sz="3200" spc="-1" strike="noStrike">
                <a:solidFill>
                  <a:srgbClr val="224043"/>
                </a:solidFill>
                <a:latin typeface="Calibri"/>
              </a:rPr>
              <a:t>rozsvítit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cs-CZ" sz="3200" spc="-1" strike="noStrike">
                <a:solidFill>
                  <a:srgbClr val="224043"/>
                </a:solidFill>
                <a:latin typeface="Calibri"/>
              </a:rPr>
              <a:t>učivo</a:t>
            </a:r>
            <a:r>
              <a:rPr b="0" lang="cs-CZ" sz="3200" spc="-1" strike="noStrike">
                <a:solidFill>
                  <a:srgbClr val="224043"/>
                </a:solidFill>
                <a:latin typeface="Calibri"/>
              </a:rPr>
              <a:t>	</a:t>
            </a:r>
            <a:r>
              <a:rPr b="0" lang="cs-CZ" sz="3200" spc="-1" strike="noStrike">
                <a:solidFill>
                  <a:srgbClr val="224043"/>
                </a:solidFill>
                <a:latin typeface="Calibri"/>
              </a:rPr>
              <a:t>	</a:t>
            </a:r>
            <a:r>
              <a:rPr b="0" lang="cs-CZ" sz="3200" spc="-1" strike="noStrike">
                <a:solidFill>
                  <a:srgbClr val="224043"/>
                </a:solidFill>
                <a:latin typeface="Calibri"/>
              </a:rPr>
              <a:t>	</a:t>
            </a:r>
            <a:r>
              <a:rPr b="0" lang="cs-CZ" sz="3200" spc="-1" strike="noStrike">
                <a:solidFill>
                  <a:srgbClr val="224043"/>
                </a:solidFill>
                <a:latin typeface="Calibri"/>
              </a:rPr>
              <a:t>brzičko</a:t>
            </a:r>
            <a:r>
              <a:rPr b="0" lang="cs-CZ" sz="3200" spc="-1" strike="noStrike">
                <a:solidFill>
                  <a:srgbClr val="224043"/>
                </a:solidFill>
                <a:latin typeface="Calibri"/>
              </a:rPr>
              <a:t>	</a:t>
            </a:r>
            <a:r>
              <a:rPr b="0" lang="cs-CZ" sz="3200" spc="-1" strike="noStrike">
                <a:solidFill>
                  <a:srgbClr val="224043"/>
                </a:solidFill>
                <a:latin typeface="Calibri"/>
              </a:rPr>
              <a:t>	</a:t>
            </a:r>
            <a:r>
              <a:rPr b="0" lang="cs-CZ" sz="3200" spc="-1" strike="noStrike">
                <a:solidFill>
                  <a:srgbClr val="224043"/>
                </a:solidFill>
                <a:latin typeface="Calibri"/>
              </a:rPr>
              <a:t>trojúhelník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cs-CZ" sz="3200" spc="-1" strike="noStrike">
                <a:solidFill>
                  <a:srgbClr val="224043"/>
                </a:solidFill>
                <a:latin typeface="Calibri"/>
              </a:rPr>
              <a:t>nescházel</a:t>
            </a:r>
            <a:r>
              <a:rPr b="0" lang="cs-CZ" sz="3200" spc="-1" strike="noStrike">
                <a:solidFill>
                  <a:srgbClr val="224043"/>
                </a:solidFill>
                <a:latin typeface="Calibri"/>
              </a:rPr>
              <a:t>	</a:t>
            </a:r>
            <a:r>
              <a:rPr b="0" lang="cs-CZ" sz="3200" spc="-1" strike="noStrike">
                <a:solidFill>
                  <a:srgbClr val="224043"/>
                </a:solidFill>
                <a:latin typeface="Calibri"/>
              </a:rPr>
              <a:t>	</a:t>
            </a:r>
            <a:r>
              <a:rPr b="0" lang="cs-CZ" sz="3200" spc="-1" strike="noStrike">
                <a:solidFill>
                  <a:srgbClr val="224043"/>
                </a:solidFill>
                <a:latin typeface="Calibri"/>
              </a:rPr>
              <a:t>samoobsluha</a:t>
            </a:r>
            <a:r>
              <a:rPr b="0" lang="cs-CZ" sz="3200" spc="-1" strike="noStrike">
                <a:solidFill>
                  <a:srgbClr val="224043"/>
                </a:solidFill>
                <a:latin typeface="Calibri"/>
              </a:rPr>
              <a:t>	</a:t>
            </a:r>
            <a:r>
              <a:rPr b="0" lang="cs-CZ" sz="3200" spc="-1" strike="noStrike">
                <a:solidFill>
                  <a:srgbClr val="224043"/>
                </a:solidFill>
                <a:latin typeface="Calibri"/>
              </a:rPr>
              <a:t>vztlak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cs-CZ" sz="3200" spc="-1" strike="noStrike">
              <a:latin typeface="Arial"/>
            </a:endParaRPr>
          </a:p>
        </p:txBody>
      </p:sp>
    </p:spTree>
  </p:cSld>
  <p:transition spd="slow">
    <p:wedge/>
  </p:transition>
  <p:timing>
    <p:tnLst>
      <p:par>
        <p:cTn id="249" dur="indefinite" restart="never" nodeType="tmRoot">
          <p:childTnLst>
            <p:seq>
              <p:cTn id="250" dur="indefinite" nodeType="mainSeq">
                <p:childTnLst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5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6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1" dur="1000" fill="hold"/>
                                        <p:tgtEl>
                                          <p:spTgt spid="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2" dur="1000" fill="hold"/>
                                        <p:tgtEl>
                                          <p:spTgt spid="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7" dur="1000" fill="hold"/>
                                        <p:tgtEl>
                                          <p:spTgt spid="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8" dur="1000" fill="hold"/>
                                        <p:tgtEl>
                                          <p:spTgt spid="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3" dur="1000" fill="hold"/>
                                        <p:tgtEl>
                                          <p:spTgt spid="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4" dur="1000" fill="hold"/>
                                        <p:tgtEl>
                                          <p:spTgt spid="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9" dur="1000" fill="hold"/>
                                        <p:tgtEl>
                                          <p:spTgt spid="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0" dur="1000" fill="hold"/>
                                        <p:tgtEl>
                                          <p:spTgt spid="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rgbClr val="326065"/>
          </a:solidFill>
          <a:ln>
            <a:noFill/>
          </a:ln>
          <a:effectLst>
            <a:outerShdw dist="12600" dir="5400000">
              <a:srgbClr val="000000"/>
            </a:outerShdw>
          </a:effectLst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cs-CZ" sz="3600" spc="-1" strike="noStrike">
                <a:solidFill>
                  <a:srgbClr val="ffffff"/>
                </a:solidFill>
                <a:latin typeface="Berlin Sans FB Demi"/>
              </a:rPr>
              <a:t>TVOŘENÍ SLOV</a:t>
            </a: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8" name="TextShape 2"/>
          <p:cNvSpPr txBox="1"/>
          <p:nvPr/>
        </p:nvSpPr>
        <p:spPr>
          <a:xfrm>
            <a:off x="457200" y="1428840"/>
            <a:ext cx="8229240" cy="5143320"/>
          </a:xfrm>
          <a:prstGeom prst="rect">
            <a:avLst/>
          </a:prstGeom>
          <a:blipFill rotWithShape="0">
            <a:blip r:embed="rId1"/>
            <a:tile/>
          </a:blipFill>
          <a:ln>
            <a:noFill/>
          </a:ln>
          <a:effectLst>
            <a:outerShdw dist="12600" dir="5400000">
              <a:srgbClr val="000000"/>
            </a:outerShdw>
          </a:effectLst>
        </p:spPr>
        <p:txBody>
          <a:bodyPr>
            <a:normAutofit fontScale="94000"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Nové slovo tvoříme od </a:t>
            </a:r>
            <a:r>
              <a:rPr b="1" lang="cs-CZ" sz="3200" spc="-1" strike="noStrike" u="sng">
                <a:solidFill>
                  <a:srgbClr val="000000"/>
                </a:solidFill>
                <a:uFillTx/>
                <a:latin typeface="Times New Roman"/>
              </a:rPr>
              <a:t>slova základového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, 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vznikne </a:t>
            </a:r>
            <a:r>
              <a:rPr b="1" lang="cs-CZ" sz="3200" spc="-1" strike="noStrike" u="sng">
                <a:solidFill>
                  <a:srgbClr val="000000"/>
                </a:solidFill>
                <a:uFillTx/>
                <a:latin typeface="Times New Roman"/>
              </a:rPr>
              <a:t>slovo odvozené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Slovo základové = společný základ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1" lang="cs-CZ" sz="3200" spc="-1" strike="noStrike" u="sng">
                <a:solidFill>
                  <a:srgbClr val="000000"/>
                </a:solidFill>
                <a:uFillTx/>
                <a:latin typeface="Times New Roman"/>
              </a:rPr>
              <a:t>Slovotvorné prostředky: 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a) předpona   </a:t>
            </a:r>
            <a:r>
              <a:rPr b="1" lang="cs-CZ" sz="2000" spc="-1" strike="noStrike">
                <a:solidFill>
                  <a:srgbClr val="783a7a"/>
                </a:solidFill>
                <a:latin typeface="Calibri"/>
              </a:rPr>
              <a:t>(</a:t>
            </a:r>
            <a:r>
              <a:rPr b="1" lang="cs-CZ" sz="2000" spc="-1" strike="noStrike">
                <a:solidFill>
                  <a:srgbClr val="0070c0"/>
                </a:solidFill>
                <a:latin typeface="Calibri"/>
              </a:rPr>
              <a:t>pra</a:t>
            </a:r>
            <a:r>
              <a:rPr b="1" lang="cs-CZ" sz="2000" spc="-1" strike="noStrike">
                <a:solidFill>
                  <a:srgbClr val="783a7a"/>
                </a:solidFill>
                <a:latin typeface="Calibri"/>
              </a:rPr>
              <a:t>hory, </a:t>
            </a:r>
            <a:r>
              <a:rPr b="1" lang="cs-CZ" sz="2000" spc="-1" strike="noStrike">
                <a:solidFill>
                  <a:srgbClr val="0070c0"/>
                </a:solidFill>
                <a:latin typeface="Calibri"/>
              </a:rPr>
              <a:t>pře</a:t>
            </a:r>
            <a:r>
              <a:rPr b="1" lang="cs-CZ" sz="2000" spc="-1" strike="noStrike">
                <a:solidFill>
                  <a:srgbClr val="783a7a"/>
                </a:solidFill>
                <a:latin typeface="Calibri"/>
              </a:rPr>
              <a:t>chod, </a:t>
            </a:r>
            <a:r>
              <a:rPr b="1" lang="cs-CZ" sz="2000" spc="-1" strike="noStrike">
                <a:solidFill>
                  <a:srgbClr val="0070c0"/>
                </a:solidFill>
                <a:latin typeface="Calibri"/>
              </a:rPr>
              <a:t>vý</a:t>
            </a:r>
            <a:r>
              <a:rPr b="1" lang="cs-CZ" sz="2000" spc="-1" strike="noStrike">
                <a:solidFill>
                  <a:srgbClr val="783a7a"/>
                </a:solidFill>
                <a:latin typeface="Calibri"/>
              </a:rPr>
              <a:t>měna, </a:t>
            </a:r>
            <a:r>
              <a:rPr b="1" lang="cs-CZ" sz="2000" spc="-1" strike="noStrike">
                <a:solidFill>
                  <a:srgbClr val="0070c0"/>
                </a:solidFill>
                <a:latin typeface="Calibri"/>
              </a:rPr>
              <a:t>zá</a:t>
            </a:r>
            <a:r>
              <a:rPr b="1" lang="cs-CZ" sz="2000" spc="-1" strike="noStrike">
                <a:solidFill>
                  <a:srgbClr val="783a7a"/>
                </a:solidFill>
                <a:latin typeface="Calibri"/>
              </a:rPr>
              <a:t>hon)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b) přípona   </a:t>
            </a:r>
            <a:r>
              <a:rPr b="1" lang="cs-CZ" sz="2000" spc="-1" strike="noStrike">
                <a:solidFill>
                  <a:srgbClr val="783a7a"/>
                </a:solidFill>
                <a:latin typeface="Calibri"/>
              </a:rPr>
              <a:t>(uč</a:t>
            </a:r>
            <a:r>
              <a:rPr b="1" lang="cs-CZ" sz="2000" spc="-1" strike="noStrike">
                <a:solidFill>
                  <a:srgbClr val="0070c0"/>
                </a:solidFill>
                <a:latin typeface="Calibri"/>
              </a:rPr>
              <a:t>itel</a:t>
            </a:r>
            <a:r>
              <a:rPr b="1" lang="cs-CZ" sz="2000" spc="-1" strike="noStrike">
                <a:solidFill>
                  <a:srgbClr val="783a7a"/>
                </a:solidFill>
                <a:latin typeface="Calibri"/>
              </a:rPr>
              <a:t>, chat</a:t>
            </a:r>
            <a:r>
              <a:rPr b="1" lang="cs-CZ" sz="2000" spc="-1" strike="noStrike">
                <a:solidFill>
                  <a:srgbClr val="0070c0"/>
                </a:solidFill>
                <a:latin typeface="Calibri"/>
              </a:rPr>
              <a:t>ička</a:t>
            </a:r>
            <a:r>
              <a:rPr b="1" lang="cs-CZ" sz="2000" spc="-1" strike="noStrike">
                <a:solidFill>
                  <a:srgbClr val="783a7a"/>
                </a:solidFill>
                <a:latin typeface="Calibri"/>
              </a:rPr>
              <a:t>, skok</a:t>
            </a:r>
            <a:r>
              <a:rPr b="1" lang="cs-CZ" sz="2000" spc="-1" strike="noStrike">
                <a:solidFill>
                  <a:srgbClr val="0070c0"/>
                </a:solidFill>
                <a:latin typeface="Calibri"/>
              </a:rPr>
              <a:t>anský</a:t>
            </a:r>
            <a:r>
              <a:rPr b="1" lang="cs-CZ" sz="2000" spc="-1" strike="noStrike">
                <a:solidFill>
                  <a:srgbClr val="783a7a"/>
                </a:solidFill>
                <a:latin typeface="Calibri"/>
              </a:rPr>
              <a:t>)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 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c) koncovka  </a:t>
            </a:r>
            <a:r>
              <a:rPr b="1" lang="cs-CZ" sz="2000" spc="-1" strike="noStrike">
                <a:solidFill>
                  <a:srgbClr val="783a7a"/>
                </a:solidFill>
                <a:latin typeface="Calibri"/>
              </a:rPr>
              <a:t>(ryb</a:t>
            </a:r>
            <a:r>
              <a:rPr b="1" lang="cs-CZ" sz="2000" spc="-1" strike="noStrike">
                <a:solidFill>
                  <a:srgbClr val="0070c0"/>
                </a:solidFill>
                <a:latin typeface="Calibri"/>
              </a:rPr>
              <a:t>í</a:t>
            </a:r>
            <a:r>
              <a:rPr b="1" lang="cs-CZ" sz="2000" spc="-1" strike="noStrike">
                <a:solidFill>
                  <a:srgbClr val="783a7a"/>
                </a:solidFill>
                <a:latin typeface="Calibri"/>
              </a:rPr>
              <a:t>, věd</a:t>
            </a:r>
            <a:r>
              <a:rPr b="1" lang="cs-CZ" sz="2000" spc="-1" strike="noStrike">
                <a:solidFill>
                  <a:srgbClr val="0070c0"/>
                </a:solidFill>
                <a:latin typeface="Calibri"/>
              </a:rPr>
              <a:t>a</a:t>
            </a:r>
            <a:r>
              <a:rPr b="1" lang="cs-CZ" sz="2000" spc="-1" strike="noStrike">
                <a:solidFill>
                  <a:srgbClr val="783a7a"/>
                </a:solidFill>
                <a:latin typeface="Calibri"/>
              </a:rPr>
              <a:t>, Petr</a:t>
            </a:r>
            <a:r>
              <a:rPr b="1" lang="cs-CZ" sz="2000" spc="-1" strike="noStrike">
                <a:solidFill>
                  <a:srgbClr val="0070c0"/>
                </a:solidFill>
                <a:latin typeface="Calibri"/>
              </a:rPr>
              <a:t>a</a:t>
            </a:r>
            <a:r>
              <a:rPr b="1" lang="cs-CZ" sz="2000" spc="-1" strike="noStrike">
                <a:solidFill>
                  <a:srgbClr val="783a7a"/>
                </a:solidFill>
                <a:latin typeface="Calibri"/>
              </a:rPr>
              <a:t>)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d) spojovací samohlásky </a:t>
            </a:r>
            <a:r>
              <a:rPr b="1" lang="cs-CZ" sz="2000" spc="-1" strike="noStrike">
                <a:solidFill>
                  <a:srgbClr val="783a7a"/>
                </a:solidFill>
                <a:latin typeface="Calibri"/>
              </a:rPr>
              <a:t>(velko</a:t>
            </a:r>
            <a:r>
              <a:rPr b="1" lang="cs-CZ" sz="2000" spc="-1" strike="noStrike">
                <a:solidFill>
                  <a:srgbClr val="0070c0"/>
                </a:solidFill>
                <a:latin typeface="Calibri"/>
              </a:rPr>
              <a:t>o</a:t>
            </a:r>
            <a:r>
              <a:rPr b="1" lang="cs-CZ" sz="2000" spc="-1" strike="noStrike">
                <a:solidFill>
                  <a:srgbClr val="783a7a"/>
                </a:solidFill>
                <a:latin typeface="Calibri"/>
              </a:rPr>
              <a:t>bchod, modr</a:t>
            </a:r>
            <a:r>
              <a:rPr b="1" lang="cs-CZ" sz="2000" spc="-1" strike="noStrike">
                <a:solidFill>
                  <a:srgbClr val="0070c0"/>
                </a:solidFill>
                <a:latin typeface="Calibri"/>
              </a:rPr>
              <a:t>o</a:t>
            </a:r>
            <a:r>
              <a:rPr b="1" lang="cs-CZ" sz="2000" spc="-1" strike="noStrike">
                <a:solidFill>
                  <a:srgbClr val="783a7a"/>
                </a:solidFill>
                <a:latin typeface="Calibri"/>
              </a:rPr>
              <a:t>bílý, star</a:t>
            </a:r>
            <a:r>
              <a:rPr b="1" lang="cs-CZ" sz="2000" spc="-1" strike="noStrike">
                <a:solidFill>
                  <a:srgbClr val="0070c0"/>
                </a:solidFill>
                <a:latin typeface="Calibri"/>
              </a:rPr>
              <a:t>o</a:t>
            </a:r>
            <a:r>
              <a:rPr b="1" lang="cs-CZ" sz="2000" spc="-1" strike="noStrike">
                <a:solidFill>
                  <a:srgbClr val="783a7a"/>
                </a:solidFill>
                <a:latin typeface="Calibri"/>
              </a:rPr>
              <a:t>věk)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e) kombinace slovotvorných prostředků</a:t>
            </a:r>
            <a:r>
              <a:rPr b="1" lang="cs-CZ" sz="2000" spc="-1" strike="noStrike">
                <a:solidFill>
                  <a:srgbClr val="783a7a"/>
                </a:solidFill>
                <a:latin typeface="Calibri"/>
              </a:rPr>
              <a:t>    (</a:t>
            </a:r>
            <a:r>
              <a:rPr b="1" lang="cs-CZ" sz="2000" spc="-1" strike="noStrike">
                <a:solidFill>
                  <a:srgbClr val="0070c0"/>
                </a:solidFill>
                <a:latin typeface="Calibri"/>
              </a:rPr>
              <a:t>pra</a:t>
            </a:r>
            <a:r>
              <a:rPr b="1" lang="cs-CZ" sz="2000" spc="-1" strike="noStrike">
                <a:solidFill>
                  <a:srgbClr val="783a7a"/>
                </a:solidFill>
                <a:latin typeface="Calibri"/>
              </a:rPr>
              <a:t>slovan</a:t>
            </a:r>
            <a:r>
              <a:rPr b="1" lang="cs-CZ" sz="2000" spc="-1" strike="noStrike">
                <a:solidFill>
                  <a:srgbClr val="0070c0"/>
                </a:solidFill>
                <a:latin typeface="Calibri"/>
              </a:rPr>
              <a:t>ský</a:t>
            </a:r>
            <a:r>
              <a:rPr b="1" lang="cs-CZ" sz="2000" spc="-1" strike="noStrike">
                <a:solidFill>
                  <a:srgbClr val="783a7a"/>
                </a:solidFill>
                <a:latin typeface="Calibri"/>
              </a:rPr>
              <a:t>)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ransition spd="slow">
    <p:wedge/>
  </p:transition>
  <p:timing>
    <p:tnLst>
      <p:par>
        <p:cTn id="281" dur="indefinite" restart="never" nodeType="tmRoot">
          <p:childTnLst>
            <p:seq>
              <p:cTn id="282" dur="indefinite" nodeType="mainSeq">
                <p:childTnLst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7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8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293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298" dur="1000"/>
                                        <p:tgtEl>
                                          <p:spTgt spid="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303" dur="1000"/>
                                        <p:tgtEl>
                                          <p:spTgt spid="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308" dur="1000"/>
                                        <p:tgtEl>
                                          <p:spTgt spid="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313" dur="1000"/>
                                        <p:tgtEl>
                                          <p:spTgt spid="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318" dur="1000"/>
                                        <p:tgtEl>
                                          <p:spTgt spid="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323" dur="1000"/>
                                        <p:tgtEl>
                                          <p:spTgt spid="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328" dur="1000"/>
                                        <p:tgtEl>
                                          <p:spTgt spid="1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333" dur="1000"/>
                                        <p:tgtEl>
                                          <p:spTgt spid="1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338" dur="1000"/>
                                        <p:tgtEl>
                                          <p:spTgt spid="1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357120" y="1428840"/>
            <a:ext cx="8500680" cy="5285880"/>
          </a:xfrm>
          <a:prstGeom prst="rect">
            <a:avLst/>
          </a:prstGeom>
          <a:blipFill rotWithShape="0">
            <a:blip r:embed="rId1"/>
            <a:tile/>
          </a:blipFill>
          <a:ln w="28440">
            <a:solidFill>
              <a:schemeClr val="accent2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0" name="TextShape 2"/>
          <p:cNvSpPr txBox="1"/>
          <p:nvPr/>
        </p:nvSpPr>
        <p:spPr>
          <a:xfrm>
            <a:off x="357120" y="274680"/>
            <a:ext cx="8500680" cy="1142640"/>
          </a:xfrm>
          <a:prstGeom prst="rect">
            <a:avLst/>
          </a:prstGeom>
          <a:solidFill>
            <a:srgbClr val="326065"/>
          </a:solidFill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cs-CZ" sz="3600" spc="-1" strike="noStrike">
                <a:solidFill>
                  <a:srgbClr val="000000"/>
                </a:solidFill>
                <a:latin typeface="Berlin Sans FB Demi"/>
              </a:rPr>
              <a:t>TVOŘENÍ  SLOV  ODVOZOVÁNÍM</a:t>
            </a: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1" name="CustomShape 3"/>
          <p:cNvSpPr/>
          <p:nvPr/>
        </p:nvSpPr>
        <p:spPr>
          <a:xfrm>
            <a:off x="331560" y="2071800"/>
            <a:ext cx="3317400" cy="516960"/>
          </a:xfrm>
          <a:prstGeom prst="rect">
            <a:avLst/>
          </a:prstGeom>
          <a:solidFill>
            <a:schemeClr val="bg1"/>
          </a:solidFill>
          <a:ln w="28440">
            <a:solidFill>
              <a:schemeClr val="accent2">
                <a:lumMod val="75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i="1" lang="cs-CZ" sz="2800" spc="-1" strike="noStrike">
                <a:solidFill>
                  <a:srgbClr val="2b4a5e"/>
                </a:solidFill>
                <a:latin typeface="comic"/>
              </a:rPr>
              <a:t>ODVOZOVÁNÍM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202" name="CustomShape 4"/>
          <p:cNvSpPr/>
          <p:nvPr/>
        </p:nvSpPr>
        <p:spPr>
          <a:xfrm>
            <a:off x="448920" y="4429080"/>
            <a:ext cx="2563200" cy="516960"/>
          </a:xfrm>
          <a:prstGeom prst="rect">
            <a:avLst/>
          </a:prstGeom>
          <a:solidFill>
            <a:schemeClr val="bg1"/>
          </a:solidFill>
          <a:ln w="28440">
            <a:solidFill>
              <a:schemeClr val="accent2">
                <a:lumMod val="75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i="1" lang="cs-CZ" sz="2800" spc="-1" strike="noStrike">
                <a:solidFill>
                  <a:srgbClr val="2b4a5e"/>
                </a:solidFill>
                <a:latin typeface="comic"/>
              </a:rPr>
              <a:t>SKLÁDÁNÍM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203" name="CustomShape 5"/>
          <p:cNvSpPr/>
          <p:nvPr/>
        </p:nvSpPr>
        <p:spPr>
          <a:xfrm>
            <a:off x="444960" y="5715000"/>
            <a:ext cx="2892240" cy="516960"/>
          </a:xfrm>
          <a:prstGeom prst="rect">
            <a:avLst/>
          </a:prstGeom>
          <a:solidFill>
            <a:schemeClr val="bg1"/>
          </a:solidFill>
          <a:ln w="28440">
            <a:solidFill>
              <a:schemeClr val="accent2">
                <a:lumMod val="75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i="1" lang="cs-CZ" sz="2800" spc="-1" strike="noStrike">
                <a:solidFill>
                  <a:srgbClr val="2b4a5e"/>
                </a:solidFill>
                <a:latin typeface="comic"/>
              </a:rPr>
              <a:t>ZKRACOVÁNÍ</a:t>
            </a:r>
            <a:r>
              <a:rPr b="1" i="1" lang="cs-CZ" sz="2800" spc="-1" strike="noStrike">
                <a:solidFill>
                  <a:srgbClr val="2b4a5e"/>
                </a:solidFill>
                <a:latin typeface="Calibri"/>
              </a:rPr>
              <a:t> 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204" name="CustomShape 6"/>
          <p:cNvSpPr/>
          <p:nvPr/>
        </p:nvSpPr>
        <p:spPr>
          <a:xfrm>
            <a:off x="4649400" y="1571760"/>
            <a:ext cx="1906200" cy="39528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3e3f67"/>
                </a:solidFill>
                <a:latin typeface="Calibri"/>
              </a:rPr>
              <a:t>předponami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205" name="CustomShape 7"/>
          <p:cNvSpPr/>
          <p:nvPr/>
        </p:nvSpPr>
        <p:spPr>
          <a:xfrm>
            <a:off x="4682520" y="2143080"/>
            <a:ext cx="1638000" cy="39528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3e3f67"/>
                </a:solidFill>
                <a:latin typeface="Calibri"/>
              </a:rPr>
              <a:t>příponami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206" name="CustomShape 8"/>
          <p:cNvSpPr/>
          <p:nvPr/>
        </p:nvSpPr>
        <p:spPr>
          <a:xfrm>
            <a:off x="4645080" y="2714760"/>
            <a:ext cx="1884960" cy="39528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3e3f67"/>
                </a:solidFill>
                <a:latin typeface="Calibri"/>
              </a:rPr>
              <a:t>koncovkami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207" name="CustomShape 9"/>
          <p:cNvSpPr/>
          <p:nvPr/>
        </p:nvSpPr>
        <p:spPr>
          <a:xfrm>
            <a:off x="4707360" y="3286080"/>
            <a:ext cx="1359360" cy="39528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3e3f67"/>
                </a:solidFill>
                <a:latin typeface="Calibri"/>
              </a:rPr>
              <a:t>smíšené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208" name="CustomShape 10"/>
          <p:cNvSpPr/>
          <p:nvPr/>
        </p:nvSpPr>
        <p:spPr>
          <a:xfrm>
            <a:off x="3714840" y="4000680"/>
            <a:ext cx="4928760" cy="9126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 u="sng">
                <a:solidFill>
                  <a:srgbClr val="2b4a5e"/>
                </a:solidFill>
                <a:uFillTx/>
                <a:latin typeface="Calibri"/>
              </a:rPr>
              <a:t>složenina vlastní </a:t>
            </a:r>
            <a:r>
              <a:rPr b="1" lang="cs-CZ" sz="1800" spc="-1" strike="noStrike">
                <a:solidFill>
                  <a:srgbClr val="2b4a5e"/>
                </a:solidFill>
                <a:latin typeface="Calibri"/>
              </a:rPr>
              <a:t> (nelze rozdělit na samostatná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2b4a5e"/>
                </a:solidFill>
                <a:latin typeface="Calibri"/>
              </a:rPr>
              <a:t> </a:t>
            </a:r>
            <a:r>
              <a:rPr b="1" lang="cs-CZ" sz="1800" spc="-1" strike="noStrike">
                <a:solidFill>
                  <a:srgbClr val="2b4a5e"/>
                </a:solidFill>
                <a:latin typeface="Calibri"/>
              </a:rPr>
              <a:t>	</a:t>
            </a:r>
            <a:r>
              <a:rPr b="1" lang="cs-CZ" sz="1800" spc="-1" strike="noStrike">
                <a:solidFill>
                  <a:srgbClr val="2b4a5e"/>
                </a:solidFill>
                <a:latin typeface="Calibri"/>
              </a:rPr>
              <a:t>	</a:t>
            </a:r>
            <a:r>
              <a:rPr b="1" lang="cs-CZ" sz="1800" spc="-1" strike="noStrike">
                <a:solidFill>
                  <a:srgbClr val="2b4a5e"/>
                </a:solidFill>
                <a:latin typeface="Calibri"/>
              </a:rPr>
              <a:t>  </a:t>
            </a:r>
            <a:r>
              <a:rPr b="1" lang="cs-CZ" sz="1800" spc="-1" strike="noStrike">
                <a:solidFill>
                  <a:srgbClr val="2b4a5e"/>
                </a:solidFill>
                <a:latin typeface="Calibri"/>
              </a:rPr>
              <a:t>slova) </a:t>
            </a:r>
            <a:r>
              <a:rPr b="1" lang="cs-CZ" sz="1800" spc="-1" strike="noStrike">
                <a:solidFill>
                  <a:srgbClr val="2b4a5e"/>
                </a:solidFill>
                <a:latin typeface="Calibri"/>
              </a:rPr>
              <a:t>	</a:t>
            </a:r>
            <a:r>
              <a:rPr b="1" lang="cs-CZ" sz="1800" spc="-1" strike="noStrike">
                <a:solidFill>
                  <a:srgbClr val="2b4a5e"/>
                </a:solidFill>
                <a:latin typeface="Calibri"/>
              </a:rPr>
              <a:t>	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209" name="CustomShape 11"/>
          <p:cNvSpPr/>
          <p:nvPr/>
        </p:nvSpPr>
        <p:spPr>
          <a:xfrm>
            <a:off x="2767680" y="4786200"/>
            <a:ext cx="6869880" cy="7002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 u="sng">
                <a:solidFill>
                  <a:srgbClr val="2b4a5e"/>
                </a:solidFill>
                <a:uFillTx/>
                <a:latin typeface="Calibri"/>
              </a:rPr>
              <a:t>složenina nevlastní  </a:t>
            </a:r>
            <a:r>
              <a:rPr b="1" lang="cs-CZ" sz="2000" spc="-1" strike="noStrike">
                <a:solidFill>
                  <a:srgbClr val="2b4a5e"/>
                </a:solidFill>
                <a:latin typeface="Calibri"/>
              </a:rPr>
              <a:t>= spřežka  (lze rozdělit na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2b4a5e"/>
                </a:solidFill>
                <a:latin typeface="Calibri"/>
              </a:rPr>
              <a:t>                  </a:t>
            </a:r>
            <a:r>
              <a:rPr b="1" lang="cs-CZ" sz="2000" spc="-1" strike="noStrike">
                <a:solidFill>
                  <a:srgbClr val="2b4a5e"/>
                </a:solidFill>
                <a:latin typeface="Calibri"/>
              </a:rPr>
              <a:t>	</a:t>
            </a:r>
            <a:r>
              <a:rPr b="1" lang="cs-CZ" sz="2000" spc="-1" strike="noStrike">
                <a:solidFill>
                  <a:srgbClr val="2b4a5e"/>
                </a:solidFill>
                <a:latin typeface="Calibri"/>
              </a:rPr>
              <a:t>samostatná slova)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210" name="CustomShape 12"/>
          <p:cNvSpPr/>
          <p:nvPr/>
        </p:nvSpPr>
        <p:spPr>
          <a:xfrm>
            <a:off x="3312360" y="5643720"/>
            <a:ext cx="4780440" cy="39528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i="1" lang="cs-CZ" sz="2000" spc="-1" strike="noStrike">
                <a:solidFill>
                  <a:srgbClr val="2b4a5e"/>
                </a:solidFill>
                <a:latin typeface="Calibri"/>
              </a:rPr>
              <a:t>zkratková slova  (Krpa, Osnado)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211" name="CustomShape 13"/>
          <p:cNvSpPr/>
          <p:nvPr/>
        </p:nvSpPr>
        <p:spPr>
          <a:xfrm>
            <a:off x="3584880" y="6143760"/>
            <a:ext cx="2755080" cy="39528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i="1" lang="cs-CZ" sz="2000" spc="-1" strike="noStrike">
                <a:solidFill>
                  <a:srgbClr val="2b4a5e"/>
                </a:solidFill>
                <a:latin typeface="Calibri"/>
              </a:rPr>
              <a:t>zkratky (ZŠ, MěÚ)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212" name="CustomShape 14"/>
          <p:cNvSpPr/>
          <p:nvPr/>
        </p:nvSpPr>
        <p:spPr>
          <a:xfrm flipV="1">
            <a:off x="3337920" y="1770480"/>
            <a:ext cx="1519560" cy="561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505187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CustomShape 15"/>
          <p:cNvSpPr/>
          <p:nvPr/>
        </p:nvSpPr>
        <p:spPr>
          <a:xfrm>
            <a:off x="3337920" y="2333160"/>
            <a:ext cx="1519560" cy="9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505187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4" name="CustomShape 16"/>
          <p:cNvSpPr/>
          <p:nvPr/>
        </p:nvSpPr>
        <p:spPr>
          <a:xfrm>
            <a:off x="3337920" y="2333160"/>
            <a:ext cx="1519560" cy="581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505187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17"/>
          <p:cNvSpPr/>
          <p:nvPr/>
        </p:nvSpPr>
        <p:spPr>
          <a:xfrm>
            <a:off x="3337920" y="2333160"/>
            <a:ext cx="1519560" cy="1152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505187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18"/>
          <p:cNvSpPr/>
          <p:nvPr/>
        </p:nvSpPr>
        <p:spPr>
          <a:xfrm flipV="1">
            <a:off x="2818440" y="4322880"/>
            <a:ext cx="896040" cy="366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505187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7" name="CustomShape 19"/>
          <p:cNvSpPr/>
          <p:nvPr/>
        </p:nvSpPr>
        <p:spPr>
          <a:xfrm>
            <a:off x="2818440" y="4690800"/>
            <a:ext cx="896040" cy="4492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505187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8" name="CustomShape 20"/>
          <p:cNvSpPr/>
          <p:nvPr/>
        </p:nvSpPr>
        <p:spPr>
          <a:xfrm flipV="1">
            <a:off x="3139200" y="5843520"/>
            <a:ext cx="789480" cy="132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505187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9" name="CustomShape 21"/>
          <p:cNvSpPr/>
          <p:nvPr/>
        </p:nvSpPr>
        <p:spPr>
          <a:xfrm>
            <a:off x="3139200" y="5976720"/>
            <a:ext cx="789480" cy="366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505187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transition spd="slow">
    <p:wedge/>
  </p:transition>
  <p:timing>
    <p:tnLst>
      <p:par>
        <p:cTn id="339" dur="indefinite" restart="never" nodeType="tmRoot">
          <p:childTnLst>
            <p:seq>
              <p:cTn id="340" dur="indefinite" nodeType="mainSeq">
                <p:childTnLst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5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6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nodeType="clickEffect" fill="hold" presetClass="entr" presetID="2" presetSubtype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1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2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nodeType="clickEffect" fill="hold" presetClass="entr" presetID="1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7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8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9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x+(cos(-2*pi*(1-$))*-x-sin(-2*pi*(1-$))*(1-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fmla="x+(cos(-2*pi*(1-$))*-x-sin(-2*pi*(1-$))*(1-y))*(1-$)"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0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y+(sin(-2*pi*(1-$))*-x+cos(-2*pi*(1-$))*(1-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fmla="y+(sin(-2*pi*(1-$))*-x+cos(-2*pi*(1-$))*(1-y))*(1-$)"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365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nodeType="click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0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1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376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nodeType="click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81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2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38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nodeType="click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92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3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398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nodeType="click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03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4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nodeType="clickEffect" fill="hold" presetClass="entr" presetID="1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09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0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1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x+(cos(-2*pi*(1-$))*-x-sin(-2*pi*(1-$))*(1-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fmla="x+(cos(-2*pi*(1-$))*-x-sin(-2*pi*(1-$))*(1-y))*(1-$)"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2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y+(sin(-2*pi*(1-$))*-x+cos(-2*pi*(1-$))*(1-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fmla="y+(sin(-2*pi*(1-$))*-x+cos(-2*pi*(1-$))*(1-y))*(1-$)"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>
                      <p:stCondLst>
                        <p:cond delay="indefinite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417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8" fill="hold">
                      <p:stCondLst>
                        <p:cond delay="indefinite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nodeType="click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22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3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428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nodeType="click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3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4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>
                      <p:stCondLst>
                        <p:cond delay="indefinite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nodeType="clickEffect" fill="hold" presetClass="entr" presetID="1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9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0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1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x+(cos(-2*pi*(1-$))*-x-sin(-2*pi*(1-$))*(1-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fmla="x+(cos(-2*pi*(1-$))*-x-sin(-2*pi*(1-$))*(1-y))*(1-$)"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2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y+(sin(-2*pi*(1-$))*-x+cos(-2*pi*(1-$))*(1-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fmla="y+(sin(-2*pi*(1-$))*-x+cos(-2*pi*(1-$))*(1-y))*(1-$)"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3" fill="hold">
                      <p:stCondLst>
                        <p:cond delay="indefinite"/>
                      </p:stCondLst>
                      <p:childTnLst>
                        <p:par>
                          <p:cTn id="444" fill="hold">
                            <p:stCondLst>
                              <p:cond delay="0"/>
                            </p:stCondLst>
                            <p:childTnLst>
                              <p:par>
                                <p:cTn id="445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447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8" fill="hold">
                      <p:stCondLst>
                        <p:cond delay="indefinite"/>
                      </p:stCondLst>
                      <p:childTnLst>
                        <p:par>
                          <p:cTn id="449" fill="hold">
                            <p:stCondLst>
                              <p:cond delay="0"/>
                            </p:stCondLst>
                            <p:childTnLst>
                              <p:par>
                                <p:cTn id="450" nodeType="click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52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3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4" fill="hold">
                      <p:stCondLst>
                        <p:cond delay="indefinite"/>
                      </p:stCondLst>
                      <p:childTnLst>
                        <p:par>
                          <p:cTn id="455" fill="hold">
                            <p:stCondLst>
                              <p:cond delay="0"/>
                            </p:stCondLst>
                            <p:childTnLst>
                              <p:par>
                                <p:cTn id="456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458"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>
                      <p:stCondLst>
                        <p:cond delay="indefinite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nodeType="click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63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4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TextShape 1"/>
          <p:cNvSpPr txBox="1"/>
          <p:nvPr/>
        </p:nvSpPr>
        <p:spPr>
          <a:xfrm>
            <a:off x="571320" y="571320"/>
            <a:ext cx="7929360" cy="1285560"/>
          </a:xfrm>
          <a:prstGeom prst="rect">
            <a:avLst/>
          </a:prstGeom>
          <a:blipFill rotWithShape="0">
            <a:blip r:embed="rId1"/>
            <a:tile/>
          </a:blipFill>
          <a:ln w="19080">
            <a:solidFill>
              <a:srgbClr val="406f8d"/>
            </a:solidFill>
            <a:round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cs-CZ" sz="3600" spc="-1" strike="noStrike">
                <a:solidFill>
                  <a:srgbClr val="326065"/>
                </a:solidFill>
                <a:latin typeface="Berlin Sans FB Demi"/>
              </a:rPr>
              <a:t>Hledej slovo základové</a:t>
            </a:r>
            <a:br/>
            <a:r>
              <a:rPr b="1" lang="cs-CZ" sz="2200" spc="-1" strike="noStrike">
                <a:solidFill>
                  <a:srgbClr val="326065"/>
                </a:solidFill>
                <a:latin typeface="Calibri"/>
              </a:rPr>
              <a:t>Vysvětli, které slovotvorné prostředky byly využity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1" name="TextShape 2"/>
          <p:cNvSpPr txBox="1"/>
          <p:nvPr/>
        </p:nvSpPr>
        <p:spPr>
          <a:xfrm>
            <a:off x="571320" y="2286000"/>
            <a:ext cx="7857720" cy="371448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28000"/>
          </a:bodyPr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cs-CZ" sz="3200" spc="-1" strike="noStrike">
                <a:solidFill>
                  <a:srgbClr val="326065"/>
                </a:solidFill>
                <a:latin typeface="Calibri"/>
              </a:rPr>
              <a:t>navrátit</a:t>
            </a:r>
            <a:r>
              <a:rPr b="0" lang="cs-CZ" sz="3200" spc="-1" strike="noStrike">
                <a:solidFill>
                  <a:srgbClr val="326065"/>
                </a:solidFill>
                <a:latin typeface="Calibri"/>
              </a:rPr>
              <a:t>	</a:t>
            </a:r>
            <a:r>
              <a:rPr b="0" lang="cs-CZ" sz="3200" spc="-1" strike="noStrike">
                <a:solidFill>
                  <a:srgbClr val="326065"/>
                </a:solidFill>
                <a:latin typeface="Calibri"/>
              </a:rPr>
              <a:t> přečíst</a:t>
            </a:r>
            <a:r>
              <a:rPr b="0" lang="cs-CZ" sz="3200" spc="-1" strike="noStrike">
                <a:solidFill>
                  <a:srgbClr val="326065"/>
                </a:solidFill>
                <a:latin typeface="Calibri"/>
              </a:rPr>
              <a:t>	</a:t>
            </a:r>
            <a:r>
              <a:rPr b="0" lang="cs-CZ" sz="3200" spc="-1" strike="noStrike">
                <a:solidFill>
                  <a:srgbClr val="326065"/>
                </a:solidFill>
                <a:latin typeface="Calibri"/>
              </a:rPr>
              <a:t>běhávat</a:t>
            </a:r>
            <a:r>
              <a:rPr b="0" lang="cs-CZ" sz="3200" spc="-1" strike="noStrike">
                <a:solidFill>
                  <a:srgbClr val="326065"/>
                </a:solidFill>
                <a:latin typeface="Calibri"/>
              </a:rPr>
              <a:t>	</a:t>
            </a:r>
            <a:r>
              <a:rPr b="0" lang="cs-CZ" sz="3200" spc="-1" strike="noStrike">
                <a:solidFill>
                  <a:srgbClr val="326065"/>
                </a:solidFill>
                <a:latin typeface="Calibri"/>
              </a:rPr>
              <a:t> porozumět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cs-CZ" sz="3200" spc="-1" strike="noStrike">
                <a:solidFill>
                  <a:srgbClr val="326065"/>
                </a:solidFill>
                <a:latin typeface="Calibri"/>
              </a:rPr>
              <a:t>zelenavý</a:t>
            </a:r>
            <a:r>
              <a:rPr b="0" lang="cs-CZ" sz="3200" spc="-1" strike="noStrike">
                <a:solidFill>
                  <a:srgbClr val="326065"/>
                </a:solidFill>
                <a:latin typeface="Calibri"/>
              </a:rPr>
              <a:t>	</a:t>
            </a:r>
            <a:r>
              <a:rPr b="0" lang="cs-CZ" sz="3200" spc="-1" strike="noStrike">
                <a:solidFill>
                  <a:srgbClr val="326065"/>
                </a:solidFill>
                <a:latin typeface="Calibri"/>
              </a:rPr>
              <a:t> dešťový</a:t>
            </a:r>
            <a:r>
              <a:rPr b="0" lang="cs-CZ" sz="3200" spc="-1" strike="noStrike">
                <a:solidFill>
                  <a:srgbClr val="326065"/>
                </a:solidFill>
                <a:latin typeface="Calibri"/>
              </a:rPr>
              <a:t>	</a:t>
            </a:r>
            <a:r>
              <a:rPr b="0" lang="cs-CZ" sz="3200" spc="-1" strike="noStrike">
                <a:solidFill>
                  <a:srgbClr val="326065"/>
                </a:solidFill>
                <a:latin typeface="Calibri"/>
              </a:rPr>
              <a:t>květinový</a:t>
            </a:r>
            <a:r>
              <a:rPr b="0" lang="cs-CZ" sz="3200" spc="-1" strike="noStrike">
                <a:solidFill>
                  <a:srgbClr val="326065"/>
                </a:solidFill>
                <a:latin typeface="Calibri"/>
              </a:rPr>
              <a:t>	</a:t>
            </a:r>
            <a:r>
              <a:rPr b="0" lang="cs-CZ" sz="3200" spc="-1" strike="noStrike">
                <a:solidFill>
                  <a:srgbClr val="326065"/>
                </a:solidFill>
                <a:latin typeface="Calibri"/>
              </a:rPr>
              <a:t> zarovnaný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cs-CZ" sz="3200" spc="-1" strike="noStrike">
                <a:solidFill>
                  <a:srgbClr val="326065"/>
                </a:solidFill>
                <a:latin typeface="Calibri"/>
              </a:rPr>
              <a:t>výskok             žákyně          běloba            prodavačka 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cs-CZ" sz="3200" spc="-1" strike="noStrike">
                <a:solidFill>
                  <a:srgbClr val="326065"/>
                </a:solidFill>
                <a:latin typeface="Calibri"/>
              </a:rPr>
              <a:t>skromně</a:t>
            </a:r>
            <a:r>
              <a:rPr b="0" lang="cs-CZ" sz="3200" spc="-1" strike="noStrike">
                <a:solidFill>
                  <a:srgbClr val="326065"/>
                </a:solidFill>
                <a:latin typeface="Calibri"/>
              </a:rPr>
              <a:t>	</a:t>
            </a:r>
            <a:r>
              <a:rPr b="0" lang="cs-CZ" sz="3200" spc="-1" strike="noStrike">
                <a:solidFill>
                  <a:srgbClr val="326065"/>
                </a:solidFill>
                <a:latin typeface="Calibri"/>
              </a:rPr>
              <a:t> dojemně</a:t>
            </a:r>
            <a:r>
              <a:rPr b="0" lang="cs-CZ" sz="3200" spc="-1" strike="noStrike">
                <a:solidFill>
                  <a:srgbClr val="326065"/>
                </a:solidFill>
                <a:latin typeface="Calibri"/>
              </a:rPr>
              <a:t>	</a:t>
            </a:r>
            <a:r>
              <a:rPr b="0" lang="cs-CZ" sz="3200" spc="-1" strike="noStrike">
                <a:solidFill>
                  <a:srgbClr val="326065"/>
                </a:solidFill>
                <a:latin typeface="Calibri"/>
              </a:rPr>
              <a:t>soukromě</a:t>
            </a:r>
            <a:r>
              <a:rPr b="0" lang="cs-CZ" sz="3200" spc="-1" strike="noStrike">
                <a:solidFill>
                  <a:srgbClr val="326065"/>
                </a:solidFill>
                <a:latin typeface="Calibri"/>
              </a:rPr>
              <a:t>	</a:t>
            </a:r>
            <a:r>
              <a:rPr b="0" lang="cs-CZ" sz="3200" spc="-1" strike="noStrike">
                <a:solidFill>
                  <a:srgbClr val="326065"/>
                </a:solidFill>
                <a:latin typeface="Calibri"/>
              </a:rPr>
              <a:t> vědomě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cs-CZ" sz="3200" spc="-1" strike="noStrike">
                <a:solidFill>
                  <a:srgbClr val="326065"/>
                </a:solidFill>
                <a:latin typeface="Calibri"/>
              </a:rPr>
              <a:t>nejedlý</a:t>
            </a:r>
            <a:r>
              <a:rPr b="0" lang="cs-CZ" sz="3200" spc="-1" strike="noStrike">
                <a:solidFill>
                  <a:srgbClr val="326065"/>
                </a:solidFill>
                <a:latin typeface="Calibri"/>
              </a:rPr>
              <a:t>	</a:t>
            </a:r>
            <a:r>
              <a:rPr b="0" lang="cs-CZ" sz="3200" spc="-1" strike="noStrike">
                <a:solidFill>
                  <a:srgbClr val="326065"/>
                </a:solidFill>
                <a:latin typeface="Calibri"/>
              </a:rPr>
              <a:t> nejistý           nejjasnější      nejasnější</a:t>
            </a:r>
            <a:r>
              <a:rPr b="0" lang="cs-CZ" sz="3200" spc="-1" strike="noStrike">
                <a:solidFill>
                  <a:srgbClr val="326065"/>
                </a:solidFill>
                <a:latin typeface="Calibri"/>
              </a:rPr>
              <a:t>	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cs-CZ" sz="3200" spc="-1" strike="noStrike">
                <a:solidFill>
                  <a:srgbClr val="326065"/>
                </a:solidFill>
                <a:latin typeface="Calibri"/>
              </a:rPr>
              <a:t>rozsvítit</a:t>
            </a:r>
            <a:r>
              <a:rPr b="0" lang="cs-CZ" sz="3200" spc="-1" strike="noStrike">
                <a:solidFill>
                  <a:srgbClr val="326065"/>
                </a:solidFill>
                <a:latin typeface="Calibri"/>
              </a:rPr>
              <a:t>	</a:t>
            </a:r>
            <a:r>
              <a:rPr b="0" lang="cs-CZ" sz="3200" spc="-1" strike="noStrike">
                <a:solidFill>
                  <a:srgbClr val="326065"/>
                </a:solidFill>
                <a:latin typeface="Calibri"/>
              </a:rPr>
              <a:t> roztát            objednat         vědro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cs-CZ" sz="3200" spc="-1" strike="noStrike">
                <a:solidFill>
                  <a:srgbClr val="326065"/>
                </a:solidFill>
                <a:latin typeface="Calibri"/>
              </a:rPr>
              <a:t>oddělení         dobrota        hrníček            Smetanova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cs-CZ" sz="3200" spc="-1" strike="noStrike">
              <a:latin typeface="Arial"/>
            </a:endParaRPr>
          </a:p>
        </p:txBody>
      </p:sp>
    </p:spTree>
  </p:cSld>
  <p:transition spd="slow">
    <p:wedge/>
  </p:transition>
  <p:timing>
    <p:tnLst>
      <p:par>
        <p:cTn id="465" dur="indefinite" restart="never" nodeType="tmRoot">
          <p:childTnLst>
            <p:seq>
              <p:cTn id="466" dur="indefinite" nodeType="mainSeq">
                <p:childTnLst>
                  <p:par>
                    <p:cTn id="467" fill="hold">
                      <p:stCondLst>
                        <p:cond delay="indefinite"/>
                      </p:stCondLst>
                      <p:childTnLst>
                        <p:par>
                          <p:cTn id="468" fill="hold">
                            <p:stCondLst>
                              <p:cond delay="0"/>
                            </p:stCondLst>
                            <p:childTnLst>
                              <p:par>
                                <p:cTn id="469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1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2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3" fill="hold">
                      <p:stCondLst>
                        <p:cond delay="indefinite"/>
                      </p:stCondLst>
                      <p:childTnLst>
                        <p:par>
                          <p:cTn id="474" fill="hold">
                            <p:stCondLst>
                              <p:cond delay="0"/>
                            </p:stCondLst>
                            <p:childTnLst>
                              <p:par>
                                <p:cTn id="47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7" dur="1000" fill="hold"/>
                                        <p:tgtEl>
                                          <p:spTgt spid="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8" dur="1000" fill="hold"/>
                                        <p:tgtEl>
                                          <p:spTgt spid="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9" fill="hold">
                      <p:stCondLst>
                        <p:cond delay="indefinite"/>
                      </p:stCondLst>
                      <p:childTnLst>
                        <p:par>
                          <p:cTn id="480" fill="hold">
                            <p:stCondLst>
                              <p:cond delay="0"/>
                            </p:stCondLst>
                            <p:childTnLst>
                              <p:par>
                                <p:cTn id="48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83" dur="1000" fill="hold"/>
                                        <p:tgtEl>
                                          <p:spTgt spid="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4" dur="1000" fill="hold"/>
                                        <p:tgtEl>
                                          <p:spTgt spid="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5" fill="hold">
                      <p:stCondLst>
                        <p:cond delay="indefinite"/>
                      </p:stCondLst>
                      <p:childTnLst>
                        <p:par>
                          <p:cTn id="486" fill="hold">
                            <p:stCondLst>
                              <p:cond delay="0"/>
                            </p:stCondLst>
                            <p:childTnLst>
                              <p:par>
                                <p:cTn id="48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89" dur="1000" fill="hold"/>
                                        <p:tgtEl>
                                          <p:spTgt spid="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0" dur="1000" fill="hold"/>
                                        <p:tgtEl>
                                          <p:spTgt spid="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>
                      <p:stCondLst>
                        <p:cond delay="indefinite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5" dur="1000" fill="hold"/>
                                        <p:tgtEl>
                                          <p:spTgt spid="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6" dur="1000" fill="hold"/>
                                        <p:tgtEl>
                                          <p:spTgt spid="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7" fill="hold">
                      <p:stCondLst>
                        <p:cond delay="indefinite"/>
                      </p:stCondLst>
                      <p:childTnLst>
                        <p:par>
                          <p:cTn id="498" fill="hold">
                            <p:stCondLst>
                              <p:cond delay="0"/>
                            </p:stCondLst>
                            <p:childTnLst>
                              <p:par>
                                <p:cTn id="49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01" dur="1000" fill="hold"/>
                                        <p:tgtEl>
                                          <p:spTgt spid="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2" dur="1000" fill="hold"/>
                                        <p:tgtEl>
                                          <p:spTgt spid="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3" fill="hold">
                      <p:stCondLst>
                        <p:cond delay="indefinite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07" dur="1000" fill="hold"/>
                                        <p:tgtEl>
                                          <p:spTgt spid="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8" dur="1000" fill="hold"/>
                                        <p:tgtEl>
                                          <p:spTgt spid="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9" fill="hold">
                      <p:stCondLst>
                        <p:cond delay="indefinite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13" dur="1000" fill="hold"/>
                                        <p:tgtEl>
                                          <p:spTgt spid="2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4" dur="1000" fill="hold"/>
                                        <p:tgtEl>
                                          <p:spTgt spid="2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5" fill="hold">
                      <p:stCondLst>
                        <p:cond delay="indefinite"/>
                      </p:stCondLst>
                      <p:childTnLst>
                        <p:par>
                          <p:cTn id="516" fill="hold">
                            <p:stCondLst>
                              <p:cond delay="0"/>
                            </p:stCondLst>
                            <p:childTnLst>
                              <p:par>
                                <p:cTn id="51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19" dur="1000" fill="hold"/>
                                        <p:tgtEl>
                                          <p:spTgt spid="2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20" dur="1000" fill="hold"/>
                                        <p:tgtEl>
                                          <p:spTgt spid="2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</TotalTime>
  <Application>LibreOffice/6.4.6.2$Linux_X86_64 LibreOffice_project/40$Build-2</Application>
  <Words>265</Words>
  <Paragraphs>126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2011-11-08T19:09:19Z</dcterms:created>
  <dc:creator>hela</dc:creator>
  <dc:description/>
  <dc:language>cs-CZ</dc:language>
  <cp:lastModifiedBy/>
  <dcterms:modified xsi:type="dcterms:W3CDTF">2020-11-08T21:12:18Z</dcterms:modified>
  <cp:revision>111</cp:revision>
  <dc:subject/>
  <dc:title>OBOHACOVÁNÍ  SLOVNÍ  ZÁSOBY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12</vt:i4>
  </property>
</Properties>
</file>