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10.jpeg" ContentType="image/jpeg"/>
  <Override PartName="/ppt/media/image6.jpeg" ContentType="image/jpeg"/>
  <Override PartName="/ppt/media/image11.jpeg" ContentType="image/jpeg"/>
  <Override PartName="/ppt/media/image7.jpeg" ContentType="image/jpeg"/>
  <Override PartName="/ppt/media/image12.jpeg" ContentType="image/jpeg"/>
  <Override PartName="/ppt/media/image8.jpeg" ContentType="image/jpeg"/>
  <Override PartName="/ppt/media/image9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přesun snímku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</a:t>
            </a:r>
            <a:r>
              <a:rPr b="0" lang="cs-CZ" sz="2000" spc="-1" strike="noStrike">
                <a:latin typeface="Arial"/>
              </a:rPr>
              <a:t>úpravu formátu </a:t>
            </a:r>
            <a:r>
              <a:rPr b="0" lang="cs-CZ" sz="2000" spc="-1" strike="noStrike">
                <a:latin typeface="Arial"/>
              </a:rPr>
              <a:t>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214937C1-F9C6-4D5B-A4B3-765443F7E399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22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2A97433-9A57-4258-91D3-3F8B7C6A55F8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90D7A6B-2202-41BA-8B09-4D22B337323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8. 11. 2020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70B195F-9E2A-4000-AFF9-F17B8617B5D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ED2E090-6DF5-4CDB-8E91-071054DE8421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8. 11. 2020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4EFAFCC-C768-49C7-A13A-E4480F52729E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úpravu formátu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tím lze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upravit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styl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předlo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hy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nadpis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35C3563-06F5-41E8-8DB2-86B022A3684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8. 11. 2020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493D2AE-4F3D-4A45-952C-6F6FC40427E0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tím lze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upravit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styl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předlo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hy 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nadpis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496115D-CE02-49FD-957D-8D27354A2FB2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8. 11. 2020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0FB733C-FFF1-487E-9D5D-610F6311BD30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4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357120" y="775440"/>
            <a:ext cx="8429400" cy="1295640"/>
          </a:xfrm>
          <a:prstGeom prst="rect">
            <a:avLst/>
          </a:prstGeom>
          <a:solidFill>
            <a:srgbClr val="326065"/>
          </a:solidFill>
          <a:ln>
            <a:noFill/>
          </a:ln>
          <a:effectLst>
            <a:outerShdw dist="228593" dir="2700000">
              <a:srgbClr val="000000">
                <a:alpha val="30000"/>
              </a:srgbClr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ffffff"/>
                </a:solidFill>
                <a:latin typeface="Berlin Sans FB Demi"/>
              </a:rPr>
              <a:t>OBOHACOVÁNÍ</a:t>
            </a:r>
            <a:r>
              <a:rPr b="0" lang="cs-CZ" sz="3600" spc="-1" strike="noStrike">
                <a:solidFill>
                  <a:srgbClr val="ffffff"/>
                </a:solidFill>
                <a:latin typeface="Calibri"/>
              </a:rPr>
              <a:t>  SLOVNÍ  ZÁSOBY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571320" y="2714760"/>
            <a:ext cx="3781440" cy="82116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224043"/>
                </a:solidFill>
                <a:latin typeface="Calibri"/>
              </a:rPr>
              <a:t>tvořením nových slov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898920" y="3500280"/>
            <a:ext cx="5460120" cy="45612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326065"/>
                </a:solidFill>
                <a:latin typeface="Calibri"/>
              </a:rPr>
              <a:t> </a:t>
            </a:r>
            <a:r>
              <a:rPr b="1" lang="cs-CZ" sz="2400" spc="-1" strike="noStrike">
                <a:solidFill>
                  <a:srgbClr val="224043"/>
                </a:solidFill>
                <a:latin typeface="Calibri"/>
              </a:rPr>
              <a:t>přenášením slovního významu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2237040" y="4429080"/>
            <a:ext cx="4989240" cy="456120"/>
          </a:xfrm>
          <a:prstGeom prst="rect">
            <a:avLst/>
          </a:prstGeom>
          <a:blipFill rotWithShape="0">
            <a:blip r:embed="rId3"/>
            <a:tile/>
          </a:blipFill>
          <a:ln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224043"/>
                </a:solidFill>
                <a:latin typeface="Calibri"/>
              </a:rPr>
              <a:t>spojováním slov do sousloví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3682080" y="5357880"/>
            <a:ext cx="4751640" cy="456120"/>
          </a:xfrm>
          <a:prstGeom prst="rect">
            <a:avLst/>
          </a:prstGeom>
          <a:blipFill rotWithShape="0">
            <a:blip r:embed="rId4"/>
            <a:tile/>
          </a:blipFill>
          <a:ln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224043"/>
                </a:solidFill>
                <a:latin typeface="Calibri"/>
              </a:rPr>
              <a:t>přejímáním z jiných jazyků</a:t>
            </a:r>
            <a:endParaRPr b="0" lang="cs-CZ" sz="2400" spc="-1" strike="noStrike">
              <a:latin typeface="Arial"/>
            </a:endParaRPr>
          </a:p>
        </p:txBody>
      </p:sp>
    </p:spTree>
  </p:cSld>
  <p:transition spd="slow">
    <p:wedg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" dur="8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8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8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8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8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8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8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8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" dur="8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" dur="8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8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8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3" dur="8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8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8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8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28760" y="1771560"/>
            <a:ext cx="8500680" cy="466308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cs-CZ" sz="4000" spc="-1" strike="noStrike" u="sng">
                <a:solidFill>
                  <a:srgbClr val="7030a0"/>
                </a:solidFill>
                <a:uFillTx/>
                <a:latin typeface="Calibri"/>
                <a:ea typeface="Times New Roman"/>
              </a:rPr>
              <a:t>Kořen</a:t>
            </a:r>
            <a:r>
              <a:rPr b="0" lang="cs-CZ" sz="1200" spc="-1" strike="noStrike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b="0" lang="cs-CZ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= část slova, která je společná všem slovům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příbuzným a významově spolu souvisí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pra </a:t>
            </a:r>
            <a:r>
              <a:rPr b="1" i="1" lang="cs-CZ" sz="2400" spc="-1" strike="noStrike">
                <a:solidFill>
                  <a:srgbClr val="ff0000"/>
                </a:solidFill>
                <a:latin typeface="Cambria"/>
                <a:ea typeface="Times New Roman"/>
              </a:rPr>
              <a:t>les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vý </a:t>
            </a:r>
            <a:r>
              <a:rPr b="1" i="1" lang="cs-CZ" sz="2400" spc="-1" strike="noStrike">
                <a:solidFill>
                  <a:srgbClr val="0070c0"/>
                </a:solidFill>
                <a:latin typeface="Cambria"/>
                <a:ea typeface="Times New Roman"/>
              </a:rPr>
              <a:t>lov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</a:t>
            </a:r>
            <a:r>
              <a:rPr b="1" i="1" lang="cs-CZ" sz="2400" spc="-1" strike="noStrike">
                <a:solidFill>
                  <a:srgbClr val="ff0000"/>
                </a:solidFill>
                <a:latin typeface="Cambria"/>
                <a:ea typeface="Times New Roman"/>
              </a:rPr>
              <a:t>les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n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í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</a:t>
            </a:r>
            <a:r>
              <a:rPr b="1" i="1" lang="cs-CZ" sz="2400" spc="-1" strike="noStrike">
                <a:solidFill>
                  <a:srgbClr val="0070c0"/>
                </a:solidFill>
                <a:latin typeface="Cambria"/>
                <a:ea typeface="Times New Roman"/>
              </a:rPr>
              <a:t>lov</a:t>
            </a:r>
            <a:r>
              <a:rPr b="0" i="1" lang="cs-CZ" sz="2400" spc="-1" strike="noStrike">
                <a:solidFill>
                  <a:srgbClr val="0070c0"/>
                </a:solidFill>
                <a:latin typeface="Cambria"/>
                <a:ea typeface="Times New Roman"/>
              </a:rPr>
              <a:t>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it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za </a:t>
            </a:r>
            <a:r>
              <a:rPr b="1" i="1" lang="cs-CZ" sz="2400" spc="-1" strike="noStrike">
                <a:solidFill>
                  <a:srgbClr val="ff0000"/>
                </a:solidFill>
                <a:latin typeface="Cambria"/>
                <a:ea typeface="Times New Roman"/>
              </a:rPr>
              <a:t>les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nit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</a:t>
            </a:r>
            <a:r>
              <a:rPr b="1" i="1" lang="cs-CZ" sz="2400" spc="-1" strike="noStrike">
                <a:solidFill>
                  <a:srgbClr val="0070c0"/>
                </a:solidFill>
                <a:latin typeface="Cambria"/>
                <a:ea typeface="Times New Roman"/>
              </a:rPr>
              <a:t>lov</a:t>
            </a:r>
            <a:r>
              <a:rPr b="0" i="1" lang="cs-CZ" sz="2400" spc="-1" strike="noStrike">
                <a:solidFill>
                  <a:srgbClr val="0070c0"/>
                </a:solidFill>
                <a:latin typeface="Cambria"/>
                <a:ea typeface="Times New Roman"/>
              </a:rPr>
              <a:t>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ec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po </a:t>
            </a:r>
            <a:r>
              <a:rPr b="1" i="1" lang="cs-CZ" sz="2400" spc="-1" strike="noStrike">
                <a:solidFill>
                  <a:srgbClr val="ff0000"/>
                </a:solidFill>
                <a:latin typeface="Cambria"/>
                <a:ea typeface="Times New Roman"/>
              </a:rPr>
              <a:t>les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í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     na </a:t>
            </a:r>
            <a:r>
              <a:rPr b="1" i="1" lang="cs-CZ" sz="2400" spc="-1" strike="noStrike">
                <a:solidFill>
                  <a:srgbClr val="0070c0"/>
                </a:solidFill>
                <a:latin typeface="Cambria"/>
                <a:ea typeface="Times New Roman"/>
              </a:rPr>
              <a:t>lov</a:t>
            </a:r>
            <a:r>
              <a:rPr b="0" i="1" lang="cs-CZ" sz="2400" spc="-1" strike="noStrike">
                <a:solidFill>
                  <a:srgbClr val="0070c0"/>
                </a:solidFill>
                <a:latin typeface="Cambria"/>
                <a:ea typeface="Times New Roman"/>
              </a:rPr>
              <a:t>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ený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s-CZ" sz="24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57120" y="500040"/>
            <a:ext cx="8500680" cy="11260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4000" spc="-1" strike="noStrike">
                <a:solidFill>
                  <a:srgbClr val="d9d9d9"/>
                </a:solidFill>
                <a:latin typeface="Berlin Sans FB Demi"/>
              </a:rPr>
              <a:t> </a:t>
            </a:r>
            <a:r>
              <a:rPr b="1" lang="cs-CZ" sz="4000" spc="-1" strike="noStrike">
                <a:solidFill>
                  <a:srgbClr val="d9d9d9"/>
                </a:solidFill>
                <a:latin typeface="Berlin Sans FB Demi"/>
              </a:rPr>
              <a:t>STAVBA  SLOVA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4000" spc="-1" strike="noStrike">
              <a:latin typeface="Arial"/>
            </a:endParaRPr>
          </a:p>
        </p:txBody>
      </p:sp>
    </p:spTree>
  </p:cSld>
  <p:transition spd="slow">
    <p:wedge/>
  </p:transition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5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0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5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0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214200" y="159840"/>
            <a:ext cx="8572320" cy="3533760"/>
          </a:xfrm>
          <a:prstGeom prst="rect">
            <a:avLst/>
          </a:prstGeom>
          <a:blipFill rotWithShape="0">
            <a:blip r:embed="rId1"/>
            <a:tile/>
          </a:blipFill>
          <a:ln w="9360"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cs-CZ" sz="3600" spc="-1" strike="noStrike" u="sng">
                <a:solidFill>
                  <a:srgbClr val="7030a0"/>
                </a:solidFill>
                <a:uFillTx/>
                <a:latin typeface="Calibri"/>
                <a:ea typeface="Times New Roman"/>
              </a:rPr>
              <a:t>Předpona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= část slova, která je před kořenem a mění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    význam slova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cs-CZ" sz="2800" spc="-1" strike="noStrike">
                <a:solidFill>
                  <a:srgbClr val="be2098"/>
                </a:solidFill>
                <a:latin typeface="Cambria"/>
                <a:ea typeface="Times New Roman"/>
              </a:rPr>
              <a:t>     </a:t>
            </a:r>
            <a:r>
              <a:rPr b="1" i="1" lang="cs-CZ" sz="2800" spc="-1" strike="noStrike">
                <a:solidFill>
                  <a:srgbClr val="be2098"/>
                </a:solidFill>
                <a:latin typeface="Cambria"/>
                <a:ea typeface="Times New Roman"/>
              </a:rPr>
              <a:t>n</a:t>
            </a:r>
            <a:r>
              <a:rPr b="1" i="1" lang="cs-CZ" sz="2800" spc="-1" strike="noStrike">
                <a:solidFill>
                  <a:srgbClr val="be2098"/>
                </a:solidFill>
                <a:latin typeface="Calibri"/>
                <a:ea typeface="Times New Roman"/>
              </a:rPr>
              <a:t>á</a:t>
            </a:r>
            <a:r>
              <a:rPr b="1" i="1" lang="cs-CZ" sz="2800" spc="-1" strike="noStrike">
                <a:solidFill>
                  <a:srgbClr val="be2098"/>
                </a:solidFill>
                <a:latin typeface="Cambria"/>
                <a:ea typeface="Times New Roman"/>
              </a:rPr>
              <a:t>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stěnka,    </a:t>
            </a:r>
            <a:r>
              <a:rPr b="1" i="1" lang="cs-CZ" sz="2800" spc="-1" strike="noStrike">
                <a:solidFill>
                  <a:srgbClr val="be2098"/>
                </a:solidFill>
                <a:latin typeface="Cambria"/>
                <a:ea typeface="Times New Roman"/>
              </a:rPr>
              <a:t>vý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borný,   </a:t>
            </a:r>
            <a:r>
              <a:rPr b="1" i="1" lang="cs-CZ" sz="2800" spc="-1" strike="noStrike">
                <a:solidFill>
                  <a:srgbClr val="00b050"/>
                </a:solidFill>
                <a:latin typeface="Cambria"/>
                <a:ea typeface="Times New Roman"/>
              </a:rPr>
              <a:t>ne </a:t>
            </a:r>
            <a:r>
              <a:rPr b="1" i="1" lang="cs-CZ" sz="2800" spc="-1" strike="noStrike">
                <a:solidFill>
                  <a:srgbClr val="be2098"/>
                </a:solidFill>
                <a:latin typeface="Cambria"/>
                <a:ea typeface="Times New Roman"/>
              </a:rPr>
              <a:t>na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skočit,   </a:t>
            </a:r>
            <a:r>
              <a:rPr b="1" i="1" lang="cs-CZ" sz="2800" spc="-1" strike="noStrike">
                <a:solidFill>
                  <a:srgbClr val="00b050"/>
                </a:solidFill>
                <a:latin typeface="Cambria"/>
                <a:ea typeface="Times New Roman"/>
              </a:rPr>
              <a:t>ne </a:t>
            </a:r>
            <a:r>
              <a:rPr b="1" i="1" lang="cs-CZ" sz="2800" spc="-1" strike="noStrike">
                <a:solidFill>
                  <a:srgbClr val="548dd4"/>
                </a:solidFill>
                <a:latin typeface="Cambria"/>
                <a:ea typeface="Times New Roman"/>
              </a:rPr>
              <a:t>do </a:t>
            </a:r>
            <a:r>
              <a:rPr b="1" i="1" lang="cs-CZ" sz="2800" spc="-1" strike="noStrike">
                <a:solidFill>
                  <a:srgbClr val="be2098"/>
                </a:solidFill>
                <a:latin typeface="Cambria"/>
                <a:ea typeface="Times New Roman"/>
              </a:rPr>
              <a:t>vy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skočit,  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1" i="1" lang="cs-CZ" sz="2800" spc="-1" strike="noStrike">
                <a:solidFill>
                  <a:srgbClr val="e36c0a"/>
                </a:solidFill>
                <a:latin typeface="Cambria"/>
                <a:ea typeface="Times New Roman"/>
              </a:rPr>
              <a:t>nej </a:t>
            </a:r>
            <a:r>
              <a:rPr b="1" i="1" lang="cs-CZ" sz="2800" spc="-1" strike="noStrike">
                <a:solidFill>
                  <a:srgbClr val="00b050"/>
                </a:solidFill>
                <a:latin typeface="Cambria"/>
                <a:ea typeface="Times New Roman"/>
              </a:rPr>
              <a:t>ne </a:t>
            </a:r>
            <a:r>
              <a:rPr b="1" i="1" lang="cs-CZ" sz="2800" spc="-1" strike="noStrike">
                <a:solidFill>
                  <a:srgbClr val="be2098"/>
                </a:solidFill>
                <a:latin typeface="Cambria"/>
                <a:ea typeface="Times New Roman"/>
              </a:rPr>
              <a:t>po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třebněj</a:t>
            </a:r>
            <a:r>
              <a:rPr b="0" i="1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ší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214200" y="3786120"/>
            <a:ext cx="8572320" cy="319716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 u="sng">
                <a:solidFill>
                  <a:srgbClr val="7030a0"/>
                </a:solidFill>
                <a:uFillTx/>
                <a:latin typeface="Calibri"/>
                <a:ea typeface="Times New Roman"/>
              </a:rPr>
              <a:t>Přípona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= část slova za kořenem, která mění význam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    slova a při skloňování se nemění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      </a:t>
            </a:r>
            <a:r>
              <a:rPr b="0" i="1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š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kol </a:t>
            </a:r>
            <a:r>
              <a:rPr b="1" i="1" lang="cs-CZ" sz="2800" spc="-1" strike="noStrike">
                <a:solidFill>
                  <a:srgbClr val="e36c0a"/>
                </a:solidFill>
                <a:latin typeface="Cambria"/>
                <a:ea typeface="Times New Roman"/>
              </a:rPr>
              <a:t>n </a:t>
            </a:r>
            <a:r>
              <a:rPr b="1" i="1" lang="cs-CZ" sz="2800" spc="-1" strike="noStrike">
                <a:solidFill>
                  <a:srgbClr val="00b050"/>
                </a:solidFill>
                <a:latin typeface="Calibri"/>
                <a:ea typeface="Times New Roman"/>
              </a:rPr>
              <a:t>í</a:t>
            </a:r>
            <a:r>
              <a:rPr b="1" i="1" lang="cs-CZ" sz="2800" spc="-1" strike="noStrike">
                <a:solidFill>
                  <a:srgbClr val="00b050"/>
                </a:solidFill>
                <a:latin typeface="Cambria"/>
                <a:ea typeface="Times New Roman"/>
              </a:rPr>
              <a:t>k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,   pouč </a:t>
            </a:r>
            <a:r>
              <a:rPr b="1" i="1" lang="cs-CZ" sz="2800" spc="-1" strike="noStrike">
                <a:solidFill>
                  <a:srgbClr val="e36c0a"/>
                </a:solidFill>
                <a:latin typeface="Cambria"/>
                <a:ea typeface="Times New Roman"/>
              </a:rPr>
              <a:t>en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ý,   přeskak </a:t>
            </a:r>
            <a:r>
              <a:rPr b="1" i="1" lang="cs-CZ" sz="2800" spc="-1" strike="noStrike">
                <a:solidFill>
                  <a:srgbClr val="00b050"/>
                </a:solidFill>
                <a:latin typeface="Cambria"/>
                <a:ea typeface="Times New Roman"/>
              </a:rPr>
              <a:t>ova</a:t>
            </a:r>
            <a:r>
              <a:rPr b="1" i="1" lang="cs-CZ" sz="2800" spc="-1" strike="noStrike">
                <a:solidFill>
                  <a:srgbClr val="76923c"/>
                </a:solidFill>
                <a:latin typeface="Cambria"/>
                <a:ea typeface="Times New Roman"/>
              </a:rPr>
              <a:t>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t,    koj </a:t>
            </a:r>
            <a:r>
              <a:rPr b="1" i="1" lang="cs-CZ" sz="2800" spc="-1" strike="noStrike">
                <a:solidFill>
                  <a:srgbClr val="00b050"/>
                </a:solidFill>
                <a:latin typeface="Cambria"/>
                <a:ea typeface="Times New Roman"/>
              </a:rPr>
              <a:t>en </a:t>
            </a:r>
            <a:r>
              <a:rPr b="1" i="1" lang="cs-CZ" sz="2800" spc="-1" strike="noStrike">
                <a:solidFill>
                  <a:srgbClr val="e36c0a"/>
                </a:solidFill>
                <a:latin typeface="Cambria"/>
                <a:ea typeface="Times New Roman"/>
              </a:rPr>
              <a:t>ec </a:t>
            </a:r>
            <a:r>
              <a:rPr b="1" i="1" lang="cs-CZ" sz="2800" spc="-1" strike="noStrike">
                <a:solidFill>
                  <a:srgbClr val="0070c0"/>
                </a:solidFill>
                <a:latin typeface="Cambria"/>
                <a:ea typeface="Times New Roman"/>
              </a:rPr>
              <a:t>k</a:t>
            </a:r>
            <a:r>
              <a:rPr b="1" i="1" lang="cs-CZ" sz="2800" spc="-1" strike="noStrike">
                <a:solidFill>
                  <a:srgbClr val="5f497a"/>
                </a:solidFill>
                <a:latin typeface="Cambria"/>
                <a:ea typeface="Times New Roman"/>
              </a:rPr>
              <a:t> </a:t>
            </a:r>
            <a:r>
              <a:rPr b="0" i="1" lang="cs-CZ" sz="2800" spc="-1" strike="noStrike">
                <a:solidFill>
                  <a:srgbClr val="000000"/>
                </a:solidFill>
                <a:latin typeface="Cambria"/>
                <a:ea typeface="Times New Roman"/>
              </a:rPr>
              <a:t>ý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wedge/>
  </p:transition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7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214200" y="-60480"/>
            <a:ext cx="8643600" cy="234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cs-CZ" sz="3600" spc="-1" strike="noStrike" u="sng">
                <a:solidFill>
                  <a:srgbClr val="7030a0"/>
                </a:solidFill>
                <a:uFillTx/>
                <a:latin typeface="Calibri"/>
                <a:ea typeface="Times New Roman"/>
              </a:rPr>
              <a:t>Koncovka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= část slova na konci ohebného slova (za kořenem,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   příponou), která při skloňování mění tvar téhož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slova (pád, číslo, osoba)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0" name="Line 2"/>
          <p:cNvSpPr/>
          <p:nvPr/>
        </p:nvSpPr>
        <p:spPr>
          <a:xfrm flipH="1" flipV="1">
            <a:off x="928440" y="2214360"/>
            <a:ext cx="7286760" cy="144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Line 3"/>
          <p:cNvSpPr/>
          <p:nvPr/>
        </p:nvSpPr>
        <p:spPr>
          <a:xfrm flipH="1">
            <a:off x="4929120" y="2571480"/>
            <a:ext cx="144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Line 4"/>
          <p:cNvSpPr/>
          <p:nvPr/>
        </p:nvSpPr>
        <p:spPr>
          <a:xfrm flipH="1">
            <a:off x="8286480" y="2357280"/>
            <a:ext cx="180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Line 5"/>
          <p:cNvSpPr/>
          <p:nvPr/>
        </p:nvSpPr>
        <p:spPr>
          <a:xfrm flipH="1">
            <a:off x="8429400" y="2786040"/>
            <a:ext cx="180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Line 6"/>
          <p:cNvSpPr/>
          <p:nvPr/>
        </p:nvSpPr>
        <p:spPr>
          <a:xfrm flipH="1">
            <a:off x="642600" y="2928600"/>
            <a:ext cx="180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Line 7"/>
          <p:cNvSpPr/>
          <p:nvPr/>
        </p:nvSpPr>
        <p:spPr>
          <a:xfrm flipH="1">
            <a:off x="5143320" y="2714400"/>
            <a:ext cx="144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Line 8"/>
          <p:cNvSpPr/>
          <p:nvPr/>
        </p:nvSpPr>
        <p:spPr>
          <a:xfrm flipH="1">
            <a:off x="785520" y="2357280"/>
            <a:ext cx="180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Line 9"/>
          <p:cNvSpPr/>
          <p:nvPr/>
        </p:nvSpPr>
        <p:spPr>
          <a:xfrm flipH="1">
            <a:off x="5357520" y="2857320"/>
            <a:ext cx="180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Line 10"/>
          <p:cNvSpPr/>
          <p:nvPr/>
        </p:nvSpPr>
        <p:spPr>
          <a:xfrm flipH="1">
            <a:off x="4714560" y="2428560"/>
            <a:ext cx="1800" cy="292896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Line 11"/>
          <p:cNvSpPr/>
          <p:nvPr/>
        </p:nvSpPr>
        <p:spPr>
          <a:xfrm flipH="1" flipV="1">
            <a:off x="857160" y="6000480"/>
            <a:ext cx="7358040" cy="1800"/>
          </a:xfrm>
          <a:prstGeom prst="line">
            <a:avLst/>
          </a:prstGeom>
          <a:ln>
            <a:solidFill>
              <a:srgbClr val="5051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12"/>
          <p:cNvSpPr/>
          <p:nvPr/>
        </p:nvSpPr>
        <p:spPr>
          <a:xfrm>
            <a:off x="1928880" y="650088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3"/>
          <p:cNvSpPr/>
          <p:nvPr/>
        </p:nvSpPr>
        <p:spPr>
          <a:xfrm>
            <a:off x="1000080" y="2786040"/>
            <a:ext cx="3357360" cy="447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1.p.  č.j. 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nov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ý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ž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 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2.p.        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nov </a:t>
            </a:r>
            <a:r>
              <a:rPr b="1" i="1" lang="cs-CZ" sz="2400" spc="-1" strike="noStrike">
                <a:solidFill>
                  <a:srgbClr val="c00000"/>
                </a:solidFill>
                <a:latin typeface="Calibri"/>
                <a:ea typeface="Times New Roman"/>
              </a:rPr>
              <a:t>é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ho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ž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a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3.p.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nov </a:t>
            </a:r>
            <a:r>
              <a:rPr b="1" i="1" lang="cs-CZ" sz="2400" spc="-1" strike="noStrike">
                <a:solidFill>
                  <a:srgbClr val="c00000"/>
                </a:solidFill>
                <a:latin typeface="Calibri"/>
                <a:ea typeface="Times New Roman"/>
              </a:rPr>
              <a:t>é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mu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ž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ovi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4.p.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nov </a:t>
            </a:r>
            <a:r>
              <a:rPr b="1" i="1" lang="cs-CZ" sz="2400" spc="-1" strike="noStrike">
                <a:solidFill>
                  <a:srgbClr val="c00000"/>
                </a:solidFill>
                <a:latin typeface="Calibri"/>
                <a:ea typeface="Times New Roman"/>
              </a:rPr>
              <a:t>é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ho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ž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a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    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5.p.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nov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ý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ž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 u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	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                       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6.p.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o nov </a:t>
            </a:r>
            <a:r>
              <a:rPr b="1" i="1" lang="cs-CZ" sz="2400" spc="-1" strike="noStrike">
                <a:solidFill>
                  <a:srgbClr val="c00000"/>
                </a:solidFill>
                <a:latin typeface="Calibri"/>
                <a:ea typeface="Times New Roman"/>
              </a:rPr>
              <a:t>é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m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ž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 ovi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7.p.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nov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ým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ž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k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em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92" name="CustomShape 14"/>
          <p:cNvSpPr/>
          <p:nvPr/>
        </p:nvSpPr>
        <p:spPr>
          <a:xfrm>
            <a:off x="5500800" y="2786040"/>
            <a:ext cx="2571480" cy="447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1.os. č.j.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   jd</a:t>
            </a:r>
            <a:r>
              <a:rPr b="0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u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2.os.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       jd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e</a:t>
            </a:r>
            <a:r>
              <a:rPr b="1" i="1" lang="cs-CZ" sz="2400" spc="-1" strike="noStrike">
                <a:solidFill>
                  <a:srgbClr val="c00000"/>
                </a:solidFill>
                <a:latin typeface="Calibri"/>
                <a:ea typeface="Times New Roman"/>
              </a:rPr>
              <a:t>š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3.os.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	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jd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e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1.os. č.mn.      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jd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eme</a:t>
            </a:r>
            <a:r>
              <a:rPr b="0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               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2.os.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      jd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ete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mbria"/>
                <a:ea typeface="Times New Roman"/>
              </a:rPr>
              <a:t>3.os.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          jd </a:t>
            </a:r>
            <a:r>
              <a:rPr b="1" i="1" lang="cs-CZ" sz="2400" spc="-1" strike="noStrike">
                <a:solidFill>
                  <a:srgbClr val="c00000"/>
                </a:solidFill>
                <a:latin typeface="Cambria"/>
                <a:ea typeface="Times New Roman"/>
              </a:rPr>
              <a:t>ou </a:t>
            </a:r>
            <a:r>
              <a:rPr b="1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 </a:t>
            </a:r>
            <a:r>
              <a:rPr b="0" i="1" lang="cs-CZ" sz="2400" spc="-1" strike="noStrike">
                <a:solidFill>
                  <a:srgbClr val="000000"/>
                </a:solidFill>
                <a:latin typeface="Cambria"/>
                <a:ea typeface="Times New Roman"/>
              </a:rPr>
              <a:t> </a:t>
            </a:r>
            <a:endParaRPr b="0" lang="cs-CZ" sz="2400" spc="-1" strike="noStrike">
              <a:latin typeface="Arial"/>
            </a:endParaRPr>
          </a:p>
        </p:txBody>
      </p:sp>
    </p:spTree>
  </p:cSld>
  <p:transition spd="slow">
    <p:wedge/>
  </p:transition>
  <p:timing>
    <p:tnLst>
      <p:par>
        <p:cTn id="95" dur="indefinite" restart="never" nodeType="tmRoot">
          <p:childTnLst>
            <p:seq>
              <p:cTn id="96" dur="indefinite" nodeType="mainSeq"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10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10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1000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1000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1000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10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7" dur="10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10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3" dur="10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10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9" dur="100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0" dur="100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5" dur="1000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6" dur="1000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1000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1000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7" dur="1000" fill="hold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1000" fill="hold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3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1000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1000" fill="hold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5" dur="1000" fill="hold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6" dur="1000" fill="hold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1" dur="1000" fill="hold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2" dur="1000" fill="hold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7" dur="1000" fill="hold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1000" fill="hold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1000" fill="hold"/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1000" fill="hold"/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357120" y="714240"/>
            <a:ext cx="8357760" cy="1469520"/>
          </a:xfrm>
          <a:prstGeom prst="rect">
            <a:avLst/>
          </a:prstGeom>
          <a:blipFill rotWithShape="0">
            <a:blip r:embed="rId1"/>
            <a:tile/>
          </a:blipFill>
          <a:ln w="28440">
            <a:solidFill>
              <a:srgbClr val="406f8d"/>
            </a:solidFill>
            <a:round/>
          </a:ln>
        </p:spPr>
        <p:txBody>
          <a:bodyPr anchor="ctr">
            <a:normAutofit fontScale="67000"/>
          </a:bodyPr>
          <a:p>
            <a:pPr algn="ctr">
              <a:lnSpc>
                <a:spcPct val="100000"/>
              </a:lnSpc>
            </a:pPr>
            <a:r>
              <a:rPr b="0" lang="cs-CZ" sz="4000" spc="-1" strike="noStrike">
                <a:solidFill>
                  <a:srgbClr val="406f8d"/>
                </a:solidFill>
                <a:latin typeface="Berlin Sans FB Demi"/>
              </a:rPr>
              <a:t>Hledej kořen slova</a:t>
            </a:r>
            <a:br/>
            <a:r>
              <a:rPr b="1" lang="cs-CZ" sz="2000" spc="-1" strike="noStrike">
                <a:solidFill>
                  <a:srgbClr val="406f8d"/>
                </a:solidFill>
                <a:latin typeface="Calibri"/>
              </a:rPr>
              <a:t>Postupuj dle návodu: Najdi 3 slova příbuzná (různé slovní druhy)</a:t>
            </a:r>
            <a:br/>
            <a:r>
              <a:rPr b="1" lang="cs-CZ" sz="2000" spc="-1" strike="noStrike">
                <a:solidFill>
                  <a:srgbClr val="406f8d"/>
                </a:solidFill>
                <a:latin typeface="Calibri"/>
              </a:rPr>
              <a:t>a zapiš je tak, aby kořen byl pod sebou. Poté vyznač kořen.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357120" y="2428920"/>
            <a:ext cx="8357760" cy="40003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2000"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hlídač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               přesmyčka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       řešení                       topeniště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výhodnější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  výborná                      rybářský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          bezchybně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proplavat 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 oživit                           zapomněl                   postoupí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      </a:t>
            </a:r>
            <a:r>
              <a:rPr b="0" lang="cs-CZ" sz="2000" spc="-1" strike="noStrike">
                <a:solidFill>
                  <a:srgbClr val="224043"/>
                </a:solidFill>
                <a:latin typeface="Calibri"/>
              </a:rPr>
              <a:t>podtrhni                naplněnými                hodinářovi                 povýšeně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latin typeface="Arial"/>
            </a:endParaRPr>
          </a:p>
        </p:txBody>
      </p:sp>
    </p:spTree>
  </p:cSld>
  <p:transition spd="slow">
    <p:wedge/>
  </p:transition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3" dur="20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4" dur="20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9" dur="20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0" dur="20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5" dur="2000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6" dur="2000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1" dur="2000" fill="hold"/>
                                        <p:tgtEl>
                                          <p:spTgt spid="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2" dur="2000" fill="hold"/>
                                        <p:tgtEl>
                                          <p:spTgt spid="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7" dur="2000" fill="hold"/>
                                        <p:tgtEl>
                                          <p:spTgt spid="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8" dur="2000" fill="hold"/>
                                        <p:tgtEl>
                                          <p:spTgt spid="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28760" y="357120"/>
            <a:ext cx="8214840" cy="928440"/>
          </a:xfrm>
          <a:prstGeom prst="rect">
            <a:avLst/>
          </a:prstGeom>
          <a:blipFill rotWithShape="0">
            <a:blip r:embed="rId1"/>
            <a:tile/>
          </a:blipFill>
          <a:ln w="28440">
            <a:solidFill>
              <a:srgbClr val="406f8d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406f8d"/>
                </a:solidFill>
                <a:latin typeface="Berlin Sans FB Demi"/>
              </a:rPr>
              <a:t>Vyznač stavbu </a:t>
            </a:r>
            <a:r>
              <a:rPr b="0" lang="cs-CZ" sz="4000" spc="-1" strike="noStrike">
                <a:solidFill>
                  <a:srgbClr val="406f8d"/>
                </a:solidFill>
                <a:latin typeface="Berlin Sans FB Demi"/>
              </a:rPr>
              <a:t>slova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714240" y="1571760"/>
            <a:ext cx="7643520" cy="450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zahrádka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bludiště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rozsvítit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učivo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brzičko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trojúhelník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nescházel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samoobsluha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224043"/>
                </a:solidFill>
                <a:latin typeface="Calibri"/>
              </a:rPr>
              <a:t>vztlak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</p:spTree>
  </p:cSld>
  <p:transition spd="slow">
    <p:wedge/>
  </p:transition>
  <p:timing>
    <p:tnLst>
      <p:par>
        <p:cTn id="249" dur="indefinite" restart="never" nodeType="tmRoot">
          <p:childTnLst>
            <p:seq>
              <p:cTn id="250" dur="indefinite" nodeType="mainSeq">
                <p:childTnLst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1" dur="10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2" dur="10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7" dur="10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8" dur="10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3" dur="1000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4" dur="1000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9" dur="1000" fill="hold"/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1000" fill="hold"/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326065"/>
          </a:solidFill>
          <a:ln>
            <a:noFill/>
          </a:ln>
          <a:effectLst>
            <a:outerShdw dist="12600" dir="5400000">
              <a:srgbClr val="000000"/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ffffff"/>
                </a:solidFill>
                <a:latin typeface="Berlin Sans FB Demi"/>
              </a:rPr>
              <a:t>TVOŘENÍ SLOV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457200" y="1428840"/>
            <a:ext cx="8229240" cy="51433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  <a:effectLst>
            <a:outerShdw dist="12600" dir="5400000">
              <a:srgbClr val="000000"/>
            </a:outerShdw>
          </a:effectLst>
        </p:spPr>
        <p:txBody>
          <a:bodyPr>
            <a:normAutofit fontScale="94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Nové slovo tvoříme od </a:t>
            </a:r>
            <a:r>
              <a:rPr b="1" lang="cs-CZ" sz="3200" spc="-1" strike="noStrike" u="sng">
                <a:solidFill>
                  <a:srgbClr val="000000"/>
                </a:solidFill>
                <a:uFillTx/>
                <a:latin typeface="Times New Roman"/>
              </a:rPr>
              <a:t>slova základového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,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vznikne </a:t>
            </a:r>
            <a:r>
              <a:rPr b="1" lang="cs-CZ" sz="3200" spc="-1" strike="noStrike" u="sng">
                <a:solidFill>
                  <a:srgbClr val="000000"/>
                </a:solidFill>
                <a:uFillTx/>
                <a:latin typeface="Times New Roman"/>
              </a:rPr>
              <a:t>slovo odvozené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Slovo základové = společný základ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cs-CZ" sz="3200" spc="-1" strike="noStrike" u="sng">
                <a:solidFill>
                  <a:srgbClr val="000000"/>
                </a:solidFill>
                <a:uFillTx/>
                <a:latin typeface="Times New Roman"/>
              </a:rPr>
              <a:t>Slovotvorné prostředky: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a) předpona   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(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pra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hory, 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pře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chod, 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vý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měna, 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zá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hon)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b) přípona   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(uč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itel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, chat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ička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, skok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anský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c) koncovka  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(ryb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í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, věd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a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, Petr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a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d) spojovací samohlásky 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(velko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o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bchod, modr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o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bílý, star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o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věk)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e) kombinace slovotvorných prostředků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    (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pra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slovan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</a:rPr>
              <a:t>ský</a:t>
            </a:r>
            <a:r>
              <a:rPr b="1" lang="cs-CZ" sz="2000" spc="-1" strike="noStrike">
                <a:solidFill>
                  <a:srgbClr val="783a7a"/>
                </a:solidFill>
                <a:latin typeface="Calibri"/>
              </a:rPr>
              <a:t>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ransition spd="slow">
    <p:wedge/>
  </p:transition>
  <p:timing>
    <p:tnLst>
      <p:par>
        <p:cTn id="281" dur="indefinite" restart="never" nodeType="tmRoot">
          <p:childTnLst>
            <p:seq>
              <p:cTn id="282" dur="indefinite" nodeType="mainSeq">
                <p:childTnLst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93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98" dur="1000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03" dur="1000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08" dur="1000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13" dur="1000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18" dur="1000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23" dur="1000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28" dur="1000"/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33" dur="1000"/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38" dur="1000"/>
                                        <p:tgtEl>
                                          <p:spTgt spid="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57120" y="1428840"/>
            <a:ext cx="8500680" cy="5285880"/>
          </a:xfrm>
          <a:prstGeom prst="rect">
            <a:avLst/>
          </a:prstGeom>
          <a:blipFill rotWithShape="0">
            <a:blip r:embed="rId1"/>
            <a:tile/>
          </a:blipFill>
          <a:ln w="2844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TextShape 2"/>
          <p:cNvSpPr txBox="1"/>
          <p:nvPr/>
        </p:nvSpPr>
        <p:spPr>
          <a:xfrm>
            <a:off x="357120" y="274680"/>
            <a:ext cx="8500680" cy="1142640"/>
          </a:xfrm>
          <a:prstGeom prst="rect">
            <a:avLst/>
          </a:prstGeom>
          <a:solidFill>
            <a:srgbClr val="326065"/>
          </a:solidFill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Berlin Sans FB Demi"/>
              </a:rPr>
              <a:t>TVOŘENÍ  SLOV  ODVOZOVÁNÍM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331560" y="2071800"/>
            <a:ext cx="3317400" cy="516960"/>
          </a:xfrm>
          <a:prstGeom prst="rect">
            <a:avLst/>
          </a:prstGeom>
          <a:solidFill>
            <a:schemeClr val="bg1"/>
          </a:solidFill>
          <a:ln w="28440">
            <a:solidFill>
              <a:schemeClr val="accent2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cs-CZ" sz="2800" spc="-1" strike="noStrike">
                <a:solidFill>
                  <a:srgbClr val="2b4a5e"/>
                </a:solidFill>
                <a:latin typeface="comic"/>
              </a:rPr>
              <a:t>ODVOZOVÁNÍM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448920" y="4429080"/>
            <a:ext cx="2563200" cy="516960"/>
          </a:xfrm>
          <a:prstGeom prst="rect">
            <a:avLst/>
          </a:prstGeom>
          <a:solidFill>
            <a:schemeClr val="bg1"/>
          </a:solidFill>
          <a:ln w="28440">
            <a:solidFill>
              <a:schemeClr val="accent2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cs-CZ" sz="2800" spc="-1" strike="noStrike">
                <a:solidFill>
                  <a:srgbClr val="2b4a5e"/>
                </a:solidFill>
                <a:latin typeface="comic"/>
              </a:rPr>
              <a:t>SKLÁDÁNÍM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203" name="CustomShape 5"/>
          <p:cNvSpPr/>
          <p:nvPr/>
        </p:nvSpPr>
        <p:spPr>
          <a:xfrm>
            <a:off x="444960" y="5715000"/>
            <a:ext cx="2892240" cy="516960"/>
          </a:xfrm>
          <a:prstGeom prst="rect">
            <a:avLst/>
          </a:prstGeom>
          <a:solidFill>
            <a:schemeClr val="bg1"/>
          </a:solidFill>
          <a:ln w="28440">
            <a:solidFill>
              <a:schemeClr val="accent2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cs-CZ" sz="2800" spc="-1" strike="noStrike">
                <a:solidFill>
                  <a:srgbClr val="2b4a5e"/>
                </a:solidFill>
                <a:latin typeface="comic"/>
              </a:rPr>
              <a:t>ZKRACOVÁNÍ</a:t>
            </a:r>
            <a:r>
              <a:rPr b="1" i="1" lang="cs-CZ" sz="2800" spc="-1" strike="noStrike">
                <a:solidFill>
                  <a:srgbClr val="2b4a5e"/>
                </a:solidFill>
                <a:latin typeface="Calibri"/>
              </a:rPr>
              <a:t>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204" name="CustomShape 6"/>
          <p:cNvSpPr/>
          <p:nvPr/>
        </p:nvSpPr>
        <p:spPr>
          <a:xfrm>
            <a:off x="4649400" y="1571760"/>
            <a:ext cx="1906200" cy="39528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3e3f67"/>
                </a:solidFill>
                <a:latin typeface="Calibri"/>
              </a:rPr>
              <a:t>předponami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05" name="CustomShape 7"/>
          <p:cNvSpPr/>
          <p:nvPr/>
        </p:nvSpPr>
        <p:spPr>
          <a:xfrm>
            <a:off x="4682520" y="2143080"/>
            <a:ext cx="1638000" cy="39528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3e3f67"/>
                </a:solidFill>
                <a:latin typeface="Calibri"/>
              </a:rPr>
              <a:t>příponami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06" name="CustomShape 8"/>
          <p:cNvSpPr/>
          <p:nvPr/>
        </p:nvSpPr>
        <p:spPr>
          <a:xfrm>
            <a:off x="4645080" y="2714760"/>
            <a:ext cx="1884960" cy="39528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3e3f67"/>
                </a:solidFill>
                <a:latin typeface="Calibri"/>
              </a:rPr>
              <a:t>koncovkami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07" name="CustomShape 9"/>
          <p:cNvSpPr/>
          <p:nvPr/>
        </p:nvSpPr>
        <p:spPr>
          <a:xfrm>
            <a:off x="4707360" y="3286080"/>
            <a:ext cx="1359360" cy="39528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3e3f67"/>
                </a:solidFill>
                <a:latin typeface="Calibri"/>
              </a:rPr>
              <a:t>smíšené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08" name="CustomShape 10"/>
          <p:cNvSpPr/>
          <p:nvPr/>
        </p:nvSpPr>
        <p:spPr>
          <a:xfrm>
            <a:off x="3714840" y="4000680"/>
            <a:ext cx="4928760" cy="9126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 u="sng">
                <a:solidFill>
                  <a:srgbClr val="2b4a5e"/>
                </a:solidFill>
                <a:uFillTx/>
                <a:latin typeface="Calibri"/>
              </a:rPr>
              <a:t>složenina vlastní </a:t>
            </a: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 (nelze rozdělit na samostatná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 </a:t>
            </a: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	</a:t>
            </a: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	</a:t>
            </a: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  </a:t>
            </a: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slova) </a:t>
            </a: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	</a:t>
            </a:r>
            <a:r>
              <a:rPr b="1" lang="cs-CZ" sz="1800" spc="-1" strike="noStrike">
                <a:solidFill>
                  <a:srgbClr val="2b4a5e"/>
                </a:solidFill>
                <a:latin typeface="Calibri"/>
              </a:rPr>
              <a:t>	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09" name="CustomShape 11"/>
          <p:cNvSpPr/>
          <p:nvPr/>
        </p:nvSpPr>
        <p:spPr>
          <a:xfrm>
            <a:off x="2767680" y="4786200"/>
            <a:ext cx="6869880" cy="7002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 u="sng">
                <a:solidFill>
                  <a:srgbClr val="2b4a5e"/>
                </a:solidFill>
                <a:uFillTx/>
                <a:latin typeface="Calibri"/>
              </a:rPr>
              <a:t>složenina nevlastní  </a:t>
            </a:r>
            <a:r>
              <a:rPr b="1" lang="cs-CZ" sz="2000" spc="-1" strike="noStrike">
                <a:solidFill>
                  <a:srgbClr val="2b4a5e"/>
                </a:solidFill>
                <a:latin typeface="Calibri"/>
              </a:rPr>
              <a:t>= spřežka  (lze rozdělit na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2b4a5e"/>
                </a:solidFill>
                <a:latin typeface="Calibri"/>
              </a:rPr>
              <a:t>                  </a:t>
            </a:r>
            <a:r>
              <a:rPr b="1" lang="cs-CZ" sz="2000" spc="-1" strike="noStrike">
                <a:solidFill>
                  <a:srgbClr val="2b4a5e"/>
                </a:solidFill>
                <a:latin typeface="Calibri"/>
              </a:rPr>
              <a:t>	</a:t>
            </a:r>
            <a:r>
              <a:rPr b="1" lang="cs-CZ" sz="2000" spc="-1" strike="noStrike">
                <a:solidFill>
                  <a:srgbClr val="2b4a5e"/>
                </a:solidFill>
                <a:latin typeface="Calibri"/>
              </a:rPr>
              <a:t>samostatná slova)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10" name="CustomShape 12"/>
          <p:cNvSpPr/>
          <p:nvPr/>
        </p:nvSpPr>
        <p:spPr>
          <a:xfrm>
            <a:off x="3312360" y="5643720"/>
            <a:ext cx="4780440" cy="39528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cs-CZ" sz="2000" spc="-1" strike="noStrike">
                <a:solidFill>
                  <a:srgbClr val="2b4a5e"/>
                </a:solidFill>
                <a:latin typeface="Calibri"/>
              </a:rPr>
              <a:t>zkratková slova  (Krpa, Osnado)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11" name="CustomShape 13"/>
          <p:cNvSpPr/>
          <p:nvPr/>
        </p:nvSpPr>
        <p:spPr>
          <a:xfrm>
            <a:off x="3584880" y="6143760"/>
            <a:ext cx="2755080" cy="39528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cs-CZ" sz="2000" spc="-1" strike="noStrike">
                <a:solidFill>
                  <a:srgbClr val="2b4a5e"/>
                </a:solidFill>
                <a:latin typeface="Calibri"/>
              </a:rPr>
              <a:t>zkratky (ZŠ, MěÚ)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12" name="CustomShape 14"/>
          <p:cNvSpPr/>
          <p:nvPr/>
        </p:nvSpPr>
        <p:spPr>
          <a:xfrm flipV="1">
            <a:off x="3337920" y="1770480"/>
            <a:ext cx="1519560" cy="561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15"/>
          <p:cNvSpPr/>
          <p:nvPr/>
        </p:nvSpPr>
        <p:spPr>
          <a:xfrm>
            <a:off x="3337920" y="2333160"/>
            <a:ext cx="1519560" cy="9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16"/>
          <p:cNvSpPr/>
          <p:nvPr/>
        </p:nvSpPr>
        <p:spPr>
          <a:xfrm>
            <a:off x="3337920" y="2333160"/>
            <a:ext cx="1519560" cy="58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17"/>
          <p:cNvSpPr/>
          <p:nvPr/>
        </p:nvSpPr>
        <p:spPr>
          <a:xfrm>
            <a:off x="3337920" y="2333160"/>
            <a:ext cx="1519560" cy="1152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18"/>
          <p:cNvSpPr/>
          <p:nvPr/>
        </p:nvSpPr>
        <p:spPr>
          <a:xfrm flipV="1">
            <a:off x="2818440" y="4322880"/>
            <a:ext cx="896040" cy="36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19"/>
          <p:cNvSpPr/>
          <p:nvPr/>
        </p:nvSpPr>
        <p:spPr>
          <a:xfrm>
            <a:off x="2818440" y="4690800"/>
            <a:ext cx="896040" cy="449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20"/>
          <p:cNvSpPr/>
          <p:nvPr/>
        </p:nvSpPr>
        <p:spPr>
          <a:xfrm flipV="1">
            <a:off x="3139200" y="5843520"/>
            <a:ext cx="789480" cy="132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21"/>
          <p:cNvSpPr/>
          <p:nvPr/>
        </p:nvSpPr>
        <p:spPr>
          <a:xfrm>
            <a:off x="3139200" y="5976720"/>
            <a:ext cx="789480" cy="36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505187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slow">
    <p:wedge/>
  </p:transition>
  <p:timing>
    <p:tnLst>
      <p:par>
        <p:cTn id="339" dur="indefinite" restart="never" nodeType="tmRoot">
          <p:childTnLst>
            <p:seq>
              <p:cTn id="340" dur="indefinite" nodeType="mainSeq">
                <p:childTnLst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5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65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7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8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98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1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2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1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28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3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4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5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3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4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571320" y="571320"/>
            <a:ext cx="7929360" cy="1285560"/>
          </a:xfrm>
          <a:prstGeom prst="rect">
            <a:avLst/>
          </a:prstGeom>
          <a:blipFill rotWithShape="0">
            <a:blip r:embed="rId1"/>
            <a:tile/>
          </a:blipFill>
          <a:ln w="19080">
            <a:solidFill>
              <a:srgbClr val="406f8d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326065"/>
                </a:solidFill>
                <a:latin typeface="Berlin Sans FB Demi"/>
              </a:rPr>
              <a:t>Hledej slovo základové</a:t>
            </a:r>
            <a:br/>
            <a:r>
              <a:rPr b="1" lang="cs-CZ" sz="2200" spc="-1" strike="noStrike">
                <a:solidFill>
                  <a:srgbClr val="326065"/>
                </a:solidFill>
                <a:latin typeface="Calibri"/>
              </a:rPr>
              <a:t>Vysvětli, které slovotvorné prostředky byly využity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571320" y="2286000"/>
            <a:ext cx="7857720" cy="3714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8000"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navrátit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přečíst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běhávat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porozumět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zelenavý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dešťový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květinový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zarovnaný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výskok             žákyně          běloba            prodavačka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skromně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dojemně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soukromě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vědomě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nejedlý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nejistý           nejjasnější      nejasnější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rozsvítit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 roztát            objednat         vědro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326065"/>
                </a:solidFill>
                <a:latin typeface="Calibri"/>
              </a:rPr>
              <a:t>oddělení         dobrota        hrníček            Smetanova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</p:spTree>
  </p:cSld>
  <p:transition spd="slow">
    <p:wedge/>
  </p:transition>
  <p:timing>
    <p:tnLst>
      <p:par>
        <p:cTn id="465" dur="indefinite" restart="never" nodeType="tmRoot">
          <p:childTnLst>
            <p:seq>
              <p:cTn id="466" dur="indefinite" nodeType="mainSeq">
                <p:childTnLst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7" dur="10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8" dur="10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3" dur="10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4" dur="10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9" dur="10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0" dur="10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5" dur="1000" fill="hold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6" dur="1000" fill="hold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1" dur="1000" fill="hold"/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2" dur="1000" fill="hold"/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7" dur="1000" fill="hold"/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8" dur="1000" fill="hold"/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3" dur="1000" fill="hold"/>
                                        <p:tgtEl>
                                          <p:spTgt spid="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4" dur="1000" fill="hold"/>
                                        <p:tgtEl>
                                          <p:spTgt spid="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9" dur="1000" fill="hold"/>
                                        <p:tgtEl>
                                          <p:spTgt spid="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0" dur="1000" fill="hold"/>
                                        <p:tgtEl>
                                          <p:spTgt spid="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Application>LibreOffice/6.4.6.2$Linux_X86_64 LibreOffice_project/40$Build-2</Application>
  <Words>265</Words>
  <Paragraphs>126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2011-11-08T19:09:19Z</dcterms:created>
  <dc:creator>hela</dc:creator>
  <dc:description/>
  <dc:language>cs-CZ</dc:language>
  <cp:lastModifiedBy/>
  <dcterms:modified xsi:type="dcterms:W3CDTF">2020-11-08T21:12:18Z</dcterms:modified>
  <cp:revision>111</cp:revision>
  <dc:subject/>
  <dc:title>OBOHACOVÁNÍ  SLOVNÍ  ZÁSOBY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