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62068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FFFF00"/>
                </a:solidFill>
              </a:rPr>
              <a:t>Řecko- věk bohů</a:t>
            </a:r>
            <a:endParaRPr lang="cs-CZ" sz="36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83432" y="1821018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Řečtí bohové sídlili na hoře </a:t>
            </a:r>
            <a:r>
              <a:rPr lang="cs-CZ" sz="3200" b="1" u="sng" dirty="0" smtClean="0">
                <a:solidFill>
                  <a:srgbClr val="FFFF00"/>
                </a:solidFill>
              </a:rPr>
              <a:t>OLYMP</a:t>
            </a:r>
            <a:r>
              <a:rPr lang="cs-CZ" sz="3200" b="1" dirty="0" smtClean="0"/>
              <a:t>, byly nesmrtelní.</a:t>
            </a:r>
          </a:p>
          <a:p>
            <a:endParaRPr lang="cs-CZ" sz="3200" b="1" dirty="0"/>
          </a:p>
          <a:p>
            <a:r>
              <a:rPr lang="cs-CZ" sz="3200" b="1" dirty="0" smtClean="0"/>
              <a:t>- </a:t>
            </a:r>
            <a:r>
              <a:rPr lang="cs-CZ" sz="3200" b="1" u="sng" dirty="0" smtClean="0"/>
              <a:t>Všemocným vládcem na Olympu</a:t>
            </a:r>
            <a:br>
              <a:rPr lang="cs-CZ" sz="3200" b="1" u="sng" dirty="0" smtClean="0"/>
            </a:br>
            <a:r>
              <a:rPr lang="cs-CZ" sz="3200" b="1" dirty="0" smtClean="0"/>
              <a:t>  </a:t>
            </a:r>
            <a:r>
              <a:rPr lang="cs-CZ" sz="3200" b="1" u="sng" dirty="0" smtClean="0"/>
              <a:t> byl  ZEUS</a:t>
            </a:r>
            <a:r>
              <a:rPr lang="cs-CZ" sz="3200" b="1" dirty="0" smtClean="0"/>
              <a:t>  ( 2.p. bez Dia)</a:t>
            </a:r>
            <a:br>
              <a:rPr lang="cs-CZ" sz="3200" b="1" dirty="0" smtClean="0"/>
            </a:br>
            <a:endParaRPr lang="cs-CZ" sz="3200" b="1" dirty="0" smtClean="0"/>
          </a:p>
          <a:p>
            <a:r>
              <a:rPr lang="cs-CZ" sz="3200" b="1" dirty="0" smtClean="0"/>
              <a:t>-  </a:t>
            </a:r>
            <a:r>
              <a:rPr lang="cs-CZ" sz="3200" b="1" dirty="0"/>
              <a:t>Nastoupil na olympský trůn poté, co zabil ve velkolepé bitvě svého otce Krona. </a:t>
            </a:r>
            <a:endParaRPr lang="cs-CZ" sz="3200" b="1" u="sng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5.2.2014, Dějepis   6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14" y="1422077"/>
            <a:ext cx="3835278" cy="382205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69855" y="5589240"/>
            <a:ext cx="561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  <a:p>
            <a:r>
              <a:rPr lang="cs-CZ"/>
              <a:t> "V ničem se nemýlit, toť vlastnost bohů." - Démosténés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-12600"/>
            <a:ext cx="10131425" cy="994650"/>
          </a:xfrm>
        </p:spPr>
        <p:txBody>
          <a:bodyPr/>
          <a:lstStyle/>
          <a:p>
            <a:r>
              <a:rPr lang="cs-CZ" b="1" u="sng" dirty="0" err="1" smtClean="0"/>
              <a:t>héra</a:t>
            </a:r>
            <a:endParaRPr lang="cs-CZ" b="1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5801" y="1538135"/>
            <a:ext cx="10131425" cy="485699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Manželka boha DIA ( Zeus)</a:t>
            </a:r>
          </a:p>
          <a:p>
            <a:endParaRPr lang="cs-CZ" sz="2800" dirty="0"/>
          </a:p>
          <a:p>
            <a:r>
              <a:rPr lang="cs-CZ" sz="2800" dirty="0"/>
              <a:t>V</a:t>
            </a:r>
            <a:r>
              <a:rPr lang="cs-CZ" sz="2800" dirty="0" smtClean="0"/>
              <a:t>ěštila budoucnost, vládla </a:t>
            </a:r>
            <a:r>
              <a:rPr lang="cs-CZ" sz="2800" dirty="0" err="1" smtClean="0"/>
              <a:t>bouřím,mlze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Ochránkyně manželství</a:t>
            </a:r>
          </a:p>
          <a:p>
            <a:endParaRPr lang="cs-CZ" sz="2800" dirty="0"/>
          </a:p>
          <a:p>
            <a:r>
              <a:rPr lang="cs-CZ" sz="2800" dirty="0" smtClean="0"/>
              <a:t>S Diem měli 3 děti-bohy- Árese, </a:t>
            </a:r>
            <a:r>
              <a:rPr lang="cs-CZ" sz="2800" dirty="0" err="1" smtClean="0"/>
              <a:t>Hefaista</a:t>
            </a:r>
            <a:r>
              <a:rPr lang="cs-CZ" sz="2800" dirty="0" smtClean="0"/>
              <a:t>, </a:t>
            </a:r>
            <a:r>
              <a:rPr lang="cs-CZ" sz="2800" dirty="0" err="1" smtClean="0"/>
              <a:t>Hébu</a:t>
            </a:r>
            <a:endParaRPr lang="cs-CZ" sz="28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53" y="1597060"/>
            <a:ext cx="3675663" cy="36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620687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Áres,  </a:t>
            </a:r>
            <a:r>
              <a:rPr lang="cs-CZ" b="1" u="sng" dirty="0" err="1" smtClean="0"/>
              <a:t>Hefaistos</a:t>
            </a:r>
            <a:r>
              <a:rPr lang="cs-CZ" b="1" u="sng" dirty="0" smtClean="0"/>
              <a:t>,  </a:t>
            </a:r>
            <a:r>
              <a:rPr lang="cs-CZ" b="1" u="sng" dirty="0" err="1" smtClean="0"/>
              <a:t>Héba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908720"/>
            <a:ext cx="10131425" cy="594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500" dirty="0" smtClean="0"/>
              <a:t>-</a:t>
            </a:r>
            <a:r>
              <a:rPr lang="cs-CZ" sz="3500" b="1" u="sng" dirty="0">
                <a:solidFill>
                  <a:srgbClr val="FFFF00"/>
                </a:solidFill>
              </a:rPr>
              <a:t>Á</a:t>
            </a:r>
            <a:r>
              <a:rPr lang="cs-CZ" sz="3500" b="1" u="sng" dirty="0" smtClean="0">
                <a:solidFill>
                  <a:srgbClr val="FFFF00"/>
                </a:solidFill>
              </a:rPr>
              <a:t>res</a:t>
            </a:r>
            <a:r>
              <a:rPr lang="cs-CZ" sz="3500" u="sng" dirty="0" smtClean="0">
                <a:solidFill>
                  <a:srgbClr val="FFFF00"/>
                </a:solidFill>
              </a:rPr>
              <a:t> </a:t>
            </a:r>
            <a:r>
              <a:rPr lang="cs-CZ" sz="3500" dirty="0" smtClean="0"/>
              <a:t>– bůh války- miloval nepokoje, rozbroje, </a:t>
            </a:r>
            <a:br>
              <a:rPr lang="cs-CZ" sz="3500" dirty="0" smtClean="0"/>
            </a:br>
            <a:r>
              <a:rPr lang="cs-CZ" sz="3500" dirty="0" smtClean="0"/>
              <a:t>všechny důvody k válce, zbraně, nesnášel </a:t>
            </a:r>
            <a:br>
              <a:rPr lang="cs-CZ" sz="3500" dirty="0" smtClean="0"/>
            </a:br>
            <a:r>
              <a:rPr lang="cs-CZ" sz="3500" dirty="0" smtClean="0"/>
              <a:t>smlouvy o míru a spojenectví</a:t>
            </a:r>
          </a:p>
          <a:p>
            <a:pPr marL="0" indent="0">
              <a:buNone/>
            </a:pPr>
            <a:endParaRPr lang="cs-CZ" sz="3500" dirty="0"/>
          </a:p>
          <a:p>
            <a:pPr marL="0" indent="0">
              <a:buNone/>
            </a:pPr>
            <a:r>
              <a:rPr lang="cs-CZ" sz="3500" dirty="0" smtClean="0"/>
              <a:t>- </a:t>
            </a:r>
            <a:r>
              <a:rPr lang="cs-CZ" sz="3500" b="1" u="sng" dirty="0" err="1" smtClean="0">
                <a:solidFill>
                  <a:srgbClr val="FFFF00"/>
                </a:solidFill>
              </a:rPr>
              <a:t>Hefaistos</a:t>
            </a:r>
            <a:r>
              <a:rPr lang="cs-CZ" sz="3500" b="1" dirty="0" smtClean="0"/>
              <a:t> </a:t>
            </a:r>
            <a:r>
              <a:rPr lang="cs-CZ" sz="3500" b="1" dirty="0"/>
              <a:t>- B</a:t>
            </a:r>
            <a:r>
              <a:rPr lang="cs-CZ" sz="3500" b="1" dirty="0" smtClean="0"/>
              <a:t>ožský </a:t>
            </a:r>
            <a:r>
              <a:rPr lang="cs-CZ" sz="3500" b="1" dirty="0"/>
              <a:t>kovář, mechanik a </a:t>
            </a:r>
            <a:r>
              <a:rPr lang="cs-CZ" sz="3500" b="1" dirty="0" smtClean="0"/>
              <a:t/>
            </a:r>
            <a:br>
              <a:rPr lang="cs-CZ" sz="3500" b="1" dirty="0" smtClean="0"/>
            </a:br>
            <a:r>
              <a:rPr lang="cs-CZ" sz="3500" b="1" dirty="0" smtClean="0"/>
              <a:t>vynálezce</a:t>
            </a:r>
            <a:r>
              <a:rPr lang="cs-CZ" sz="3500" b="1" dirty="0"/>
              <a:t>. Pracuje s ohněm, vymýšlí a vyrábí. </a:t>
            </a:r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dirty="0" smtClean="0"/>
              <a:t>- </a:t>
            </a:r>
            <a:r>
              <a:rPr lang="cs-CZ" sz="3500" b="1" u="sng" dirty="0" err="1" smtClean="0">
                <a:solidFill>
                  <a:srgbClr val="FFFF00"/>
                </a:solidFill>
              </a:rPr>
              <a:t>Héba</a:t>
            </a:r>
            <a:r>
              <a:rPr lang="cs-CZ" sz="3500" b="1" u="sng" dirty="0" smtClean="0">
                <a:solidFill>
                  <a:srgbClr val="FFFF00"/>
                </a:solidFill>
              </a:rPr>
              <a:t> </a:t>
            </a:r>
            <a:r>
              <a:rPr lang="cs-CZ" sz="3500" b="1" dirty="0" smtClean="0"/>
              <a:t>– bohyně věčného mládí – bohům nalévala nektar, </a:t>
            </a:r>
            <a:endParaRPr lang="cs-CZ" sz="3500" dirty="0" smtClean="0"/>
          </a:p>
          <a:p>
            <a:pPr marL="0" indent="0">
              <a:buNone/>
            </a:pPr>
            <a:endParaRPr lang="cs-CZ" sz="3500" dirty="0" smtClean="0"/>
          </a:p>
          <a:p>
            <a:endParaRPr lang="cs-CZ" sz="32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890064"/>
            <a:ext cx="2659080" cy="36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67408" y="476250"/>
            <a:ext cx="4464496" cy="1152525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Další bohové</a:t>
            </a:r>
            <a:endParaRPr lang="cs-CZ" sz="3600" b="1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664266" y="144644"/>
            <a:ext cx="10544302" cy="5228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u="sng" dirty="0" smtClean="0">
                <a:solidFill>
                  <a:srgbClr val="FFFF00"/>
                </a:solidFill>
              </a:rPr>
              <a:t>Poseidon</a:t>
            </a:r>
            <a:r>
              <a:rPr lang="cs-CZ" sz="3200" b="1" dirty="0" smtClean="0"/>
              <a:t> -  Diův bratr, vládne mořím a oceánům, </a:t>
            </a:r>
            <a:br>
              <a:rPr lang="cs-CZ" sz="3200" b="1" dirty="0" smtClean="0"/>
            </a:br>
            <a:r>
              <a:rPr lang="cs-CZ" sz="3200" b="1" dirty="0" smtClean="0"/>
              <a:t>                      </a:t>
            </a:r>
            <a:r>
              <a:rPr lang="cs-CZ" sz="3200" b="1" dirty="0"/>
              <a:t>znamení </a:t>
            </a:r>
            <a:r>
              <a:rPr lang="cs-CZ" sz="3200" b="1" dirty="0" smtClean="0"/>
              <a:t>trojzubec. 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u="sng" dirty="0" smtClean="0">
                <a:solidFill>
                  <a:srgbClr val="FFFF00"/>
                </a:solidFill>
              </a:rPr>
              <a:t>Apollón </a:t>
            </a:r>
            <a:r>
              <a:rPr lang="cs-CZ" sz="3200" b="1" dirty="0" smtClean="0"/>
              <a:t>– nejkrásnější z bohů,</a:t>
            </a:r>
          </a:p>
          <a:p>
            <a:pPr marL="0" indent="0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              bůh slunce a umění         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382" y="332656"/>
            <a:ext cx="2762250" cy="2743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38" y="4221088"/>
            <a:ext cx="38423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0131425" cy="1455738"/>
          </a:xfrm>
        </p:spPr>
        <p:txBody>
          <a:bodyPr/>
          <a:lstStyle/>
          <a:p>
            <a:r>
              <a:rPr lang="cs-CZ" u="sng" dirty="0" smtClean="0"/>
              <a:t>DALŠÍ BOHOVÉ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44272" y="548680"/>
            <a:ext cx="3038475" cy="30178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5400" y="2065338"/>
            <a:ext cx="7338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</a:rPr>
              <a:t>Hádes </a:t>
            </a:r>
            <a:r>
              <a:rPr lang="cs-CZ" sz="3200" b="1" dirty="0" smtClean="0"/>
              <a:t>– </a:t>
            </a:r>
            <a:r>
              <a:rPr lang="cs-CZ" sz="3200" b="1" u="sng" dirty="0" smtClean="0"/>
              <a:t>bůh podsvětí, za manželku měl </a:t>
            </a:r>
            <a:br>
              <a:rPr lang="cs-CZ" sz="3200" b="1" u="sng" dirty="0" smtClean="0"/>
            </a:br>
            <a:r>
              <a:rPr lang="cs-CZ" sz="3200" b="1" dirty="0" smtClean="0"/>
              <a:t>                </a:t>
            </a:r>
            <a:r>
              <a:rPr lang="cs-CZ" sz="3200" b="1" u="sng" dirty="0" err="1" smtClean="0"/>
              <a:t>Persefone</a:t>
            </a:r>
            <a:r>
              <a:rPr lang="cs-CZ" sz="3200" b="1" u="sng" dirty="0" smtClean="0"/>
              <a:t>,</a:t>
            </a:r>
            <a:r>
              <a:rPr lang="cs-CZ" sz="3200" b="1" dirty="0" smtClean="0"/>
              <a:t> kterou unesl, znamení</a:t>
            </a:r>
            <a:br>
              <a:rPr lang="cs-CZ" sz="3200" b="1" dirty="0" smtClean="0"/>
            </a:br>
            <a:r>
              <a:rPr lang="cs-CZ" sz="3200" b="1" dirty="0" smtClean="0"/>
              <a:t>                černé </a:t>
            </a:r>
            <a:r>
              <a:rPr lang="cs-CZ" sz="3200" b="1" dirty="0" err="1" smtClean="0"/>
              <a:t>oblečení,přílbice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3432" y="4005064"/>
            <a:ext cx="6649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 smtClean="0">
                <a:solidFill>
                  <a:srgbClr val="FFFF00"/>
                </a:solidFill>
              </a:rPr>
              <a:t>Hermes </a:t>
            </a:r>
            <a:r>
              <a:rPr lang="cs-CZ" sz="3200" b="1" dirty="0" smtClean="0"/>
              <a:t>– </a:t>
            </a:r>
            <a:r>
              <a:rPr lang="cs-CZ" sz="3200" b="1" u="sng" dirty="0" smtClean="0"/>
              <a:t>bůh </a:t>
            </a:r>
            <a:r>
              <a:rPr lang="cs-CZ" sz="3200" b="1" u="sng" dirty="0" err="1" smtClean="0"/>
              <a:t>obchodu,božský</a:t>
            </a:r>
            <a:r>
              <a:rPr lang="cs-CZ" sz="3200" b="1" u="sng" dirty="0" smtClean="0"/>
              <a:t> posel,</a:t>
            </a:r>
            <a:br>
              <a:rPr lang="cs-CZ" sz="3200" b="1" u="sng" dirty="0" smtClean="0"/>
            </a:br>
            <a:r>
              <a:rPr lang="cs-CZ" sz="3200" b="1" dirty="0" smtClean="0"/>
              <a:t>                  </a:t>
            </a:r>
            <a:r>
              <a:rPr lang="cs-CZ" sz="3200" b="1" u="sng" dirty="0" err="1" smtClean="0"/>
              <a:t>znamení-okřídlená</a:t>
            </a:r>
            <a:r>
              <a:rPr lang="cs-CZ" sz="3200" b="1" u="sng" dirty="0" smtClean="0"/>
              <a:t> přilbice</a:t>
            </a:r>
            <a:r>
              <a:rPr lang="cs-CZ" sz="3200" b="1" dirty="0" smtClean="0"/>
              <a:t>,</a:t>
            </a:r>
            <a:br>
              <a:rPr lang="cs-CZ" sz="3200" b="1" dirty="0" smtClean="0"/>
            </a:br>
            <a:r>
              <a:rPr lang="cs-CZ" sz="3200" b="1" dirty="0" smtClean="0"/>
              <a:t>                  hůl-dnešní symbol zdravot.</a:t>
            </a:r>
            <a:endParaRPr lang="cs-CZ" sz="3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584561"/>
            <a:ext cx="2497540" cy="30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99456" y="8367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3432" y="913656"/>
            <a:ext cx="7467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 smtClean="0"/>
              <a:t>Afrodita- bohyně krásy a </a:t>
            </a:r>
            <a:r>
              <a:rPr lang="cs-CZ" sz="3200" b="1" u="sng" dirty="0" err="1" smtClean="0"/>
              <a:t>lásky,zrozená</a:t>
            </a:r>
            <a:r>
              <a:rPr lang="cs-CZ" sz="3200" b="1" u="sng" dirty="0" smtClean="0"/>
              <a:t/>
            </a:r>
            <a:br>
              <a:rPr lang="cs-CZ" sz="3200" b="1" u="sng" dirty="0" smtClean="0"/>
            </a:br>
            <a:r>
              <a:rPr lang="cs-CZ" sz="3200" b="1" dirty="0" smtClean="0"/>
              <a:t>                  </a:t>
            </a:r>
            <a:r>
              <a:rPr lang="cs-CZ" sz="3200" b="1" u="sng" dirty="0" smtClean="0"/>
              <a:t>z mořské </a:t>
            </a:r>
            <a:r>
              <a:rPr lang="cs-CZ" sz="3200" b="1" u="sng" dirty="0" err="1" smtClean="0"/>
              <a:t>pěny,manželka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Hefaista</a:t>
            </a:r>
            <a:endParaRPr lang="cs-CZ" sz="32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132" y="404664"/>
            <a:ext cx="3238500" cy="32385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3432" y="2780928"/>
            <a:ext cx="6592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 smtClean="0"/>
              <a:t>Athéna -bohyně spravedlivé války,</a:t>
            </a:r>
            <a:br>
              <a:rPr lang="cs-CZ" sz="3200" b="1" u="sng" dirty="0" smtClean="0"/>
            </a:br>
            <a:r>
              <a:rPr lang="cs-CZ" sz="3200" b="1" dirty="0" smtClean="0"/>
              <a:t>               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moudrosti,znamení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sova</a:t>
            </a:r>
            <a:r>
              <a:rPr lang="cs-CZ" sz="3200" b="1" dirty="0" err="1" smtClean="0"/>
              <a:t>,štít</a:t>
            </a:r>
            <a:r>
              <a:rPr lang="cs-CZ" sz="3200" b="1" dirty="0" smtClean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257" y="3936965"/>
            <a:ext cx="2168351" cy="286250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39416" y="4581128"/>
            <a:ext cx="5301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 err="1" smtClean="0"/>
              <a:t>Déméter</a:t>
            </a:r>
            <a:r>
              <a:rPr lang="cs-CZ" sz="3200" b="1" u="sng" dirty="0" smtClean="0"/>
              <a:t>-bohyně zemědělství,</a:t>
            </a:r>
            <a:br>
              <a:rPr lang="cs-CZ" sz="3200" b="1" u="sng" dirty="0" smtClean="0"/>
            </a:br>
            <a:r>
              <a:rPr lang="cs-CZ" sz="3200" b="1" dirty="0" smtClean="0"/>
              <a:t>                  </a:t>
            </a:r>
            <a:r>
              <a:rPr lang="cs-CZ" sz="3200" b="1" u="sng" dirty="0" smtClean="0"/>
              <a:t>znamení -obilí</a:t>
            </a:r>
            <a:endParaRPr lang="cs-CZ" sz="3200" b="1" u="sng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499" y="3905552"/>
            <a:ext cx="1910725" cy="24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3954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 :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</a:t>
            </a:r>
            <a:r>
              <a:rPr lang="cs-CZ" cap="none" dirty="0" smtClean="0"/>
              <a:t>učebnice dějepisu – středověk</a:t>
            </a:r>
            <a:br>
              <a:rPr lang="cs-CZ" cap="none" dirty="0" smtClean="0"/>
            </a:br>
            <a:r>
              <a:rPr lang="cs-CZ" cap="none" dirty="0" smtClean="0"/>
              <a:t>- internetový zdroj- neznámý, neznámý. </a:t>
            </a:r>
            <a:r>
              <a:rPr lang="cs-CZ" i="1" cap="none" dirty="0" smtClean="0"/>
              <a:t>wikipedie</a:t>
            </a:r>
            <a:r>
              <a:rPr lang="cs-CZ" cap="none" dirty="0" smtClean="0"/>
              <a:t> [online]. [cit. 5.2.2014]. dostupný na www: http://commons.wikimedia.org/wiki/file:sorbonne_.jpg 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4743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442</TotalTime>
  <Words>119</Words>
  <Application>Microsoft Office PowerPoint</Application>
  <PresentationFormat>Širokoúhlá obrazovka</PresentationFormat>
  <Paragraphs>31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</vt:lpstr>
      <vt:lpstr>Prezentace aplikace PowerPoint</vt:lpstr>
      <vt:lpstr>héra</vt:lpstr>
      <vt:lpstr>Áres,  Hefaistos,  Héba</vt:lpstr>
      <vt:lpstr>Další bohové</vt:lpstr>
      <vt:lpstr>DALŠÍ BOHOVÉ</vt:lpstr>
      <vt:lpstr>Prezentace aplikace PowerPoint</vt:lpstr>
      <vt:lpstr>ZDROJE :   -učebnice dějepisu – středověk - internetový zdroj- neznámý, neznámý. wikipedie [online]. [cit. 5.2.2014]. dostupný na www: http://commons.wikimedia.org/wiki/file:sorbonne_.jpg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SESTKA</cp:lastModifiedBy>
  <cp:revision>39</cp:revision>
  <dcterms:created xsi:type="dcterms:W3CDTF">2014-02-05T17:07:28Z</dcterms:created>
  <dcterms:modified xsi:type="dcterms:W3CDTF">2017-02-28T09:30:13Z</dcterms:modified>
</cp:coreProperties>
</file>