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6" r:id="rId3"/>
    <p:sldId id="265" r:id="rId4"/>
    <p:sldId id="261" r:id="rId5"/>
    <p:sldId id="262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783632" y="2772217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u="sng" dirty="0" smtClean="0">
                <a:solidFill>
                  <a:srgbClr val="FFC000"/>
                </a:solidFill>
                <a:latin typeface="Matura MT Script Capitals" panose="03020802060602070202" pitchFamily="66" charset="0"/>
              </a:rPr>
              <a:t>Železná opona,</a:t>
            </a:r>
          </a:p>
          <a:p>
            <a:r>
              <a:rPr lang="cs-CZ" sz="6000" b="1" u="sng" dirty="0" smtClean="0">
                <a:solidFill>
                  <a:srgbClr val="FFC000"/>
                </a:solidFill>
                <a:latin typeface="Matura MT Script Capitals" panose="03020802060602070202" pitchFamily="66" charset="0"/>
              </a:rPr>
              <a:t>studená válka</a:t>
            </a:r>
            <a:endParaRPr lang="cs-CZ" sz="6000" b="1" u="sng" dirty="0">
              <a:solidFill>
                <a:srgbClr val="FFC000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073109" y="404664"/>
            <a:ext cx="3495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>
                <a:solidFill>
                  <a:prstClr val="white"/>
                </a:solidFill>
              </a:rPr>
              <a:t>Dějepis 9. třída</a:t>
            </a:r>
          </a:p>
          <a:p>
            <a:pPr lvl="0"/>
            <a:r>
              <a:rPr lang="cs-CZ" sz="2400" b="1" dirty="0" smtClean="0">
                <a:solidFill>
                  <a:prstClr val="white"/>
                </a:solidFill>
              </a:rPr>
              <a:t>Mgr</a:t>
            </a:r>
            <a:r>
              <a:rPr lang="cs-CZ" sz="2400" b="1" dirty="0">
                <a:solidFill>
                  <a:prstClr val="white"/>
                </a:solidFill>
              </a:rPr>
              <a:t>. Ivana </a:t>
            </a:r>
            <a:r>
              <a:rPr lang="cs-CZ" sz="2400" b="1" dirty="0" smtClean="0">
                <a:solidFill>
                  <a:prstClr val="white"/>
                </a:solidFill>
              </a:rPr>
              <a:t>Zelenková</a:t>
            </a:r>
          </a:p>
          <a:p>
            <a:pPr lvl="0"/>
            <a:r>
              <a:rPr lang="cs-CZ" sz="2400" b="1" dirty="0" smtClean="0">
                <a:solidFill>
                  <a:prstClr val="white"/>
                </a:solidFill>
              </a:rPr>
              <a:t>16.2.2015</a:t>
            </a:r>
            <a:endParaRPr lang="cs-CZ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0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18864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C000"/>
                </a:solidFill>
              </a:rPr>
              <a:t>Železná opona</a:t>
            </a:r>
            <a:endParaRPr lang="cs-CZ" sz="3600" b="1" u="sng" dirty="0">
              <a:solidFill>
                <a:srgbClr val="FFC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9336" y="980728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r. 1946 – prohlášení Churchilla (britský premiér) o </a:t>
            </a:r>
            <a:r>
              <a:rPr lang="cs-CZ" sz="3200" b="1" u="sng" dirty="0" smtClean="0">
                <a:solidFill>
                  <a:srgbClr val="FFFF00"/>
                </a:solidFill>
              </a:rPr>
              <a:t>„Spuštění železné opony“, rozdělení Evropy na východní a západní blok.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420888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 2 letech </a:t>
            </a:r>
            <a:r>
              <a:rPr lang="cs-CZ" sz="3200" b="1" dirty="0" err="1" smtClean="0"/>
              <a:t>pováleč</a:t>
            </a:r>
            <a:r>
              <a:rPr lang="cs-CZ" sz="3200" b="1" dirty="0" smtClean="0"/>
              <a:t>. vzrůstu nastala hospodářská krize – </a:t>
            </a:r>
            <a:r>
              <a:rPr lang="cs-CZ" sz="3200" b="1" u="sng" dirty="0" smtClean="0">
                <a:solidFill>
                  <a:srgbClr val="FFFF00"/>
                </a:solidFill>
              </a:rPr>
              <a:t>komunisté využili situace k vyvolání sociálního neklidu a podkopání demokracie</a:t>
            </a:r>
            <a:r>
              <a:rPr lang="cs-CZ" sz="3200" b="1" dirty="0" smtClean="0"/>
              <a:t>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3933056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roce 1947 byli komunisté z vlád Francie  Itálie odstraněny, ale</a:t>
            </a:r>
            <a:br>
              <a:rPr lang="cs-CZ" sz="3200" b="1" dirty="0" smtClean="0"/>
            </a:br>
            <a:r>
              <a:rPr lang="cs-CZ" sz="3200" b="1" dirty="0" smtClean="0"/>
              <a:t> zhroucení evropského hospodářství to neodvrátilo.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5589240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Spojené státy proto v </a:t>
            </a:r>
            <a:r>
              <a:rPr lang="cs-CZ" sz="3200" b="1" u="sng" dirty="0" smtClean="0">
                <a:solidFill>
                  <a:srgbClr val="FFFF00"/>
                </a:solidFill>
              </a:rPr>
              <a:t>červnu 1947vyhlásili tzv. . „Marshallův plán“ (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Goorge</a:t>
            </a:r>
            <a:r>
              <a:rPr lang="cs-CZ" sz="3200" b="1" u="sng" dirty="0" smtClean="0">
                <a:solidFill>
                  <a:srgbClr val="FFFF00"/>
                </a:solidFill>
              </a:rPr>
              <a:t> C.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Marshall</a:t>
            </a:r>
            <a:r>
              <a:rPr lang="cs-CZ" sz="3200" b="1" u="sng" dirty="0" smtClean="0">
                <a:solidFill>
                  <a:srgbClr val="FFFF00"/>
                </a:solidFill>
              </a:rPr>
              <a:t>)-program hospodářské pomoci Evropě.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1052736"/>
            <a:ext cx="5544616" cy="54726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415480" y="332656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Winston Churchill</a:t>
            </a:r>
            <a:endParaRPr lang="cs-CZ" sz="2000" b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056" y="1052736"/>
            <a:ext cx="5328592" cy="547260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032104" y="33265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u="sng"/>
          </a:p>
        </p:txBody>
      </p:sp>
    </p:spTree>
    <p:extLst>
      <p:ext uri="{BB962C8B-B14F-4D97-AF65-F5344CB8AC3E}">
        <p14:creationId xmlns:p14="http://schemas.microsoft.com/office/powerpoint/2010/main" val="339938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7667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Marshallův plán byl nabídnut všem evropským zemím včetně SSSR, podmínka – spolupráce a pravdivá informovanost.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-96688" y="3861048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americkou nabídku přijalo 16 zemí střední a východní Evropy i</a:t>
            </a:r>
            <a:br>
              <a:rPr lang="cs-CZ" sz="3200" b="1" dirty="0" smtClean="0"/>
            </a:br>
            <a:r>
              <a:rPr lang="cs-CZ" sz="3200" b="1" dirty="0" smtClean="0"/>
              <a:t>  okupační zóny Německa.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9336" y="2204864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Stalin na toto nepřistoupil a předpokládalo se , že to nepovolí ani </a:t>
            </a:r>
            <a:r>
              <a:rPr lang="cs-CZ" sz="3200" b="1" dirty="0" err="1" smtClean="0"/>
              <a:t>evr</a:t>
            </a:r>
            <a:r>
              <a:rPr lang="cs-CZ" sz="3200" b="1" dirty="0" smtClean="0"/>
              <a:t>. zemím východního bloku ( Polsko a Československo měli zájem).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9336" y="5589240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 letech 1948-1952</a:t>
            </a:r>
            <a:r>
              <a:rPr lang="cs-CZ" sz="3200" b="1" dirty="0" smtClean="0"/>
              <a:t> poskytlo USA pomoc zemím v podobě strojů, potravin, hnojiv a peněz- </a:t>
            </a:r>
            <a:r>
              <a:rPr lang="cs-CZ" sz="3200" b="1" u="sng" dirty="0" smtClean="0">
                <a:solidFill>
                  <a:srgbClr val="FFFF00"/>
                </a:solidFill>
              </a:rPr>
              <a:t>západní Evropa – cesta prosperitě a rozvoji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38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1052736"/>
            <a:ext cx="1137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-96688" y="5426060"/>
            <a:ext cx="12457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Moskva reagovala hrozbou síly- </a:t>
            </a:r>
            <a:r>
              <a:rPr lang="cs-CZ" sz="3200" b="1" u="sng" dirty="0" smtClean="0">
                <a:solidFill>
                  <a:srgbClr val="FFFF00"/>
                </a:solidFill>
              </a:rPr>
              <a:t>červenec 1948 – uzavřela Rudá armáda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přístupové cesty k Západnímu Berlínu- blokáda Berlína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392434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Politika SSSR při tvorbě demokratického Německa donutila USA, Velkou Británii a Francii </a:t>
            </a:r>
            <a:r>
              <a:rPr lang="cs-CZ" sz="3200" b="1" u="sng" dirty="0" smtClean="0">
                <a:solidFill>
                  <a:srgbClr val="FFFF00"/>
                </a:solidFill>
              </a:rPr>
              <a:t>obnovit demokracii alespoň v části Německa</a:t>
            </a:r>
            <a:r>
              <a:rPr lang="cs-CZ" sz="3200" b="1" dirty="0" smtClean="0"/>
              <a:t>.</a:t>
            </a:r>
            <a:endParaRPr lang="cs-CZ" sz="2800" b="1" dirty="0">
              <a:solidFill>
                <a:srgbClr val="FFC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69269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Stalin upevňoval svou vládu nad východní Evropou- komunisté strhli</a:t>
            </a:r>
            <a:br>
              <a:rPr lang="cs-CZ" sz="3200" b="1" dirty="0" smtClean="0"/>
            </a:br>
            <a:r>
              <a:rPr lang="cs-CZ" sz="3200" b="1" dirty="0" smtClean="0"/>
              <a:t>  moc na sebe- likvidace polit. odpůrců – </a:t>
            </a:r>
            <a:r>
              <a:rPr lang="cs-CZ" sz="3200" b="1" u="sng" dirty="0" smtClean="0">
                <a:solidFill>
                  <a:srgbClr val="FFFF00"/>
                </a:solidFill>
              </a:rPr>
              <a:t>totalitní model sovět. typu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C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7348" y="5672281"/>
            <a:ext cx="11809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71464" y="2492896"/>
            <a:ext cx="10153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BERLÍNSKÁ BLOKÁDA – VZNIK DVOU NĚMECKÝCH STÁTŮ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384199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1052736"/>
            <a:ext cx="1137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-96688" y="5426060"/>
            <a:ext cx="1245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378904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Centrum NDR – Východní Berlín, centrum SRN –Západní Berlín.</a:t>
            </a:r>
            <a:endParaRPr lang="cs-CZ" sz="2800" b="1" dirty="0">
              <a:solidFill>
                <a:srgbClr val="FFC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69269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Západní mocnosti musely zásobování Berlína provádět letecky (léky,</a:t>
            </a:r>
            <a:br>
              <a:rPr lang="cs-CZ" sz="3200" b="1" dirty="0" smtClean="0"/>
            </a:br>
            <a:r>
              <a:rPr lang="cs-CZ" sz="3200" b="1" dirty="0" smtClean="0"/>
              <a:t>  potraviny, uhlí…) – </a:t>
            </a:r>
            <a:r>
              <a:rPr lang="cs-CZ" sz="3200" b="1" u="sng" dirty="0" smtClean="0">
                <a:solidFill>
                  <a:srgbClr val="FFFF00"/>
                </a:solidFill>
              </a:rPr>
              <a:t>červen 1949 – blokáda ukončena.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27348" y="5672281"/>
            <a:ext cx="11809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7348" y="2276872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z</a:t>
            </a:r>
            <a:r>
              <a:rPr lang="cs-CZ" sz="3200" b="1" u="sng" dirty="0" smtClean="0">
                <a:solidFill>
                  <a:srgbClr val="FFFF00"/>
                </a:solidFill>
              </a:rPr>
              <a:t>áří 1949 vyhlášena Spolková republika Německo. Říjen 1949 vyhlásil SSSR zbytek Německa-Německou demokratickou republikou.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3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908720"/>
            <a:ext cx="5616624" cy="568863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631504" y="3326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Berlínská zeď</a:t>
            </a:r>
            <a:endParaRPr lang="cs-CZ" sz="2000" b="1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908720"/>
            <a:ext cx="5472608" cy="568863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44072" y="33265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Berlínská hranice s přechody</a:t>
            </a:r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25528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07768" y="2606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 smtClean="0"/>
              <a:t>STUDENÁ  VÁLKA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1344" y="1268760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Studená válka = období napětí v mezinárodních vztazích.</a:t>
            </a:r>
            <a:r>
              <a:rPr lang="cs-CZ" sz="3200" b="1" dirty="0" smtClean="0"/>
              <a:t> Hlavní</a:t>
            </a:r>
            <a:br>
              <a:rPr lang="cs-CZ" sz="3200" b="1" dirty="0" smtClean="0"/>
            </a:br>
            <a:r>
              <a:rPr lang="cs-CZ" sz="3200" b="1" dirty="0" smtClean="0"/>
              <a:t>  soupeři – USA a SSSR- obě země nejvíce vyzbrojené- </a:t>
            </a:r>
            <a:r>
              <a:rPr lang="cs-CZ" sz="3200" b="1" dirty="0" err="1" smtClean="0"/>
              <a:t>supervelmoce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1344" y="2769315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Termín „studená“ – navzdory napětí si byly obě země vědomé katastrofálních důsledků případného konfliktu</a:t>
            </a:r>
            <a:r>
              <a:rPr lang="cs-CZ" sz="3200" dirty="0" smtClean="0"/>
              <a:t> –</a:t>
            </a:r>
            <a:r>
              <a:rPr lang="cs-CZ" sz="3200" b="1" dirty="0" smtClean="0"/>
              <a:t>nedošlo ke konfliktu. 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429309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Od r.1945 vzrostla ničivá schopnost – </a:t>
            </a:r>
            <a:r>
              <a:rPr lang="cs-CZ" sz="3200" b="1" u="sng" dirty="0" smtClean="0"/>
              <a:t>jaderné zbraně</a:t>
            </a:r>
            <a:r>
              <a:rPr lang="cs-CZ" sz="3200" b="1" dirty="0" smtClean="0"/>
              <a:t> (1945-Hirošima),</a:t>
            </a:r>
            <a:br>
              <a:rPr lang="cs-CZ" sz="3200" b="1" dirty="0" smtClean="0"/>
            </a:br>
            <a:r>
              <a:rPr lang="cs-CZ" sz="3200" b="1" dirty="0" smtClean="0"/>
              <a:t> SSSR- první atom. zbraň-1949, později i Velká Británie, Čína, Francie. </a:t>
            </a:r>
            <a:endParaRPr lang="cs-CZ" sz="32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6012577"/>
            <a:ext cx="12000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Závody ve zbrojení, termonukleární zbraně- možnost zničení světa.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6993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07768" y="2606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20688"/>
            <a:ext cx="12576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Závody ve zbrojení postihly hospodářsky více východní blok</a:t>
            </a:r>
            <a:r>
              <a:rPr lang="cs-CZ" sz="3200" b="1" dirty="0" smtClean="0"/>
              <a:t> - konflikt mezi komunistickými a demokratickými státy- usmíření nebylo možné.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49289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 komunistických států prchalo </a:t>
            </a:r>
            <a:r>
              <a:rPr lang="cs-CZ" sz="3200" b="1" u="sng" dirty="0" smtClean="0">
                <a:solidFill>
                  <a:srgbClr val="FFFF00"/>
                </a:solidFill>
              </a:rPr>
              <a:t>velké množství emigrantů</a:t>
            </a:r>
            <a:r>
              <a:rPr lang="cs-CZ" sz="3200" b="1" dirty="0" smtClean="0"/>
              <a:t>, soupeření</a:t>
            </a:r>
            <a:br>
              <a:rPr lang="cs-CZ" sz="3200" b="1" dirty="0" smtClean="0"/>
            </a:br>
            <a:r>
              <a:rPr lang="cs-CZ" sz="3200" b="1" dirty="0" smtClean="0"/>
              <a:t>  zasáhlo všechny oblasti lidského života- vědu, techniku, </a:t>
            </a:r>
            <a:r>
              <a:rPr lang="cs-CZ" sz="3200" b="1" dirty="0" err="1" smtClean="0"/>
              <a:t>kulturu,sport</a:t>
            </a:r>
            <a:r>
              <a:rPr lang="cs-CZ" sz="3200" b="1" dirty="0" smtClean="0"/>
              <a:t>.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4293096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Komunistické země: propaganda–polopravdy a lži o západních zemích, </a:t>
            </a:r>
            <a:r>
              <a:rPr lang="cs-CZ" sz="3200" b="1" u="sng" dirty="0" smtClean="0">
                <a:solidFill>
                  <a:srgbClr val="FFFF00"/>
                </a:solidFill>
              </a:rPr>
              <a:t>40.léta založení rozhlasových stanic – Svobodná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Evropa,Rádio</a:t>
            </a:r>
            <a:r>
              <a:rPr lang="cs-CZ" sz="3200" b="1" u="sng" dirty="0" smtClean="0">
                <a:solidFill>
                  <a:srgbClr val="FFFF00"/>
                </a:solidFill>
              </a:rPr>
              <a:t> Svoboda.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6012577"/>
            <a:ext cx="12432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-rozdělena byla i Asie – Korea, komunismus-</a:t>
            </a:r>
            <a:r>
              <a:rPr lang="cs-CZ" sz="3200" b="1" dirty="0" err="1" smtClean="0"/>
              <a:t>Čína,Japonsko</a:t>
            </a:r>
            <a:r>
              <a:rPr lang="cs-CZ" sz="3200" b="1" dirty="0" smtClean="0"/>
              <a:t> –demokracie. 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253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2533</TotalTime>
  <Words>403</Words>
  <Application>Microsoft Office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Matura MT Script Capitals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126</cp:revision>
  <dcterms:created xsi:type="dcterms:W3CDTF">2014-02-05T17:07:28Z</dcterms:created>
  <dcterms:modified xsi:type="dcterms:W3CDTF">2016-03-17T07:36:45Z</dcterms:modified>
</cp:coreProperties>
</file>