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4" r:id="rId2"/>
    <p:sldId id="256" r:id="rId3"/>
    <p:sldId id="265" r:id="rId4"/>
    <p:sldId id="261" r:id="rId5"/>
    <p:sldId id="262" r:id="rId6"/>
    <p:sldId id="266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783632" y="2772217"/>
            <a:ext cx="51845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u="sng" dirty="0" smtClean="0">
                <a:solidFill>
                  <a:srgbClr val="FFC000"/>
                </a:solidFill>
                <a:latin typeface="Matura MT Script Capitals" panose="03020802060602070202" pitchFamily="66" charset="0"/>
              </a:rPr>
              <a:t>Železná opona,</a:t>
            </a:r>
          </a:p>
          <a:p>
            <a:r>
              <a:rPr lang="cs-CZ" sz="6000" b="1" u="sng" dirty="0" smtClean="0">
                <a:solidFill>
                  <a:srgbClr val="FFC000"/>
                </a:solidFill>
                <a:latin typeface="Matura MT Script Capitals" panose="03020802060602070202" pitchFamily="66" charset="0"/>
              </a:rPr>
              <a:t>studená válka</a:t>
            </a:r>
            <a:endParaRPr lang="cs-CZ" sz="6000" b="1" u="sng" dirty="0">
              <a:solidFill>
                <a:srgbClr val="FFC000"/>
              </a:solidFill>
              <a:latin typeface="Matura MT Script Capitals" panose="03020802060602070202" pitchFamily="66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073109" y="404664"/>
            <a:ext cx="34954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400" b="1" dirty="0">
                <a:solidFill>
                  <a:prstClr val="white"/>
                </a:solidFill>
              </a:rPr>
              <a:t>Dějepis 9. třída</a:t>
            </a:r>
          </a:p>
          <a:p>
            <a:pPr lvl="0"/>
            <a:r>
              <a:rPr lang="cs-CZ" sz="2400" b="1" dirty="0" smtClean="0">
                <a:solidFill>
                  <a:prstClr val="white"/>
                </a:solidFill>
              </a:rPr>
              <a:t>Mgr</a:t>
            </a:r>
            <a:r>
              <a:rPr lang="cs-CZ" sz="2400" b="1" dirty="0">
                <a:solidFill>
                  <a:prstClr val="white"/>
                </a:solidFill>
              </a:rPr>
              <a:t>. Ivana </a:t>
            </a:r>
            <a:r>
              <a:rPr lang="cs-CZ" sz="2400" b="1" dirty="0" smtClean="0">
                <a:solidFill>
                  <a:prstClr val="white"/>
                </a:solidFill>
              </a:rPr>
              <a:t>Zelenková</a:t>
            </a:r>
          </a:p>
          <a:p>
            <a:pPr lvl="0"/>
            <a:r>
              <a:rPr lang="cs-CZ" sz="2400" b="1" dirty="0" smtClean="0">
                <a:solidFill>
                  <a:prstClr val="white"/>
                </a:solidFill>
              </a:rPr>
              <a:t>16.2.2015</a:t>
            </a:r>
            <a:endParaRPr lang="cs-CZ" sz="24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4905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551384" y="188640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u="sng" dirty="0" smtClean="0">
                <a:solidFill>
                  <a:srgbClr val="FFC000"/>
                </a:solidFill>
              </a:rPr>
              <a:t>Železná opona</a:t>
            </a:r>
            <a:endParaRPr lang="cs-CZ" sz="3600" b="1" u="sng" dirty="0">
              <a:solidFill>
                <a:srgbClr val="FFC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19336" y="980728"/>
            <a:ext cx="120726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r. 1946 – prohlášení Churchilla (britský premiér) o </a:t>
            </a:r>
            <a:r>
              <a:rPr lang="cs-CZ" sz="3200" b="1" u="sng" dirty="0" smtClean="0">
                <a:solidFill>
                  <a:srgbClr val="FFFF00"/>
                </a:solidFill>
              </a:rPr>
              <a:t>„Spuštění železné opony“, rozdělení Evropy na východní a západní blok.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2420888"/>
            <a:ext cx="120726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po 2 letech </a:t>
            </a:r>
            <a:r>
              <a:rPr lang="cs-CZ" sz="3200" b="1" dirty="0" err="1" smtClean="0"/>
              <a:t>pováleč</a:t>
            </a:r>
            <a:r>
              <a:rPr lang="cs-CZ" sz="3200" b="1" dirty="0" smtClean="0"/>
              <a:t>. vzrůstu nastala hospodářská krize – </a:t>
            </a:r>
            <a:r>
              <a:rPr lang="cs-CZ" sz="3200" b="1" u="sng" dirty="0" smtClean="0">
                <a:solidFill>
                  <a:srgbClr val="FFFF00"/>
                </a:solidFill>
              </a:rPr>
              <a:t>komunisté využili situace k vyvolání sociálního neklidu a podkopání demokracie</a:t>
            </a:r>
            <a:r>
              <a:rPr lang="cs-CZ" sz="3200" b="1" dirty="0" smtClean="0"/>
              <a:t>.</a:t>
            </a:r>
            <a:endParaRPr lang="cs-CZ" sz="3200" b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1344" y="3933056"/>
            <a:ext cx="11737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V roce 1947 byli komunisté z vlád Francie  Itálie odstraněny, ale</a:t>
            </a:r>
            <a:br>
              <a:rPr lang="cs-CZ" sz="3200" b="1" dirty="0" smtClean="0"/>
            </a:br>
            <a:r>
              <a:rPr lang="cs-CZ" sz="3200" b="1" dirty="0" smtClean="0"/>
              <a:t> zhroucení evropského hospodářství to neodvrátilo.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1344" y="5589240"/>
            <a:ext cx="11737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Spojené státy proto v </a:t>
            </a:r>
            <a:r>
              <a:rPr lang="cs-CZ" sz="3200" b="1" u="sng" dirty="0" smtClean="0">
                <a:solidFill>
                  <a:srgbClr val="FFFF00"/>
                </a:solidFill>
              </a:rPr>
              <a:t>červnu 1947vyhlásili tzv. . „Marshallův plán“ (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Goorge</a:t>
            </a:r>
            <a:r>
              <a:rPr lang="cs-CZ" sz="3200" b="1" u="sng" dirty="0" smtClean="0">
                <a:solidFill>
                  <a:srgbClr val="FFFF00"/>
                </a:solidFill>
              </a:rPr>
              <a:t> C.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Marshall</a:t>
            </a:r>
            <a:r>
              <a:rPr lang="cs-CZ" sz="3200" b="1" u="sng" dirty="0" smtClean="0">
                <a:solidFill>
                  <a:srgbClr val="FFFF00"/>
                </a:solidFill>
              </a:rPr>
              <a:t>)-program hospodářské pomoci Evropě.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376" y="1052736"/>
            <a:ext cx="5544616" cy="5472608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1415480" y="332656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u="sng" dirty="0" smtClean="0"/>
              <a:t>Winston Churchill</a:t>
            </a:r>
            <a:endParaRPr lang="cs-CZ" sz="2000" b="1" u="sng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0056" y="1052736"/>
            <a:ext cx="5328592" cy="547260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7032104" y="332656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000" b="1" u="sng"/>
          </a:p>
        </p:txBody>
      </p:sp>
    </p:spTree>
    <p:extLst>
      <p:ext uri="{BB962C8B-B14F-4D97-AF65-F5344CB8AC3E}">
        <p14:creationId xmlns:p14="http://schemas.microsoft.com/office/powerpoint/2010/main" val="339938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476672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Marshallův plán byl nabídnut všem evropským zemím včetně SSSR, podmínka – spolupráce a pravdivá informovanost.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-96688" y="3861048"/>
            <a:ext cx="122886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dirty="0" smtClean="0"/>
              <a:t>americkou nabídku přijalo 16 zemí střední a východní Evropy i</a:t>
            </a:r>
            <a:br>
              <a:rPr lang="cs-CZ" sz="3200" b="1" dirty="0" smtClean="0"/>
            </a:br>
            <a:r>
              <a:rPr lang="cs-CZ" sz="3200" b="1" dirty="0" smtClean="0"/>
              <a:t>  okupační zóny Německa.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19336" y="2204864"/>
            <a:ext cx="120726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Stalin na toto nepřistoupil a předpokládalo se , že to nepovolí ani </a:t>
            </a:r>
            <a:r>
              <a:rPr lang="cs-CZ" sz="3200" b="1" dirty="0" err="1" smtClean="0"/>
              <a:t>evr</a:t>
            </a:r>
            <a:r>
              <a:rPr lang="cs-CZ" sz="3200" b="1" dirty="0" smtClean="0"/>
              <a:t>. zemím východního bloku ( Polsko a Československo měli zájem).</a:t>
            </a:r>
            <a:endParaRPr lang="cs-CZ" sz="32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119336" y="5589240"/>
            <a:ext cx="11881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V letech 1948-1952</a:t>
            </a:r>
            <a:r>
              <a:rPr lang="cs-CZ" sz="3200" b="1" dirty="0" smtClean="0"/>
              <a:t> poskytlo USA pomoc zemím v podobě strojů, potravin, hnojiv a peněz- </a:t>
            </a:r>
            <a:r>
              <a:rPr lang="cs-CZ" sz="3200" b="1" u="sng" dirty="0" smtClean="0">
                <a:solidFill>
                  <a:srgbClr val="FFFF00"/>
                </a:solidFill>
              </a:rPr>
              <a:t>západní Evropa – cesta prosperitě a rozvoji</a:t>
            </a:r>
            <a:r>
              <a:rPr lang="cs-CZ" sz="3200" b="1" dirty="0" smtClean="0"/>
              <a:t>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6388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91344" y="1052736"/>
            <a:ext cx="11377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 </a:t>
            </a:r>
            <a:endParaRPr lang="cs-CZ" sz="28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-96688" y="5426060"/>
            <a:ext cx="12457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dirty="0" smtClean="0"/>
              <a:t>Moskva reagovala hrozbou síly- </a:t>
            </a:r>
            <a:r>
              <a:rPr lang="cs-CZ" sz="3200" b="1" u="sng" dirty="0" smtClean="0">
                <a:solidFill>
                  <a:srgbClr val="FFFF00"/>
                </a:solidFill>
              </a:rPr>
              <a:t>červenec 1948 – uzavřela Rudá armáda</a:t>
            </a:r>
            <a:br>
              <a:rPr lang="cs-CZ" sz="3200" b="1" u="sng" dirty="0" smtClean="0">
                <a:solidFill>
                  <a:srgbClr val="FFFF00"/>
                </a:solidFill>
              </a:rPr>
            </a:br>
            <a:r>
              <a:rPr lang="cs-CZ" sz="3200" b="1" u="sng" dirty="0" smtClean="0">
                <a:solidFill>
                  <a:srgbClr val="FFFF00"/>
                </a:solidFill>
              </a:rPr>
              <a:t>  přístupové cesty k Západnímu Berlínu- blokáda Berlína</a:t>
            </a:r>
            <a:r>
              <a:rPr lang="cs-CZ" sz="3200" b="1" dirty="0" smtClean="0"/>
              <a:t>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3924345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Politika SSSR při tvorbě demokratického Německa donutila USA, Velkou Británii a Francii </a:t>
            </a:r>
            <a:r>
              <a:rPr lang="cs-CZ" sz="3200" b="1" u="sng" dirty="0" smtClean="0">
                <a:solidFill>
                  <a:srgbClr val="FFFF00"/>
                </a:solidFill>
              </a:rPr>
              <a:t>obnovit demokracii alespoň v části Německa</a:t>
            </a:r>
            <a:r>
              <a:rPr lang="cs-CZ" sz="3200" b="1" dirty="0" smtClean="0"/>
              <a:t>.</a:t>
            </a:r>
            <a:endParaRPr lang="cs-CZ" sz="2800" b="1" dirty="0">
              <a:solidFill>
                <a:srgbClr val="FFC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692696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dirty="0" smtClean="0"/>
              <a:t>Stalin upevňoval svou vládu nad východní Evropou- komunisté strhli</a:t>
            </a:r>
            <a:br>
              <a:rPr lang="cs-CZ" sz="3200" b="1" dirty="0" smtClean="0"/>
            </a:br>
            <a:r>
              <a:rPr lang="cs-CZ" sz="3200" b="1" dirty="0" smtClean="0"/>
              <a:t>  moc na sebe- likvidace polit. odpůrců – </a:t>
            </a:r>
            <a:r>
              <a:rPr lang="cs-CZ" sz="3200" b="1" u="sng" dirty="0" smtClean="0">
                <a:solidFill>
                  <a:srgbClr val="FFFF00"/>
                </a:solidFill>
              </a:rPr>
              <a:t>totalitní model sovět. typu</a:t>
            </a:r>
            <a:r>
              <a:rPr lang="cs-CZ" sz="3200" b="1" dirty="0" smtClean="0"/>
              <a:t>.</a:t>
            </a:r>
            <a:endParaRPr lang="cs-CZ" sz="3200" b="1" u="sng" dirty="0">
              <a:solidFill>
                <a:srgbClr val="FFC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27348" y="5672281"/>
            <a:ext cx="11809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  </a:t>
            </a:r>
            <a:endParaRPr lang="cs-CZ" sz="32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1271464" y="2492896"/>
            <a:ext cx="10153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/>
              <a:t>BERLÍNSKÁ BLOKÁDA – VZNIK DVOU NĚMECKÝCH STÁTŮ</a:t>
            </a:r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13841993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91344" y="1052736"/>
            <a:ext cx="11377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 </a:t>
            </a:r>
            <a:endParaRPr lang="cs-CZ" sz="28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-96688" y="5426060"/>
            <a:ext cx="12457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378904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Centrum NDR – Východní Berlín, centrum SRN –Západní Berlín.</a:t>
            </a:r>
            <a:endParaRPr lang="cs-CZ" sz="2800" b="1" dirty="0">
              <a:solidFill>
                <a:srgbClr val="FFC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692696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dirty="0" smtClean="0"/>
              <a:t>Západní mocnosti musely zásobování Berlína provádět letecky (léky,</a:t>
            </a:r>
            <a:br>
              <a:rPr lang="cs-CZ" sz="3200" b="1" dirty="0" smtClean="0"/>
            </a:br>
            <a:r>
              <a:rPr lang="cs-CZ" sz="3200" b="1" dirty="0" smtClean="0"/>
              <a:t>  potraviny, uhlí…) – </a:t>
            </a:r>
            <a:r>
              <a:rPr lang="cs-CZ" sz="3200" b="1" u="sng" dirty="0" smtClean="0">
                <a:solidFill>
                  <a:srgbClr val="FFFF00"/>
                </a:solidFill>
              </a:rPr>
              <a:t>červen 1949 – blokáda ukončena.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27348" y="5672281"/>
            <a:ext cx="11809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  </a:t>
            </a:r>
            <a:endParaRPr lang="cs-CZ" sz="32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227348" y="2276872"/>
            <a:ext cx="118093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>
                <a:solidFill>
                  <a:srgbClr val="FFFF00"/>
                </a:solidFill>
              </a:rPr>
              <a:t>z</a:t>
            </a:r>
            <a:r>
              <a:rPr lang="cs-CZ" sz="3200" b="1" u="sng" dirty="0" smtClean="0">
                <a:solidFill>
                  <a:srgbClr val="FFFF00"/>
                </a:solidFill>
              </a:rPr>
              <a:t>áří 1949 vyhlášena Spolková republika Německo. Říjen 1949 vyhlásil SSSR zbytek Německa-Německou demokratickou republikou.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3321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376" y="908720"/>
            <a:ext cx="5616624" cy="5688632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1631504" y="332656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u="sng" dirty="0" smtClean="0"/>
              <a:t>Berlínská zeď</a:t>
            </a:r>
            <a:endParaRPr lang="cs-CZ" sz="2000" b="1" u="sng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6040" y="908720"/>
            <a:ext cx="5472608" cy="568863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744072" y="332656"/>
            <a:ext cx="518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u="sng" dirty="0" smtClean="0"/>
              <a:t>Berlínská hranice s přechody</a:t>
            </a:r>
            <a:endParaRPr lang="cs-CZ" sz="2000" b="1" u="sng" dirty="0"/>
          </a:p>
        </p:txBody>
      </p:sp>
    </p:spTree>
    <p:extLst>
      <p:ext uri="{BB962C8B-B14F-4D97-AF65-F5344CB8AC3E}">
        <p14:creationId xmlns:p14="http://schemas.microsoft.com/office/powerpoint/2010/main" val="255286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007768" y="260648"/>
            <a:ext cx="3312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u="sng" dirty="0" smtClean="0"/>
              <a:t>STUDENÁ  VÁLKA</a:t>
            </a:r>
            <a:endParaRPr lang="cs-CZ" sz="3200" b="1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191344" y="1268760"/>
            <a:ext cx="118093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Studená válka = období napětí v mezinárodních vztazích.</a:t>
            </a:r>
            <a:r>
              <a:rPr lang="cs-CZ" sz="3200" b="1" dirty="0" smtClean="0"/>
              <a:t> Hlavní</a:t>
            </a:r>
            <a:br>
              <a:rPr lang="cs-CZ" sz="3200" b="1" dirty="0" smtClean="0"/>
            </a:br>
            <a:r>
              <a:rPr lang="cs-CZ" sz="3200" b="1" dirty="0" smtClean="0"/>
              <a:t>  soupeři – USA a SSSR- obě země nejvíce vyzbrojené- </a:t>
            </a:r>
            <a:r>
              <a:rPr lang="cs-CZ" sz="3200" b="1" dirty="0" err="1" smtClean="0"/>
              <a:t>supervelmoce</a:t>
            </a:r>
            <a:r>
              <a:rPr lang="cs-CZ" sz="3200" b="1" dirty="0" smtClean="0"/>
              <a:t>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91344" y="2769315"/>
            <a:ext cx="120006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Termín „studená“ – navzdory napětí si byly obě země vědomé katastrofálních důsledků případného konfliktu</a:t>
            </a:r>
            <a:r>
              <a:rPr lang="cs-CZ" sz="3200" dirty="0" smtClean="0"/>
              <a:t> –</a:t>
            </a:r>
            <a:r>
              <a:rPr lang="cs-CZ" sz="3200" b="1" dirty="0" smtClean="0"/>
              <a:t>nedošlo ke konfliktu. 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4293096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Od r.1945 vzrostla ničivá schopnost – </a:t>
            </a:r>
            <a:r>
              <a:rPr lang="cs-CZ" sz="3200" b="1" u="sng" dirty="0" smtClean="0"/>
              <a:t>jaderné zbraně</a:t>
            </a:r>
            <a:r>
              <a:rPr lang="cs-CZ" sz="3200" b="1" dirty="0" smtClean="0"/>
              <a:t> (1945-Hirošima),</a:t>
            </a:r>
            <a:br>
              <a:rPr lang="cs-CZ" sz="3200" b="1" dirty="0" smtClean="0"/>
            </a:br>
            <a:r>
              <a:rPr lang="cs-CZ" sz="3200" b="1" dirty="0" smtClean="0"/>
              <a:t> SSSR- první atom. zbraň-1949, později i Velká Británie, Čína, Francie. </a:t>
            </a:r>
            <a:endParaRPr lang="cs-CZ" sz="3200" b="1" u="sng" dirty="0"/>
          </a:p>
        </p:txBody>
      </p:sp>
      <p:sp>
        <p:nvSpPr>
          <p:cNvPr id="6" name="TextovéPole 5"/>
          <p:cNvSpPr txBox="1"/>
          <p:nvPr/>
        </p:nvSpPr>
        <p:spPr>
          <a:xfrm>
            <a:off x="0" y="6012577"/>
            <a:ext cx="12000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Závody ve zbrojení, termonukleární zbraně- možnost zničení světa. 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699300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007768" y="260648"/>
            <a:ext cx="3312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3200" b="1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620688"/>
            <a:ext cx="12576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Závody ve zbrojení postihly hospodářsky více východní blok</a:t>
            </a:r>
            <a:r>
              <a:rPr lang="cs-CZ" sz="3200" b="1" dirty="0" smtClean="0"/>
              <a:t> - konflikt mezi komunistickými a demokratickými státy- usmíření nebylo možné.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2492896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Z komunistických států prchalo </a:t>
            </a:r>
            <a:r>
              <a:rPr lang="cs-CZ" sz="3200" b="1" u="sng" dirty="0" smtClean="0">
                <a:solidFill>
                  <a:srgbClr val="FFFF00"/>
                </a:solidFill>
              </a:rPr>
              <a:t>velké množství emigrantů</a:t>
            </a:r>
            <a:r>
              <a:rPr lang="cs-CZ" sz="3200" b="1" dirty="0" smtClean="0"/>
              <a:t>, soupeření</a:t>
            </a:r>
            <a:br>
              <a:rPr lang="cs-CZ" sz="3200" b="1" dirty="0" smtClean="0"/>
            </a:br>
            <a:r>
              <a:rPr lang="cs-CZ" sz="3200" b="1" dirty="0" smtClean="0"/>
              <a:t>  zasáhlo všechny oblasti lidského života- vědu, techniku, </a:t>
            </a:r>
            <a:r>
              <a:rPr lang="cs-CZ" sz="3200" b="1" dirty="0" err="1" smtClean="0"/>
              <a:t>kulturu,sport</a:t>
            </a:r>
            <a:r>
              <a:rPr lang="cs-CZ" sz="3200" b="1" dirty="0" smtClean="0"/>
              <a:t>.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4293096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Komunistické země: propaganda–polopravdy a lži o západních zemích, </a:t>
            </a:r>
            <a:r>
              <a:rPr lang="cs-CZ" sz="3200" b="1" u="sng" dirty="0" smtClean="0">
                <a:solidFill>
                  <a:srgbClr val="FFFF00"/>
                </a:solidFill>
              </a:rPr>
              <a:t>40.léta založení rozhlasových stanic – Svobodná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Evropa,Rádio</a:t>
            </a:r>
            <a:r>
              <a:rPr lang="cs-CZ" sz="3200" b="1" u="sng" dirty="0" smtClean="0">
                <a:solidFill>
                  <a:srgbClr val="FFFF00"/>
                </a:solidFill>
              </a:rPr>
              <a:t> Svoboda.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6012577"/>
            <a:ext cx="12432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-rozdělena byla i Asie – Korea, komunismus-</a:t>
            </a:r>
            <a:r>
              <a:rPr lang="cs-CZ" sz="3200" b="1" dirty="0" err="1" smtClean="0"/>
              <a:t>Čína,Japonsko</a:t>
            </a:r>
            <a:r>
              <a:rPr lang="cs-CZ" sz="3200" b="1" dirty="0" smtClean="0"/>
              <a:t> –demokracie.  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82538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2533</TotalTime>
  <Words>403</Words>
  <Application>Microsoft Office PowerPoint</Application>
  <PresentationFormat>Širokoúhlá obrazovka</PresentationFormat>
  <Paragraphs>38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Matura MT Script Capitals</vt:lpstr>
      <vt:lpstr>Nebe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Iva</cp:lastModifiedBy>
  <cp:revision>126</cp:revision>
  <dcterms:created xsi:type="dcterms:W3CDTF">2014-02-05T17:07:28Z</dcterms:created>
  <dcterms:modified xsi:type="dcterms:W3CDTF">2016-03-17T07:36:45Z</dcterms:modified>
</cp:coreProperties>
</file>