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41" r:id="rId1"/>
  </p:sldMasterIdLst>
  <p:sldIdLst>
    <p:sldId id="266" r:id="rId2"/>
    <p:sldId id="256" r:id="rId3"/>
    <p:sldId id="285" r:id="rId4"/>
    <p:sldId id="288" r:id="rId5"/>
    <p:sldId id="290" r:id="rId6"/>
    <p:sldId id="289" r:id="rId7"/>
    <p:sldId id="260" r:id="rId8"/>
    <p:sldId id="29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>
      <p:cViewPr varScale="1">
        <p:scale>
          <a:sx n="74" d="100"/>
          <a:sy n="74" d="100"/>
        </p:scale>
        <p:origin x="3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1776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521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5347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1722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469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2922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82191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0047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254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02824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7814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090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507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7118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622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617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745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smtClean="0"/>
              <a:pPr/>
              <a:t>2/11/2020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8173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  <p:sldLayoutId id="2147483755" r:id="rId14"/>
    <p:sldLayoutId id="2147483756" r:id="rId15"/>
    <p:sldLayoutId id="2147483757" r:id="rId16"/>
    <p:sldLayoutId id="2147483758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335360" y="1682805"/>
            <a:ext cx="11737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/>
              <a:t> </a:t>
            </a:r>
            <a:endParaRPr lang="cs-CZ" sz="2800" b="1" u="sng" dirty="0"/>
          </a:p>
        </p:txBody>
      </p:sp>
      <p:sp>
        <p:nvSpPr>
          <p:cNvPr id="6" name="TextovéPole 5"/>
          <p:cNvSpPr txBox="1"/>
          <p:nvPr/>
        </p:nvSpPr>
        <p:spPr>
          <a:xfrm>
            <a:off x="767408" y="2708920"/>
            <a:ext cx="1051316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b="1" u="sng" dirty="0" smtClean="0">
                <a:solidFill>
                  <a:srgbClr val="FFFF00"/>
                </a:solidFill>
                <a:latin typeface="Broadway" panose="04040905080B02020502" pitchFamily="82" charset="0"/>
                <a:cs typeface="FrankRuehl" panose="020E0503060101010101" pitchFamily="34" charset="-79"/>
              </a:rPr>
              <a:t>Reformy Josefa II.</a:t>
            </a:r>
            <a:endParaRPr lang="cs-CZ" sz="6000" b="1" u="sng" dirty="0">
              <a:solidFill>
                <a:srgbClr val="92D050"/>
              </a:solidFill>
              <a:latin typeface="Broadway" panose="04040905080B02020502" pitchFamily="82" charset="0"/>
              <a:cs typeface="FrankRuehl" panose="020E0503060101010101" pitchFamily="34" charset="-79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256240" y="332656"/>
            <a:ext cx="367240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ZŠ a MŠ </a:t>
            </a:r>
            <a:r>
              <a:rPr lang="cs-CZ" sz="2800" b="1" dirty="0"/>
              <a:t>V</a:t>
            </a:r>
            <a:r>
              <a:rPr lang="cs-CZ" sz="2800" b="1" dirty="0" smtClean="0"/>
              <a:t>routek</a:t>
            </a:r>
            <a:br>
              <a:rPr lang="cs-CZ" sz="2800" b="1" dirty="0" smtClean="0"/>
            </a:br>
            <a:r>
              <a:rPr lang="cs-CZ" sz="2000" b="1" dirty="0" smtClean="0"/>
              <a:t>zpracoval: Mgr. Ivana Zelenková</a:t>
            </a:r>
            <a:br>
              <a:rPr lang="cs-CZ" sz="2000" b="1" dirty="0" smtClean="0"/>
            </a:br>
            <a:r>
              <a:rPr lang="cs-CZ" sz="2000" b="1" dirty="0" smtClean="0"/>
              <a:t>6.1.2015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861560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0" y="404664"/>
            <a:ext cx="12576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dirty="0" smtClean="0"/>
              <a:t>Po smrti Františka Lotrinského se r. </a:t>
            </a:r>
            <a:r>
              <a:rPr lang="cs-CZ" sz="3200" b="1" u="sng" dirty="0" smtClean="0">
                <a:solidFill>
                  <a:srgbClr val="FFFF00"/>
                </a:solidFill>
              </a:rPr>
              <a:t>1765 stal císařem Svaté říše římské </a:t>
            </a:r>
            <a:r>
              <a:rPr lang="cs-CZ" sz="3200" b="1" dirty="0" smtClean="0"/>
              <a:t> jeho syn </a:t>
            </a:r>
            <a:r>
              <a:rPr lang="cs-CZ" sz="3200" b="1" u="sng" dirty="0" smtClean="0">
                <a:solidFill>
                  <a:srgbClr val="FFFF00"/>
                </a:solidFill>
              </a:rPr>
              <a:t>Josef II.</a:t>
            </a:r>
            <a:r>
              <a:rPr lang="cs-CZ" sz="3200" b="1" dirty="0" smtClean="0"/>
              <a:t> Nejprve se stal spoluvladařem s matkou Marii Terezií.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5181" y="2484185"/>
            <a:ext cx="121368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dirty="0" smtClean="0"/>
              <a:t>Velmi </a:t>
            </a:r>
            <a:r>
              <a:rPr lang="cs-CZ" sz="3200" b="1" u="sng" dirty="0" smtClean="0">
                <a:solidFill>
                  <a:srgbClr val="FFFF00"/>
                </a:solidFill>
              </a:rPr>
              <a:t>uznával osvícenství, a životní poslání viděl v reformě státu</a:t>
            </a:r>
            <a:r>
              <a:rPr lang="cs-CZ" sz="3200" b="1" dirty="0" smtClean="0"/>
              <a:t>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5181" y="3791942"/>
            <a:ext cx="117846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-sám žil velmi </a:t>
            </a:r>
            <a:r>
              <a:rPr lang="cs-CZ" sz="3200" b="1" dirty="0" smtClean="0"/>
              <a:t>střídmě, </a:t>
            </a:r>
            <a:r>
              <a:rPr lang="cs-CZ" sz="3200" b="1" dirty="0"/>
              <a:t>byl </a:t>
            </a:r>
            <a:r>
              <a:rPr lang="cs-CZ" sz="3200" b="1" dirty="0" smtClean="0"/>
              <a:t>populární </a:t>
            </a:r>
            <a:r>
              <a:rPr lang="cs-CZ" sz="3200" b="1" dirty="0"/>
              <a:t>u </a:t>
            </a:r>
            <a:r>
              <a:rPr lang="cs-CZ" sz="3200" b="1" dirty="0" smtClean="0"/>
              <a:t>lidu</a:t>
            </a:r>
            <a:r>
              <a:rPr lang="cs-CZ" sz="3200" b="1" dirty="0"/>
              <a:t>, odsuzoval rozmařilost </a:t>
            </a:r>
            <a:r>
              <a:rPr lang="cs-CZ" sz="3200" b="1" dirty="0" smtClean="0"/>
              <a:t>šlechty, kterou byl nazýván „selským“ císařem.</a:t>
            </a:r>
            <a:endParaRPr lang="cs-CZ" sz="2800" b="1" dirty="0"/>
          </a:p>
        </p:txBody>
      </p:sp>
      <p:sp>
        <p:nvSpPr>
          <p:cNvPr id="5" name="TextovéPole 4"/>
          <p:cNvSpPr txBox="1"/>
          <p:nvPr/>
        </p:nvSpPr>
        <p:spPr>
          <a:xfrm>
            <a:off x="191344" y="5661248"/>
            <a:ext cx="115212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Na začátku vlády získal nová území  - Halič a část Bavorska.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7303347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335360" y="1682805"/>
            <a:ext cx="11737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/>
              <a:t> </a:t>
            </a:r>
            <a:endParaRPr lang="cs-CZ" sz="2800" b="1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7176120" y="5949280"/>
            <a:ext cx="4896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Marie Terezie </a:t>
            </a:r>
            <a:r>
              <a:rPr lang="cs-CZ" dirty="0"/>
              <a:t>-Koruna Josefa II. je uložena ve </a:t>
            </a:r>
            <a:r>
              <a:rPr lang="cs-CZ" dirty="0" err="1"/>
              <a:t>Schatzkammer</a:t>
            </a:r>
            <a:r>
              <a:rPr lang="cs-CZ" dirty="0"/>
              <a:t> ve Vídni. Je z pozlaceného stříbra a byla vyrobena r. 1764 ve Vídni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191344" y="6095037"/>
            <a:ext cx="5400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</a:t>
            </a:r>
            <a:r>
              <a:rPr lang="cs-CZ" b="1" u="sng" dirty="0"/>
              <a:t>Josef II. </a:t>
            </a:r>
            <a:r>
              <a:rPr lang="cs-CZ" b="1" u="sng" dirty="0" smtClean="0"/>
              <a:t>- Císař </a:t>
            </a:r>
            <a:r>
              <a:rPr lang="cs-CZ" b="1" u="sng" dirty="0"/>
              <a:t>Svaté říše římské, král český, uherský a chorvatský, arcivévoda rakouský  </a:t>
            </a:r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61" y="260648"/>
            <a:ext cx="4320480" cy="5616624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6120" y="260648"/>
            <a:ext cx="4608512" cy="5544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9517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-24680" y="2639814"/>
            <a:ext cx="1254375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dirty="0" smtClean="0"/>
              <a:t>Josef II. usiloval, aby církev byla „užitečná“ a podřízena státu-rušení klášterů. Zbylé – </a:t>
            </a:r>
            <a:r>
              <a:rPr lang="cs-CZ" sz="3200" b="1" u="sng" dirty="0" smtClean="0">
                <a:solidFill>
                  <a:srgbClr val="FFFF00"/>
                </a:solidFill>
              </a:rPr>
              <a:t>vzdělávací a </a:t>
            </a:r>
            <a:r>
              <a:rPr lang="cs-CZ" sz="3200" b="1" u="sng" dirty="0" err="1" smtClean="0">
                <a:solidFill>
                  <a:srgbClr val="FFFF00"/>
                </a:solidFill>
              </a:rPr>
              <a:t>charit.činnosti</a:t>
            </a:r>
            <a:r>
              <a:rPr lang="cs-CZ" sz="3200" b="1" u="sng" dirty="0" smtClean="0">
                <a:solidFill>
                  <a:srgbClr val="FFFF00"/>
                </a:solidFill>
              </a:rPr>
              <a:t>, farář musel vést MATRIKU</a:t>
            </a:r>
            <a:r>
              <a:rPr lang="cs-CZ" sz="3200" b="1" dirty="0" smtClean="0"/>
              <a:t>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5181" y="1127646"/>
            <a:ext cx="121368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u="sng" dirty="0" smtClean="0">
                <a:solidFill>
                  <a:srgbClr val="FFFF00"/>
                </a:solidFill>
              </a:rPr>
              <a:t>V </a:t>
            </a:r>
            <a:r>
              <a:rPr lang="cs-CZ" sz="3200" b="1" u="sng" smtClean="0">
                <a:solidFill>
                  <a:srgbClr val="FFFF00"/>
                </a:solidFill>
              </a:rPr>
              <a:t>říjnu 1771 </a:t>
            </a:r>
            <a:r>
              <a:rPr lang="cs-CZ" sz="3200" b="1" u="sng" dirty="0" smtClean="0">
                <a:solidFill>
                  <a:srgbClr val="FFFF00"/>
                </a:solidFill>
              </a:rPr>
              <a:t>vydal Josef II. Toleranční patent</a:t>
            </a:r>
            <a:r>
              <a:rPr lang="cs-CZ" sz="3200" b="1" dirty="0" smtClean="0"/>
              <a:t>- povolená jiná vyznání-(luteránství, kalvinismus, pravoslaví), </a:t>
            </a:r>
            <a:r>
              <a:rPr lang="cs-CZ" sz="3200" b="1" dirty="0" err="1" smtClean="0"/>
              <a:t>katolismus</a:t>
            </a:r>
            <a:r>
              <a:rPr lang="cs-CZ" sz="3200" b="1" dirty="0" smtClean="0"/>
              <a:t> - hlavní náboženství.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-35614" y="4295998"/>
            <a:ext cx="121590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- </a:t>
            </a:r>
            <a:r>
              <a:rPr lang="cs-CZ" sz="3200" b="1" dirty="0" smtClean="0"/>
              <a:t>Bylo </a:t>
            </a:r>
            <a:r>
              <a:rPr lang="cs-CZ" sz="3200" b="1" u="sng" dirty="0" smtClean="0">
                <a:solidFill>
                  <a:srgbClr val="FFFF00"/>
                </a:solidFill>
              </a:rPr>
              <a:t>zrovnoprávněno židovské obyvatelstvo</a:t>
            </a:r>
            <a:r>
              <a:rPr lang="cs-CZ" sz="3200" b="1" dirty="0" smtClean="0"/>
              <a:t>- zrušil ghetta, mohli se vzdělávat, chtěl zamezit antisemitismu a pogromům. </a:t>
            </a:r>
            <a:endParaRPr lang="cs-CZ" sz="3200" b="1" dirty="0"/>
          </a:p>
        </p:txBody>
      </p:sp>
      <p:sp>
        <p:nvSpPr>
          <p:cNvPr id="4" name="TextovéPole 3"/>
          <p:cNvSpPr txBox="1"/>
          <p:nvPr/>
        </p:nvSpPr>
        <p:spPr>
          <a:xfrm>
            <a:off x="55181" y="5796553"/>
            <a:ext cx="11784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-v roce </a:t>
            </a:r>
            <a:r>
              <a:rPr lang="cs-CZ" sz="3200" b="1" u="sng" dirty="0" smtClean="0">
                <a:solidFill>
                  <a:srgbClr val="FFFF00"/>
                </a:solidFill>
              </a:rPr>
              <a:t>1781 zrušil nevolnictví</a:t>
            </a:r>
            <a:r>
              <a:rPr lang="cs-CZ" sz="3200" b="1" dirty="0" smtClean="0"/>
              <a:t>, zůstala robota a naturální dávky.</a:t>
            </a:r>
            <a:endParaRPr lang="cs-CZ" sz="2800" b="1" u="sng" dirty="0">
              <a:solidFill>
                <a:srgbClr val="FFFF00"/>
              </a:solidFill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3143672" y="116632"/>
            <a:ext cx="381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>
                <a:solidFill>
                  <a:srgbClr val="FF0000"/>
                </a:solidFill>
              </a:rPr>
              <a:t>REFORMY JOSEFA II.</a:t>
            </a:r>
            <a:endParaRPr lang="cs-CZ" sz="32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1896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335360" y="1682805"/>
            <a:ext cx="11737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/>
              <a:t> </a:t>
            </a:r>
            <a:endParaRPr lang="cs-CZ" sz="2800" b="1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6816080" y="6093296"/>
            <a:ext cx="53285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Toleranční patent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191344" y="5949280"/>
            <a:ext cx="540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 </a:t>
            </a:r>
            <a:r>
              <a:rPr lang="cs-CZ" dirty="0" smtClean="0"/>
              <a:t>Leopold  II.</a:t>
            </a:r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4112" y="476672"/>
            <a:ext cx="4536504" cy="5256583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9376" y="476672"/>
            <a:ext cx="4896544" cy="5256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371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/>
          <p:cNvSpPr txBox="1"/>
          <p:nvPr/>
        </p:nvSpPr>
        <p:spPr>
          <a:xfrm>
            <a:off x="32968" y="381161"/>
            <a:ext cx="125437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>
                <a:solidFill>
                  <a:srgbClr val="FFFF00"/>
                </a:solidFill>
              </a:rPr>
              <a:t>- zrušil cenzuru, posílil moc státu</a:t>
            </a:r>
            <a:r>
              <a:rPr lang="cs-CZ" sz="2800" b="1" dirty="0" smtClean="0"/>
              <a:t>, </a:t>
            </a:r>
            <a:r>
              <a:rPr lang="cs-CZ" sz="3200" b="1" dirty="0"/>
              <a:t>p</a:t>
            </a:r>
            <a:r>
              <a:rPr lang="cs-CZ" sz="3200" b="1" dirty="0" smtClean="0"/>
              <a:t>roti reformám se bouřila především šlechta – ztratila neomezenou moc nad poddanými.</a:t>
            </a:r>
            <a:br>
              <a:rPr lang="cs-CZ" sz="3200" b="1" dirty="0" smtClean="0"/>
            </a:br>
            <a:r>
              <a:rPr lang="cs-CZ" sz="3200" b="1" dirty="0" smtClean="0"/>
              <a:t> 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-24680" y="1988840"/>
            <a:ext cx="1230551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Manželky Josefa II. – Marie Josefa Bavorská( 1765) a Isabela Parmská</a:t>
            </a:r>
            <a:br>
              <a:rPr lang="cs-CZ" sz="3200" b="1" dirty="0" smtClean="0"/>
            </a:br>
            <a:r>
              <a:rPr lang="cs-CZ" sz="3200" b="1" dirty="0" smtClean="0"/>
              <a:t>  (1760) , děti – Marie Terezie </a:t>
            </a:r>
            <a:r>
              <a:rPr lang="cs-CZ" sz="3200" b="1" dirty="0" err="1" smtClean="0"/>
              <a:t>Habsbursko</a:t>
            </a:r>
            <a:r>
              <a:rPr lang="cs-CZ" sz="3200" b="1" dirty="0" smtClean="0"/>
              <a:t> – Lotrinská.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55181" y="3717032"/>
            <a:ext cx="1180146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/>
              <a:t>- </a:t>
            </a:r>
            <a:r>
              <a:rPr lang="cs-CZ" sz="3200" b="1" u="sng" dirty="0" smtClean="0"/>
              <a:t>Josef II. zemřel  20.2.1790 ve Vídni,</a:t>
            </a:r>
            <a:r>
              <a:rPr lang="cs-CZ" sz="3200" b="1" dirty="0" smtClean="0"/>
              <a:t> po smrti nastoupil na trůn jeho</a:t>
            </a:r>
            <a:br>
              <a:rPr lang="cs-CZ" sz="3200" b="1" dirty="0" smtClean="0"/>
            </a:br>
            <a:r>
              <a:rPr lang="cs-CZ" sz="3200" b="1" dirty="0" smtClean="0"/>
              <a:t>  mladší bratr Leopold II. </a:t>
            </a:r>
            <a:r>
              <a:rPr lang="cs-CZ" sz="3200" b="1" smtClean="0"/>
              <a:t>(</a:t>
            </a:r>
            <a:r>
              <a:rPr lang="cs-CZ" sz="3200" b="1" smtClean="0"/>
              <a:t>1790-1792</a:t>
            </a:r>
            <a:r>
              <a:rPr lang="cs-CZ" sz="3200" b="1" dirty="0" smtClean="0"/>
              <a:t>).</a:t>
            </a:r>
            <a:endParaRPr lang="cs-CZ" sz="2800" b="1" u="sng" dirty="0"/>
          </a:p>
        </p:txBody>
      </p:sp>
      <p:sp>
        <p:nvSpPr>
          <p:cNvPr id="5" name="TextovéPole 4"/>
          <p:cNvSpPr txBox="1"/>
          <p:nvPr/>
        </p:nvSpPr>
        <p:spPr>
          <a:xfrm>
            <a:off x="55181" y="5520134"/>
            <a:ext cx="120174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sz="3200" b="1" u="sng" dirty="0"/>
          </a:p>
        </p:txBody>
      </p:sp>
    </p:spTree>
    <p:extLst>
      <p:ext uri="{BB962C8B-B14F-4D97-AF65-F5344CB8AC3E}">
        <p14:creationId xmlns:p14="http://schemas.microsoft.com/office/powerpoint/2010/main" val="371737929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  <p:sndAc>
          <p:stSnd>
            <p:snd r:embed="rId2" name="whoosh.wav"/>
          </p:stSnd>
        </p:sndAc>
      </p:transition>
    </mc:Choice>
    <mc:Fallback xmlns="">
      <p:transition spd="slow">
        <p:fade/>
        <p:sndAc>
          <p:stSnd>
            <p:snd r:embed="rId3" name="whoosh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95523" y="1916832"/>
            <a:ext cx="119771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u="sng" dirty="0" smtClean="0"/>
              <a:t> </a:t>
            </a:r>
            <a:endParaRPr lang="cs-CZ" sz="3200" b="1" u="sng" dirty="0">
              <a:solidFill>
                <a:srgbClr val="FFFF00"/>
              </a:solidFill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61" y="908720"/>
            <a:ext cx="6696743" cy="5472608"/>
          </a:xfrm>
          <a:prstGeom prst="rect">
            <a:avLst/>
          </a:prstGeom>
        </p:spPr>
      </p:pic>
      <p:sp>
        <p:nvSpPr>
          <p:cNvPr id="7" name="TextovéPole 6"/>
          <p:cNvSpPr txBox="1"/>
          <p:nvPr/>
        </p:nvSpPr>
        <p:spPr>
          <a:xfrm>
            <a:off x="2063552" y="116632"/>
            <a:ext cx="43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/>
              <a:t>DOPLŇ VODOROVNĚ</a:t>
            </a:r>
            <a:endParaRPr lang="cs-CZ" sz="2800" b="1" u="sng" dirty="0"/>
          </a:p>
        </p:txBody>
      </p:sp>
      <p:sp>
        <p:nvSpPr>
          <p:cNvPr id="9" name="TextovéPole 8"/>
          <p:cNvSpPr txBox="1"/>
          <p:nvPr/>
        </p:nvSpPr>
        <p:spPr>
          <a:xfrm>
            <a:off x="7032104" y="908720"/>
            <a:ext cx="51598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1. r.1740 nastoupila na trůn M - - - - </a:t>
            </a:r>
            <a:br>
              <a:rPr lang="cs-CZ" sz="2400" b="1" dirty="0" smtClean="0"/>
            </a:br>
            <a:r>
              <a:rPr lang="cs-CZ" sz="2400" b="1" dirty="0" smtClean="0"/>
              <a:t>    </a:t>
            </a:r>
            <a:r>
              <a:rPr lang="cs-CZ" sz="2400" b="1" dirty="0"/>
              <a:t>T</a:t>
            </a:r>
            <a:r>
              <a:rPr lang="cs-CZ" sz="2400" b="1" dirty="0" smtClean="0"/>
              <a:t>erezie.</a:t>
            </a:r>
            <a:br>
              <a:rPr lang="cs-CZ" sz="2400" b="1" dirty="0" smtClean="0"/>
            </a:br>
            <a:r>
              <a:rPr lang="cs-CZ" sz="2400" b="1" dirty="0" smtClean="0"/>
              <a:t>2. Její syn J - - - -  II. pokračoval v</a:t>
            </a:r>
            <a:br>
              <a:rPr lang="cs-CZ" sz="2400" b="1" dirty="0" smtClean="0"/>
            </a:br>
            <a:r>
              <a:rPr lang="cs-CZ" sz="2400" b="1" dirty="0" smtClean="0"/>
              <a:t>    reformách.</a:t>
            </a:r>
            <a:br>
              <a:rPr lang="cs-CZ" sz="2400" b="1" dirty="0" smtClean="0"/>
            </a:br>
            <a:r>
              <a:rPr lang="cs-CZ" sz="2400" b="1" dirty="0" smtClean="0"/>
              <a:t>3. Matriku musel vést f - - - - - .</a:t>
            </a:r>
            <a:br>
              <a:rPr lang="cs-CZ" sz="2400" b="1" dirty="0" smtClean="0"/>
            </a:br>
            <a:r>
              <a:rPr lang="cs-CZ" sz="2400" b="1" dirty="0" smtClean="0"/>
              <a:t>4. Za vlády M.T. byla zavedena   </a:t>
            </a:r>
            <a:br>
              <a:rPr lang="cs-CZ" sz="2400" b="1" dirty="0" smtClean="0"/>
            </a:br>
            <a:r>
              <a:rPr lang="cs-CZ" sz="2400" b="1" dirty="0" smtClean="0"/>
              <a:t>    p - - - - - - školní docházka.</a:t>
            </a:r>
            <a:br>
              <a:rPr lang="cs-CZ" sz="2400" b="1" dirty="0" smtClean="0"/>
            </a:br>
            <a:r>
              <a:rPr lang="cs-CZ" sz="2400" b="1" dirty="0" smtClean="0"/>
              <a:t>5. Josef II. z - - - - -  nevolnictví</a:t>
            </a:r>
            <a:br>
              <a:rPr lang="cs-CZ" sz="2400" b="1" dirty="0" smtClean="0"/>
            </a:br>
            <a:r>
              <a:rPr lang="cs-CZ" sz="2400" b="1" dirty="0" smtClean="0"/>
              <a:t>6. M.T. odstranila cla a m - - - .</a:t>
            </a:r>
            <a:br>
              <a:rPr lang="cs-CZ" sz="2400" b="1" dirty="0" smtClean="0"/>
            </a:br>
            <a:r>
              <a:rPr lang="cs-CZ" sz="2400" b="1" dirty="0" smtClean="0"/>
              <a:t>7. M.T. zavedla jednotné váhy a m - - - .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8862887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440" y="1504476"/>
            <a:ext cx="10657183" cy="5092876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3215680" y="404664"/>
            <a:ext cx="4608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u="sng" dirty="0" smtClean="0"/>
              <a:t>ŘEŠENÍ</a:t>
            </a:r>
            <a:endParaRPr lang="cs-CZ" sz="2800" b="1" u="sng" dirty="0"/>
          </a:p>
        </p:txBody>
      </p:sp>
    </p:spTree>
    <p:extLst>
      <p:ext uri="{BB962C8B-B14F-4D97-AF65-F5344CB8AC3E}">
        <p14:creationId xmlns:p14="http://schemas.microsoft.com/office/powerpoint/2010/main" val="1317719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be">
  <a:themeElements>
    <a:clrScheme name="Nebe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Neb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b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TC103457452[[fn=Nebe]]</Template>
  <TotalTime>3333</TotalTime>
  <Words>293</Words>
  <Application>Microsoft Office PowerPoint</Application>
  <PresentationFormat>Širokoúhlá obrazovka</PresentationFormat>
  <Paragraphs>25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4" baseType="lpstr">
      <vt:lpstr>Arial</vt:lpstr>
      <vt:lpstr>Broadway</vt:lpstr>
      <vt:lpstr>Calibri</vt:lpstr>
      <vt:lpstr>Calibri Light</vt:lpstr>
      <vt:lpstr>FrankRuehl</vt:lpstr>
      <vt:lpstr>Nebe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</dc:creator>
  <cp:lastModifiedBy>PETKA</cp:lastModifiedBy>
  <cp:revision>388</cp:revision>
  <dcterms:created xsi:type="dcterms:W3CDTF">2014-02-05T17:07:28Z</dcterms:created>
  <dcterms:modified xsi:type="dcterms:W3CDTF">2020-02-11T09:44:23Z</dcterms:modified>
</cp:coreProperties>
</file>