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85" r:id="rId4"/>
    <p:sldId id="288" r:id="rId5"/>
    <p:sldId id="290" r:id="rId6"/>
    <p:sldId id="289" r:id="rId7"/>
    <p:sldId id="26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7408" y="2708920"/>
            <a:ext cx="10513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Reformy Josefa II.</a:t>
            </a:r>
            <a:endParaRPr lang="cs-CZ" sz="6000" b="1" u="sng" dirty="0">
              <a:solidFill>
                <a:srgbClr val="92D050"/>
              </a:solidFill>
              <a:latin typeface="Broadway" panose="04040905080B02020502" pitchFamily="82" charset="0"/>
              <a:cs typeface="FrankRuehl" panose="020E0503060101010101" pitchFamily="34" charset="-79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6.1.2015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04664"/>
            <a:ext cx="12576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Po smrti Františka Lotrinského se r. </a:t>
            </a:r>
            <a:r>
              <a:rPr lang="cs-CZ" sz="3200" b="1" u="sng" dirty="0" smtClean="0">
                <a:solidFill>
                  <a:srgbClr val="FFFF00"/>
                </a:solidFill>
              </a:rPr>
              <a:t>1765 stal císařem Svaté říše římské </a:t>
            </a:r>
            <a:r>
              <a:rPr lang="cs-CZ" sz="3200" b="1" dirty="0" smtClean="0"/>
              <a:t> jeho syn </a:t>
            </a:r>
            <a:r>
              <a:rPr lang="cs-CZ" sz="3200" b="1" u="sng" dirty="0" smtClean="0">
                <a:solidFill>
                  <a:srgbClr val="FFFF00"/>
                </a:solidFill>
              </a:rPr>
              <a:t>Josef II.</a:t>
            </a:r>
            <a:r>
              <a:rPr lang="cs-CZ" sz="3200" b="1" dirty="0" smtClean="0"/>
              <a:t> Nejprve se stal spoluvladařem s matkou Marii Terezií.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181" y="2484185"/>
            <a:ext cx="12136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Velmi </a:t>
            </a:r>
            <a:r>
              <a:rPr lang="cs-CZ" sz="3200" b="1" u="sng" dirty="0" smtClean="0">
                <a:solidFill>
                  <a:srgbClr val="FFFF00"/>
                </a:solidFill>
              </a:rPr>
              <a:t>uznával osvícenství, a životní poslání viděl v reformě státu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81" y="3791942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-sám žil velmi </a:t>
            </a:r>
            <a:r>
              <a:rPr lang="cs-CZ" sz="3200" b="1" dirty="0" smtClean="0"/>
              <a:t>střídmě, </a:t>
            </a:r>
            <a:r>
              <a:rPr lang="cs-CZ" sz="3200" b="1" dirty="0"/>
              <a:t>byl </a:t>
            </a:r>
            <a:r>
              <a:rPr lang="cs-CZ" sz="3200" b="1" dirty="0" smtClean="0"/>
              <a:t>populární </a:t>
            </a:r>
            <a:r>
              <a:rPr lang="cs-CZ" sz="3200" b="1" dirty="0"/>
              <a:t>u </a:t>
            </a:r>
            <a:r>
              <a:rPr lang="cs-CZ" sz="3200" b="1" dirty="0" smtClean="0"/>
              <a:t>lidu</a:t>
            </a:r>
            <a:r>
              <a:rPr lang="cs-CZ" sz="3200" b="1" dirty="0"/>
              <a:t>, odsuzoval rozmařilost </a:t>
            </a:r>
            <a:r>
              <a:rPr lang="cs-CZ" sz="3200" b="1" dirty="0" smtClean="0"/>
              <a:t>šlechty, kterou byl nazýván „selským“ císařem.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5661248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Na začátku vlády získal nová území  - Halič a část Bavorska.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7176120" y="594928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Marie Terezie </a:t>
            </a:r>
            <a:r>
              <a:rPr lang="cs-CZ" dirty="0"/>
              <a:t>-Koruna Josefa II. je uložena ve </a:t>
            </a:r>
            <a:r>
              <a:rPr lang="cs-CZ" dirty="0" err="1"/>
              <a:t>Schatzkammer</a:t>
            </a:r>
            <a:r>
              <a:rPr lang="cs-CZ" dirty="0"/>
              <a:t> ve Vídni. Je z pozlaceného stříbra a byla vyrobena r. 1764 ve Vídni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91344" y="6095037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u="sng" dirty="0"/>
              <a:t>Josef II. </a:t>
            </a:r>
            <a:r>
              <a:rPr lang="cs-CZ" b="1" u="sng" dirty="0" smtClean="0"/>
              <a:t>- Císař </a:t>
            </a:r>
            <a:r>
              <a:rPr lang="cs-CZ" b="1" u="sng" dirty="0"/>
              <a:t>Svaté říše římské, král český, uherský a chorvatský, arcivévoda rakouský  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1" y="260648"/>
            <a:ext cx="4320480" cy="561662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20" y="260648"/>
            <a:ext cx="4608512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1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-24680" y="2639814"/>
            <a:ext cx="12543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Josef II. usiloval, aby církev byla „užitečná“ a podřízena státu-rušení klášterů. Zbylé – </a:t>
            </a:r>
            <a:r>
              <a:rPr lang="cs-CZ" sz="3200" b="1" u="sng" dirty="0" smtClean="0">
                <a:solidFill>
                  <a:srgbClr val="FFFF00"/>
                </a:solidFill>
              </a:rPr>
              <a:t>vzdělávací 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charit.činnosti</a:t>
            </a:r>
            <a:r>
              <a:rPr lang="cs-CZ" sz="3200" b="1" u="sng" dirty="0" smtClean="0">
                <a:solidFill>
                  <a:srgbClr val="FFFF00"/>
                </a:solidFill>
              </a:rPr>
              <a:t>, farář musel vést MATRIKU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181" y="1127646"/>
            <a:ext cx="12136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 </a:t>
            </a:r>
            <a:r>
              <a:rPr lang="cs-CZ" sz="3200" b="1" u="sng" smtClean="0">
                <a:solidFill>
                  <a:srgbClr val="FFFF00"/>
                </a:solidFill>
              </a:rPr>
              <a:t>říjnu 1771 </a:t>
            </a:r>
            <a:r>
              <a:rPr lang="cs-CZ" sz="3200" b="1" u="sng" dirty="0" smtClean="0">
                <a:solidFill>
                  <a:srgbClr val="FFFF00"/>
                </a:solidFill>
              </a:rPr>
              <a:t>vydal Josef II. Toleranční patent</a:t>
            </a:r>
            <a:r>
              <a:rPr lang="cs-CZ" sz="3200" b="1" dirty="0" smtClean="0"/>
              <a:t>- povolená jiná vyznání-(luteránství, kalvinismus, pravoslaví), </a:t>
            </a:r>
            <a:r>
              <a:rPr lang="cs-CZ" sz="3200" b="1" dirty="0" err="1" smtClean="0"/>
              <a:t>katolismus</a:t>
            </a:r>
            <a:r>
              <a:rPr lang="cs-CZ" sz="3200" b="1" dirty="0" smtClean="0"/>
              <a:t> - hlavní náboženství.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-35614" y="4295998"/>
            <a:ext cx="1215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Bylo </a:t>
            </a:r>
            <a:r>
              <a:rPr lang="cs-CZ" sz="3200" b="1" u="sng" dirty="0" smtClean="0">
                <a:solidFill>
                  <a:srgbClr val="FFFF00"/>
                </a:solidFill>
              </a:rPr>
              <a:t>zrovnoprávněno židovské obyvatelstvo</a:t>
            </a:r>
            <a:r>
              <a:rPr lang="cs-CZ" sz="3200" b="1" dirty="0" smtClean="0"/>
              <a:t>- zrušil ghetta, mohli se vzdělávat, chtěl zamezit antisemitismu a pogromům.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181" y="5796553"/>
            <a:ext cx="1178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-v roce </a:t>
            </a:r>
            <a:r>
              <a:rPr lang="cs-CZ" sz="3200" b="1" u="sng" dirty="0" smtClean="0">
                <a:solidFill>
                  <a:srgbClr val="FFFF00"/>
                </a:solidFill>
              </a:rPr>
              <a:t>1781 zrušil nevolnictví</a:t>
            </a:r>
            <a:r>
              <a:rPr lang="cs-CZ" sz="3200" b="1" dirty="0" smtClean="0"/>
              <a:t>, zůstala robota a naturální dávky.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43672" y="11663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REFORMY JOSEFA II.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89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16080" y="60932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Toleranční patent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1344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Leopold  II.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112" y="476672"/>
            <a:ext cx="4536504" cy="525658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476672"/>
            <a:ext cx="4896544" cy="52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2968" y="381161"/>
            <a:ext cx="12543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- zrušil cenzuru, posílil moc státu</a:t>
            </a:r>
            <a:r>
              <a:rPr lang="cs-CZ" sz="2800" b="1" dirty="0" smtClean="0"/>
              <a:t>, </a:t>
            </a:r>
            <a:r>
              <a:rPr lang="cs-CZ" sz="3200" b="1" dirty="0"/>
              <a:t>p</a:t>
            </a:r>
            <a:r>
              <a:rPr lang="cs-CZ" sz="3200" b="1" dirty="0" smtClean="0"/>
              <a:t>roti reformám se bouřila především šlechta – ztratila neomezenou moc nad poddanými.</a:t>
            </a:r>
            <a:br>
              <a:rPr lang="cs-CZ" sz="3200" b="1" dirty="0" smtClean="0"/>
            </a:br>
            <a:r>
              <a:rPr lang="cs-CZ" sz="3200" b="1" dirty="0" smtClean="0"/>
              <a:t>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24680" y="1988840"/>
            <a:ext cx="12305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Manželky Josefa II. – Marie Josefa Bavorská( 1765) a Isabela Parmská</a:t>
            </a:r>
            <a:br>
              <a:rPr lang="cs-CZ" sz="3200" b="1" dirty="0" smtClean="0"/>
            </a:br>
            <a:r>
              <a:rPr lang="cs-CZ" sz="3200" b="1" dirty="0" smtClean="0"/>
              <a:t>  (1760) , děti – Marie Terezie </a:t>
            </a:r>
            <a:r>
              <a:rPr lang="cs-CZ" sz="3200" b="1" dirty="0" err="1" smtClean="0"/>
              <a:t>Habsbursko</a:t>
            </a:r>
            <a:r>
              <a:rPr lang="cs-CZ" sz="3200" b="1" dirty="0" smtClean="0"/>
              <a:t> – Lotrinská.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81" y="3717032"/>
            <a:ext cx="11801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Josef II. zemřel  20.2.1790 ve Vídni,</a:t>
            </a:r>
            <a:r>
              <a:rPr lang="cs-CZ" sz="3200" b="1" dirty="0" smtClean="0"/>
              <a:t> po smrti nastoupil na trůn jeho</a:t>
            </a:r>
            <a:br>
              <a:rPr lang="cs-CZ" sz="3200" b="1" dirty="0" smtClean="0"/>
            </a:br>
            <a:r>
              <a:rPr lang="cs-CZ" sz="3200" b="1" dirty="0" smtClean="0"/>
              <a:t>  mladší bratr Leopold II. </a:t>
            </a:r>
            <a:r>
              <a:rPr lang="cs-CZ" sz="3200" b="1" smtClean="0"/>
              <a:t>(</a:t>
            </a:r>
            <a:r>
              <a:rPr lang="cs-CZ" sz="3200" b="1" smtClean="0"/>
              <a:t>1790-1792</a:t>
            </a:r>
            <a:r>
              <a:rPr lang="cs-CZ" sz="3200" b="1" dirty="0" smtClean="0"/>
              <a:t>).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181" y="5520134"/>
            <a:ext cx="1201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371737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5523" y="1916832"/>
            <a:ext cx="1197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1" y="908720"/>
            <a:ext cx="6696743" cy="547260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063552" y="11663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DOPLŇ VODOROVNĚ</a:t>
            </a:r>
            <a:endParaRPr lang="cs-CZ" sz="2800" b="1" u="sng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32104" y="908720"/>
            <a:ext cx="5159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1. r.1740 nastoupila na trůn M - - - - </a:t>
            </a:r>
            <a:br>
              <a:rPr lang="cs-CZ" sz="2400" b="1" dirty="0" smtClean="0"/>
            </a:br>
            <a:r>
              <a:rPr lang="cs-CZ" sz="2400" b="1" dirty="0" smtClean="0"/>
              <a:t>    </a:t>
            </a:r>
            <a:r>
              <a:rPr lang="cs-CZ" sz="2400" b="1" dirty="0"/>
              <a:t>T</a:t>
            </a:r>
            <a:r>
              <a:rPr lang="cs-CZ" sz="2400" b="1" dirty="0" smtClean="0"/>
              <a:t>erezie.</a:t>
            </a:r>
            <a:br>
              <a:rPr lang="cs-CZ" sz="2400" b="1" dirty="0" smtClean="0"/>
            </a:br>
            <a:r>
              <a:rPr lang="cs-CZ" sz="2400" b="1" dirty="0" smtClean="0"/>
              <a:t>2. Její syn J - - - -  II. pokračoval v</a:t>
            </a:r>
            <a:br>
              <a:rPr lang="cs-CZ" sz="2400" b="1" dirty="0" smtClean="0"/>
            </a:br>
            <a:r>
              <a:rPr lang="cs-CZ" sz="2400" b="1" dirty="0" smtClean="0"/>
              <a:t>    reformách.</a:t>
            </a:r>
            <a:br>
              <a:rPr lang="cs-CZ" sz="2400" b="1" dirty="0" smtClean="0"/>
            </a:br>
            <a:r>
              <a:rPr lang="cs-CZ" sz="2400" b="1" dirty="0" smtClean="0"/>
              <a:t>3. Matriku musel vést f - - - - - .</a:t>
            </a:r>
            <a:br>
              <a:rPr lang="cs-CZ" sz="2400" b="1" dirty="0" smtClean="0"/>
            </a:br>
            <a:r>
              <a:rPr lang="cs-CZ" sz="2400" b="1" dirty="0" smtClean="0"/>
              <a:t>4. Za vlády M.T. byla zavedena   </a:t>
            </a:r>
            <a:br>
              <a:rPr lang="cs-CZ" sz="2400" b="1" dirty="0" smtClean="0"/>
            </a:br>
            <a:r>
              <a:rPr lang="cs-CZ" sz="2400" b="1" dirty="0" smtClean="0"/>
              <a:t>    p - - - - - - školní docházka.</a:t>
            </a:r>
            <a:br>
              <a:rPr lang="cs-CZ" sz="2400" b="1" dirty="0" smtClean="0"/>
            </a:br>
            <a:r>
              <a:rPr lang="cs-CZ" sz="2400" b="1" dirty="0" smtClean="0"/>
              <a:t>5. Josef II. z - - - - -  nevolnictví</a:t>
            </a:r>
            <a:br>
              <a:rPr lang="cs-CZ" sz="2400" b="1" dirty="0" smtClean="0"/>
            </a:br>
            <a:r>
              <a:rPr lang="cs-CZ" sz="2400" b="1" dirty="0" smtClean="0"/>
              <a:t>6. M.T. odstranila cla a m - - - .</a:t>
            </a:r>
            <a:br>
              <a:rPr lang="cs-CZ" sz="2400" b="1" dirty="0" smtClean="0"/>
            </a:br>
            <a:r>
              <a:rPr lang="cs-CZ" sz="2400" b="1" dirty="0" smtClean="0"/>
              <a:t>7. M.T. zavedla jednotné váhy a m - - - 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504476"/>
            <a:ext cx="10657183" cy="509287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15680" y="40466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ŘEŠENÍ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3177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3333</TotalTime>
  <Words>293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FrankRuehl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388</cp:revision>
  <dcterms:created xsi:type="dcterms:W3CDTF">2014-02-05T17:07:28Z</dcterms:created>
  <dcterms:modified xsi:type="dcterms:W3CDTF">2020-02-11T09:44:23Z</dcterms:modified>
</cp:coreProperties>
</file>