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85" r:id="rId4"/>
    <p:sldId id="288" r:id="rId5"/>
    <p:sldId id="29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>
      <p:cViewPr varScale="1">
        <p:scale>
          <a:sx n="79" d="100"/>
          <a:sy n="79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767408" y="2708920"/>
            <a:ext cx="10513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Věda a technický pokrok </a:t>
            </a:r>
            <a:b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</a:br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v 18. století</a:t>
            </a:r>
            <a:endParaRPr lang="cs-CZ" sz="6000" b="1" u="sng" dirty="0">
              <a:solidFill>
                <a:srgbClr val="92D050"/>
              </a:solidFill>
              <a:latin typeface="Broadway" panose="04040905080B02020502" pitchFamily="82" charset="0"/>
              <a:cs typeface="FrankRuehl" panose="020E0503060101010101" pitchFamily="34" charset="-79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20.1.2015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04664"/>
            <a:ext cx="12576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Věda se v 18. stol. specializuje –zájem široké veřejnosti. </a:t>
            </a:r>
            <a:r>
              <a:rPr lang="cs-CZ" sz="3200" b="1" u="sng" dirty="0" smtClean="0"/>
              <a:t>Vynálezy</a:t>
            </a:r>
            <a:br>
              <a:rPr lang="cs-CZ" sz="3200" b="1" u="sng" dirty="0" smtClean="0"/>
            </a:br>
            <a:r>
              <a:rPr lang="cs-CZ" sz="3200" b="1" u="sng" dirty="0" smtClean="0"/>
              <a:t>  zasahují do běžného života a </a:t>
            </a:r>
            <a:r>
              <a:rPr lang="cs-CZ" sz="3200" b="1" u="sng" dirty="0" smtClean="0"/>
              <a:t>způsobují </a:t>
            </a:r>
            <a:r>
              <a:rPr lang="cs-CZ" sz="3200" b="1" u="sng" dirty="0" smtClean="0"/>
              <a:t>změny ve společ</a:t>
            </a:r>
            <a:r>
              <a:rPr lang="cs-CZ" sz="3200" b="1" dirty="0" smtClean="0"/>
              <a:t>nosti.</a:t>
            </a:r>
            <a:r>
              <a:rPr lang="cs-CZ" sz="28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181" y="2132856"/>
            <a:ext cx="12136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Matematika – obohacena o </a:t>
            </a:r>
            <a:r>
              <a:rPr lang="cs-CZ" sz="3200" b="1" u="sng" dirty="0" smtClean="0"/>
              <a:t>deskriptivní geometrii</a:t>
            </a:r>
            <a:r>
              <a:rPr lang="cs-CZ" sz="3200" b="1" dirty="0" smtClean="0"/>
              <a:t>, astronomie – zájem o </a:t>
            </a:r>
            <a:r>
              <a:rPr lang="cs-CZ" sz="3200" b="1" u="sng" dirty="0" smtClean="0"/>
              <a:t>dráhu a pohyb komety, tvar planety Země</a:t>
            </a:r>
            <a:r>
              <a:rPr lang="cs-CZ" sz="3200" b="1" dirty="0"/>
              <a:t>.</a:t>
            </a:r>
            <a:r>
              <a:rPr lang="cs-CZ" sz="32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80" y="3791942"/>
            <a:ext cx="123775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Zájem o elektrické a magnetické jevy-</a:t>
            </a:r>
            <a:r>
              <a:rPr lang="cs-CZ" sz="3200" b="1" dirty="0" err="1" smtClean="0"/>
              <a:t>ital</a:t>
            </a:r>
            <a:r>
              <a:rPr lang="cs-CZ" sz="3200" b="1" dirty="0" smtClean="0"/>
              <a:t>. lékař </a:t>
            </a:r>
            <a:r>
              <a:rPr lang="cs-CZ" sz="3200" b="1" dirty="0" err="1" smtClean="0"/>
              <a:t>Louigi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Galvani</a:t>
            </a:r>
            <a:r>
              <a:rPr lang="cs-CZ" sz="3200" b="1" dirty="0" smtClean="0"/>
              <a:t> – reakce živé tkáně na elektrické výboje, Alessandro Volta ( dva kovy-náboj).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5373216"/>
            <a:ext cx="11521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Běžným se stalo měření teploty –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Reaumur</a:t>
            </a:r>
            <a:r>
              <a:rPr lang="cs-CZ" sz="3200" b="1" u="sng" dirty="0" smtClean="0">
                <a:solidFill>
                  <a:srgbClr val="FFFF00"/>
                </a:solidFill>
              </a:rPr>
              <a:t>, Celsius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27848" y="59492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Alessandro Volta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71464" y="609503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r>
              <a:rPr lang="cs-CZ" dirty="0" err="1" smtClean="0"/>
              <a:t>Louigi</a:t>
            </a:r>
            <a:r>
              <a:rPr lang="cs-CZ" dirty="0" smtClean="0"/>
              <a:t> </a:t>
            </a:r>
            <a:r>
              <a:rPr lang="cs-CZ" dirty="0" err="1" smtClean="0"/>
              <a:t>Galvani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3" y="116631"/>
            <a:ext cx="3600400" cy="547260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769" y="260648"/>
            <a:ext cx="3888431" cy="532859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260648"/>
            <a:ext cx="3816423" cy="532859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976320" y="5805264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Anders</a:t>
            </a:r>
            <a:r>
              <a:rPr lang="cs-CZ" sz="2000" dirty="0" smtClean="0"/>
              <a:t> Celsius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951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-24680" y="2639814"/>
            <a:ext cx="12543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Botanika</a:t>
            </a:r>
            <a:r>
              <a:rPr lang="cs-CZ" sz="3200" b="1" dirty="0" smtClean="0"/>
              <a:t> – Carlo Linné – systém zařazování rostlin a živočichů, na </a:t>
            </a:r>
            <a:br>
              <a:rPr lang="cs-CZ" sz="3200" b="1" dirty="0" smtClean="0"/>
            </a:br>
            <a:r>
              <a:rPr lang="cs-CZ" sz="3200" b="1" dirty="0" smtClean="0"/>
              <a:t>  vzestupu byla </a:t>
            </a:r>
            <a:r>
              <a:rPr lang="cs-CZ" sz="3200" b="1" u="sng" dirty="0" smtClean="0">
                <a:solidFill>
                  <a:srgbClr val="FFFF00"/>
                </a:solidFill>
              </a:rPr>
              <a:t>medicína</a:t>
            </a:r>
            <a:r>
              <a:rPr lang="cs-CZ" sz="3200" b="1" dirty="0"/>
              <a:t> </a:t>
            </a:r>
            <a:r>
              <a:rPr lang="cs-CZ" sz="3200" b="1" dirty="0" smtClean="0"/>
              <a:t>– očkování pomocí vakcíny, znalost anatomie.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181" y="836712"/>
            <a:ext cx="12136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Moderní začíná být </a:t>
            </a:r>
            <a:r>
              <a:rPr lang="cs-CZ" sz="3200" b="1" dirty="0" smtClean="0">
                <a:solidFill>
                  <a:srgbClr val="FFFF00"/>
                </a:solidFill>
              </a:rPr>
              <a:t>Chemie</a:t>
            </a:r>
            <a:r>
              <a:rPr lang="cs-CZ" sz="3200" b="1" dirty="0" smtClean="0"/>
              <a:t> ( </a:t>
            </a:r>
            <a:r>
              <a:rPr lang="cs-CZ" sz="3200" b="1" dirty="0" err="1" smtClean="0"/>
              <a:t>flosigon</a:t>
            </a:r>
            <a:r>
              <a:rPr lang="cs-CZ" sz="3200" b="1" dirty="0" smtClean="0"/>
              <a:t> – hořlavá látka) , určení vodíku, </a:t>
            </a:r>
            <a:r>
              <a:rPr lang="cs-CZ" sz="3200" b="1" dirty="0" err="1" smtClean="0"/>
              <a:t>dusíku,kyslíku</a:t>
            </a:r>
            <a:r>
              <a:rPr lang="cs-CZ" sz="3200" b="1" dirty="0" smtClean="0"/>
              <a:t> a chlóru, </a:t>
            </a:r>
            <a:r>
              <a:rPr lang="cs-CZ" sz="3200" b="1" dirty="0" err="1" smtClean="0"/>
              <a:t>flosigonovou</a:t>
            </a:r>
            <a:r>
              <a:rPr lang="cs-CZ" sz="3200" b="1" dirty="0" smtClean="0"/>
              <a:t> teorii vyvrátil – Antoine </a:t>
            </a:r>
            <a:r>
              <a:rPr lang="cs-CZ" sz="3200" b="1" dirty="0" err="1" smtClean="0"/>
              <a:t>Lavoisier</a:t>
            </a:r>
            <a:r>
              <a:rPr lang="cs-CZ" sz="3200" b="1" dirty="0" smtClean="0"/>
              <a:t>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-35614" y="4295998"/>
            <a:ext cx="1215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Technika – James Watt – parní stroj – 1774 </a:t>
            </a:r>
            <a:r>
              <a:rPr lang="cs-CZ" sz="3200" b="1" dirty="0" smtClean="0"/>
              <a:t>zdroj energie, motory-</a:t>
            </a:r>
            <a:br>
              <a:rPr lang="cs-CZ" sz="3200" b="1" dirty="0" smtClean="0"/>
            </a:br>
            <a:r>
              <a:rPr lang="cs-CZ" sz="3200" b="1" dirty="0" smtClean="0"/>
              <a:t>  manufaktury – potlačení lidské práce, </a:t>
            </a:r>
            <a:r>
              <a:rPr lang="cs-CZ" sz="3200" b="1" u="sng" dirty="0" smtClean="0">
                <a:solidFill>
                  <a:srgbClr val="FFFF00"/>
                </a:solidFill>
              </a:rPr>
              <a:t>bleskosvod – Prokop Diviš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81" y="5796553"/>
            <a:ext cx="1178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-železnice, lokomotiva, </a:t>
            </a:r>
            <a:r>
              <a:rPr lang="cs-CZ" sz="3200" b="1" u="sng" dirty="0" smtClean="0">
                <a:solidFill>
                  <a:srgbClr val="FFFF00"/>
                </a:solidFill>
              </a:rPr>
              <a:t>létající balóny – bratři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Montgolfiérové</a:t>
            </a:r>
            <a:r>
              <a:rPr lang="cs-CZ" sz="3200" b="1" dirty="0" smtClean="0"/>
              <a:t>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143672" y="11663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89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16080" y="609329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Prokop Diviš</a:t>
            </a:r>
            <a:endParaRPr lang="cs-CZ" sz="2400" b="1" u="sng" dirty="0"/>
          </a:p>
        </p:txBody>
      </p:sp>
      <p:sp>
        <p:nvSpPr>
          <p:cNvPr id="8" name="TextovéPole 7"/>
          <p:cNvSpPr txBox="1"/>
          <p:nvPr/>
        </p:nvSpPr>
        <p:spPr>
          <a:xfrm>
            <a:off x="1559496" y="594928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sz="2400" b="1" u="sng" dirty="0" smtClean="0"/>
              <a:t>James Watt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332656"/>
            <a:ext cx="5112568" cy="54726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0" y="404664"/>
            <a:ext cx="4464496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7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3449</TotalTime>
  <Words>159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Broadway</vt:lpstr>
      <vt:lpstr>Calibri</vt:lpstr>
      <vt:lpstr>Calibri Light</vt:lpstr>
      <vt:lpstr>FrankRuehl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407</cp:revision>
  <dcterms:created xsi:type="dcterms:W3CDTF">2014-02-05T17:07:28Z</dcterms:created>
  <dcterms:modified xsi:type="dcterms:W3CDTF">2016-01-28T08:18:53Z</dcterms:modified>
</cp:coreProperties>
</file>