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 Ukazatelé národního hospodářství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15.3.2016, VO  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332656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Základními ukazateli národního hospodářství jsou: </a:t>
            </a:r>
            <a:br>
              <a:rPr lang="cs-CZ" sz="3200" b="1" u="sng" dirty="0"/>
            </a:br>
            <a:r>
              <a:rPr lang="cs-CZ" sz="3200" b="1" dirty="0"/>
              <a:t>  -HDP –hrubý domácí produkt</a:t>
            </a:r>
            <a:br>
              <a:rPr lang="cs-CZ" sz="3200" b="1" dirty="0"/>
            </a:br>
            <a:r>
              <a:rPr lang="cs-CZ" sz="3200" b="1" dirty="0"/>
              <a:t>  -míra nezaměstnanosti</a:t>
            </a:r>
            <a:br>
              <a:rPr lang="cs-CZ" sz="3200" b="1" dirty="0"/>
            </a:br>
            <a:r>
              <a:rPr lang="cs-CZ" sz="3200" b="1" dirty="0"/>
              <a:t>  - míra inflace</a:t>
            </a:r>
            <a:br>
              <a:rPr lang="cs-CZ" sz="3200" b="1" dirty="0"/>
            </a:br>
            <a:r>
              <a:rPr lang="cs-CZ" sz="3200" b="1" dirty="0"/>
              <a:t>  - obchodní bilance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1344" y="5255041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1344" y="4079974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Hrubý domácí produkt</a:t>
            </a:r>
            <a:r>
              <a:rPr lang="cs-CZ" sz="3200" b="1" dirty="0">
                <a:solidFill>
                  <a:srgbClr val="FFFF00"/>
                </a:solidFill>
              </a:rPr>
              <a:t>- zahrnuje tržní hodnotu všech vyrobených výrobků a služeb za 1 rok na území našeho státu.( vše co se vyrobí).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63352" y="5661248"/>
            <a:ext cx="11593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Údaje o HDP sestavuje a publikuje Český statistický úřad- ČSÚ. 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  HDP nezachycuje to, co neprojde trhem.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157429-9AA5-42B3-95DB-94F69B632C07}"/>
              </a:ext>
            </a:extLst>
          </p:cNvPr>
          <p:cNvSpPr txBox="1"/>
          <p:nvPr/>
        </p:nvSpPr>
        <p:spPr>
          <a:xfrm>
            <a:off x="3791744" y="299695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HRUBÝ  DOMÁCÍ PRODUKT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9336" y="476672"/>
            <a:ext cx="12313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Činnosti a výrobky, které by byly legální, ale jsou zatajovány před úřady s cílem vyhnout se zdanění – patří do tzv. </a:t>
            </a:r>
            <a:r>
              <a:rPr lang="cs-CZ" sz="3200" b="1" u="sng" dirty="0">
                <a:solidFill>
                  <a:srgbClr val="FFFF00"/>
                </a:solidFill>
              </a:rPr>
              <a:t>„šedé ekonomiky“.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F9234A1-CC59-4BE9-8C07-6AE6BD5308ED}"/>
              </a:ext>
            </a:extLst>
          </p:cNvPr>
          <p:cNvSpPr txBox="1"/>
          <p:nvPr/>
        </p:nvSpPr>
        <p:spPr>
          <a:xfrm>
            <a:off x="335360" y="2060848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Příjmy z trestné činnosti řadíme do tzv.</a:t>
            </a:r>
            <a:r>
              <a:rPr lang="cs-CZ" sz="3200" b="1" dirty="0"/>
              <a:t> </a:t>
            </a:r>
            <a:r>
              <a:rPr lang="cs-CZ" sz="3200" b="1" u="sng" dirty="0">
                <a:solidFill>
                  <a:srgbClr val="FFFF00"/>
                </a:solidFill>
              </a:rPr>
              <a:t>“černé ekonomiky“.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2B596FF-B6DF-4213-B144-F4048C9C2D1F}"/>
              </a:ext>
            </a:extLst>
          </p:cNvPr>
          <p:cNvSpPr txBox="1"/>
          <p:nvPr/>
        </p:nvSpPr>
        <p:spPr>
          <a:xfrm>
            <a:off x="263352" y="2996952"/>
            <a:ext cx="1144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                                     </a:t>
            </a:r>
            <a:r>
              <a:rPr lang="cs-CZ" sz="3200" b="1" u="sng" dirty="0"/>
              <a:t>MÍRA  NEZAMĚSTNANOSTI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7A25E-CE18-4607-AEED-051D35001D83}"/>
              </a:ext>
            </a:extLst>
          </p:cNvPr>
          <p:cNvSpPr txBox="1"/>
          <p:nvPr/>
        </p:nvSpPr>
        <p:spPr>
          <a:xfrm>
            <a:off x="407368" y="3933056"/>
            <a:ext cx="11784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 Nezaměstnanost může být</a:t>
            </a:r>
            <a:r>
              <a:rPr lang="cs-CZ" sz="3200" b="1" dirty="0"/>
              <a:t> : </a:t>
            </a:r>
            <a:br>
              <a:rPr lang="cs-CZ" sz="3200" b="1" dirty="0"/>
            </a:br>
            <a:r>
              <a:rPr lang="cs-CZ" sz="3200" b="1" dirty="0"/>
              <a:t>- frikční – dočasná (když přechází od jednoho zaměstnav. druhému)</a:t>
            </a:r>
            <a:br>
              <a:rPr lang="cs-CZ" sz="3200" b="1" dirty="0"/>
            </a:br>
            <a:r>
              <a:rPr lang="cs-CZ" sz="3200" b="1" dirty="0"/>
              <a:t>- strukturální- podle regionu, např. utlumení těžby, uzavření závodu..</a:t>
            </a:r>
            <a:br>
              <a:rPr lang="cs-CZ" sz="3200" b="1" dirty="0"/>
            </a:br>
            <a:r>
              <a:rPr lang="cs-CZ" sz="3200" b="1" dirty="0"/>
              <a:t>- cyklická – při </a:t>
            </a:r>
            <a:r>
              <a:rPr lang="cs-CZ" sz="3200" b="1" dirty="0" err="1"/>
              <a:t>hodp.růstu</a:t>
            </a:r>
            <a:r>
              <a:rPr lang="cs-CZ" sz="3200" b="1" dirty="0"/>
              <a:t> klesá, při poklesu stoupá</a:t>
            </a:r>
            <a:br>
              <a:rPr lang="cs-CZ" sz="3200" b="1" dirty="0"/>
            </a:br>
            <a:r>
              <a:rPr lang="cs-CZ" sz="3200" b="1" dirty="0"/>
              <a:t>- sezónní – souvisí s ročním obdobím, obvykle vyšší v zimě </a:t>
            </a:r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3352" y="260648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Míra nezaměstnanosti </a:t>
            </a:r>
            <a:r>
              <a:rPr lang="cs-CZ" sz="3200" b="1" u="sng" dirty="0"/>
              <a:t>je podíl počtu nezaměstnaných na celkovém počtu pracujících, uvádí se v procentech. Hlásí  se na Úřadu práce.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328" y="1844824"/>
            <a:ext cx="12673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5 funkcí úřadu práce</a:t>
            </a:r>
            <a:r>
              <a:rPr lang="cs-CZ" sz="3200" b="1" dirty="0">
                <a:solidFill>
                  <a:srgbClr val="FFFF00"/>
                </a:solidFill>
              </a:rPr>
              <a:t>: poskytuje </a:t>
            </a:r>
            <a:r>
              <a:rPr lang="cs-CZ" sz="3200" b="1" dirty="0" err="1">
                <a:solidFill>
                  <a:srgbClr val="FFFF00"/>
                </a:solidFill>
              </a:rPr>
              <a:t>rekvalif.kurzy,eviduje</a:t>
            </a:r>
            <a:r>
              <a:rPr lang="cs-CZ" sz="3200" b="1" dirty="0">
                <a:solidFill>
                  <a:srgbClr val="FFFF00"/>
                </a:solidFill>
              </a:rPr>
              <a:t> uchazeče o </a:t>
            </a:r>
            <a:r>
              <a:rPr lang="cs-CZ" sz="3200" b="1" dirty="0" err="1">
                <a:solidFill>
                  <a:srgbClr val="FFFF00"/>
                </a:solidFill>
              </a:rPr>
              <a:t>zaměstnání,eviduje</a:t>
            </a:r>
            <a:r>
              <a:rPr lang="cs-CZ" sz="3200" b="1" dirty="0">
                <a:solidFill>
                  <a:srgbClr val="FFFF00"/>
                </a:solidFill>
              </a:rPr>
              <a:t> volná </a:t>
            </a:r>
            <a:r>
              <a:rPr lang="cs-CZ" sz="3200" b="1" dirty="0" err="1">
                <a:solidFill>
                  <a:srgbClr val="FFFF00"/>
                </a:solidFill>
              </a:rPr>
              <a:t>prac.místa,poskytuje</a:t>
            </a:r>
            <a:r>
              <a:rPr lang="cs-CZ" sz="3200" b="1" dirty="0">
                <a:solidFill>
                  <a:srgbClr val="FFFF00"/>
                </a:solidFill>
              </a:rPr>
              <a:t> podporu v </a:t>
            </a:r>
            <a:r>
              <a:rPr lang="cs-CZ" sz="3200" b="1" dirty="0" err="1">
                <a:solidFill>
                  <a:srgbClr val="FFFF00"/>
                </a:solidFill>
              </a:rPr>
              <a:t>nezaměstn</a:t>
            </a:r>
            <a:r>
              <a:rPr lang="cs-CZ" sz="3200" b="1" dirty="0">
                <a:solidFill>
                  <a:srgbClr val="FFFF00"/>
                </a:solidFill>
              </a:rPr>
              <a:t>.,</a:t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>za nezaměstnané platí povinné zdravotní pojištění.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999102" y="3429000"/>
            <a:ext cx="3113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INFLACE</a:t>
            </a:r>
            <a:r>
              <a:rPr lang="cs-CZ" sz="3200" b="1" dirty="0"/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328" y="4149080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Inflace je růst cen výrobků, </a:t>
            </a:r>
            <a:r>
              <a:rPr lang="cs-CZ" sz="3200" b="1" u="sng" dirty="0" err="1">
                <a:solidFill>
                  <a:srgbClr val="FFFF00"/>
                </a:solidFill>
              </a:rPr>
              <a:t>služeb,práce</a:t>
            </a:r>
            <a:r>
              <a:rPr lang="cs-CZ" sz="3200" b="1" u="sng" dirty="0">
                <a:solidFill>
                  <a:srgbClr val="FFFF00"/>
                </a:solidFill>
              </a:rPr>
              <a:t>, přičemž se zmenšuje kupní síla peněz.</a:t>
            </a:r>
            <a:r>
              <a:rPr lang="cs-CZ" sz="3200" b="1" u="sng" dirty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ECFB423-8536-4024-B6C4-F6A51F1AD186}"/>
              </a:ext>
            </a:extLst>
          </p:cNvPr>
          <p:cNvSpPr txBox="1"/>
          <p:nvPr/>
        </p:nvSpPr>
        <p:spPr>
          <a:xfrm>
            <a:off x="191344" y="5733256"/>
            <a:ext cx="11881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-Zmenšuje se množství výrobků a služeb, které si můžete za stejnou částku koupit.</a:t>
            </a:r>
          </a:p>
          <a:p>
            <a:r>
              <a:rPr lang="cs-CZ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425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700002" y="404664"/>
            <a:ext cx="4196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u="sng" dirty="0"/>
              <a:t>OBCHODNÍ  BILANCE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7368" y="1700808"/>
            <a:ext cx="11449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Přínosem národního hospod. je zapojení do mezinárod. obchodu,</a:t>
            </a:r>
            <a:br>
              <a:rPr lang="cs-CZ" sz="3200" b="1" dirty="0"/>
            </a:br>
            <a:r>
              <a:rPr lang="cs-CZ" sz="3200" b="1" dirty="0"/>
              <a:t>  </a:t>
            </a:r>
            <a:r>
              <a:rPr lang="cs-CZ" sz="3200" b="1" u="sng" dirty="0">
                <a:solidFill>
                  <a:srgbClr val="FFFF00"/>
                </a:solidFill>
              </a:rPr>
              <a:t>ze státu se dováží a vyváží zboží</a:t>
            </a:r>
            <a:r>
              <a:rPr lang="cs-CZ" sz="3200" b="1" dirty="0"/>
              <a:t>.</a:t>
            </a:r>
            <a:r>
              <a:rPr lang="cs-CZ" sz="3200" b="1" u="sng" dirty="0"/>
              <a:t> </a:t>
            </a:r>
            <a:r>
              <a:rPr lang="cs-CZ" sz="3200" b="1" dirty="0"/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328" y="3429000"/>
            <a:ext cx="12025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Vývoz – export – tržní hodnota odeslaného zboží do zahraničí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u="sng" dirty="0">
                <a:solidFill>
                  <a:srgbClr val="FFFF00"/>
                </a:solidFill>
              </a:rPr>
              <a:t>  Dovoz – import – tržní hodnota zboží přijatého ze zahraničí.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DD1DE-467D-4DC1-85B3-5360AFFDB8F3}"/>
              </a:ext>
            </a:extLst>
          </p:cNvPr>
          <p:cNvSpPr txBox="1"/>
          <p:nvPr/>
        </p:nvSpPr>
        <p:spPr>
          <a:xfrm>
            <a:off x="47328" y="5013176"/>
            <a:ext cx="12241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Obchodní bilance je účet zaznamenávající exporty a importy dané země. Saldo </a:t>
            </a:r>
            <a:r>
              <a:rPr lang="cs-CZ" sz="3200" b="1" u="sng" dirty="0" err="1">
                <a:solidFill>
                  <a:srgbClr val="FFFF00"/>
                </a:solidFill>
              </a:rPr>
              <a:t>obch.bilance</a:t>
            </a:r>
            <a:r>
              <a:rPr lang="cs-CZ" sz="3200" b="1" u="sng" dirty="0">
                <a:solidFill>
                  <a:srgbClr val="FFFF00"/>
                </a:solidFill>
              </a:rPr>
              <a:t> je rozdíl mezi hodnotou </a:t>
            </a:r>
            <a:r>
              <a:rPr lang="cs-CZ" sz="3200" b="1" u="sng" dirty="0" err="1">
                <a:solidFill>
                  <a:srgbClr val="FFFF00"/>
                </a:solidFill>
              </a:rPr>
              <a:t>dovez.a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r>
              <a:rPr lang="cs-CZ" sz="3200" b="1" u="sng" dirty="0" err="1">
                <a:solidFill>
                  <a:srgbClr val="FFFF00"/>
                </a:solidFill>
              </a:rPr>
              <a:t>vyvez.zboží</a:t>
            </a:r>
            <a:r>
              <a:rPr lang="cs-CZ" sz="3200" b="1" u="sng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719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1014</TotalTime>
  <Words>368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143</cp:revision>
  <dcterms:created xsi:type="dcterms:W3CDTF">2014-02-05T17:07:28Z</dcterms:created>
  <dcterms:modified xsi:type="dcterms:W3CDTF">2021-03-15T14:10:34Z</dcterms:modified>
</cp:coreProperties>
</file>