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64" r:id="rId4"/>
    <p:sldId id="265" r:id="rId5"/>
    <p:sldId id="266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86" d="100"/>
          <a:sy n="86" d="100"/>
        </p:scale>
        <p:origin x="56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3/15/2021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1847528" y="2420888"/>
            <a:ext cx="7200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400" b="1" u="sng" dirty="0">
                <a:solidFill>
                  <a:srgbClr val="FFFF00"/>
                </a:solidFill>
              </a:rPr>
              <a:t> Ukazatelé národního hospodářství 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8472264" y="260648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Mgr. Ivana Zelenková</a:t>
            </a:r>
            <a:br>
              <a:rPr lang="cs-CZ" dirty="0"/>
            </a:br>
            <a:r>
              <a:rPr lang="cs-CZ" dirty="0"/>
              <a:t>15.3.2016, VO  9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623392" y="1460977"/>
            <a:ext cx="5544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3200" b="1" u="sng" dirty="0"/>
          </a:p>
        </p:txBody>
      </p:sp>
    </p:spTree>
    <p:extLst>
      <p:ext uri="{BB962C8B-B14F-4D97-AF65-F5344CB8AC3E}">
        <p14:creationId xmlns:p14="http://schemas.microsoft.com/office/powerpoint/2010/main" val="1730334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0" y="332656"/>
            <a:ext cx="12192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- </a:t>
            </a:r>
            <a:r>
              <a:rPr lang="cs-CZ" sz="3200" b="1" u="sng" dirty="0"/>
              <a:t>Základními ukazateli národního hospodářství jsou: </a:t>
            </a:r>
            <a:br>
              <a:rPr lang="cs-CZ" sz="3200" b="1" u="sng" dirty="0"/>
            </a:br>
            <a:r>
              <a:rPr lang="cs-CZ" sz="3200" b="1" dirty="0"/>
              <a:t>  -HDP –hrubý domácí produkt</a:t>
            </a:r>
            <a:br>
              <a:rPr lang="cs-CZ" sz="3200" b="1" dirty="0"/>
            </a:br>
            <a:r>
              <a:rPr lang="cs-CZ" sz="3200" b="1" dirty="0"/>
              <a:t>  -míra nezaměstnanosti</a:t>
            </a:r>
            <a:br>
              <a:rPr lang="cs-CZ" sz="3200" b="1" dirty="0"/>
            </a:br>
            <a:r>
              <a:rPr lang="cs-CZ" sz="3200" b="1" dirty="0"/>
              <a:t>  - míra inflace</a:t>
            </a:r>
            <a:br>
              <a:rPr lang="cs-CZ" sz="3200" b="1" dirty="0"/>
            </a:br>
            <a:r>
              <a:rPr lang="cs-CZ" sz="3200" b="1" dirty="0"/>
              <a:t>  - obchodní bilance</a:t>
            </a:r>
            <a:endParaRPr lang="cs-CZ" sz="3200" b="1" dirty="0">
              <a:solidFill>
                <a:srgbClr val="FFFF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91344" y="5255041"/>
            <a:ext cx="11665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 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91344" y="4079974"/>
            <a:ext cx="120973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FFFF00"/>
                </a:solidFill>
              </a:rPr>
              <a:t>- </a:t>
            </a:r>
            <a:r>
              <a:rPr lang="cs-CZ" sz="3200" b="1" u="sng" dirty="0">
                <a:solidFill>
                  <a:srgbClr val="FFFF00"/>
                </a:solidFill>
              </a:rPr>
              <a:t>Hrubý domácí produkt</a:t>
            </a:r>
            <a:r>
              <a:rPr lang="cs-CZ" sz="3200" b="1" dirty="0">
                <a:solidFill>
                  <a:srgbClr val="FFFF00"/>
                </a:solidFill>
              </a:rPr>
              <a:t>- zahrnuje tržní hodnotu všech vyrobených výrobků a služeb za 1 rok na území našeho státu.( vše co se vyrobí).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263352" y="5661248"/>
            <a:ext cx="115932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FFFF00"/>
                </a:solidFill>
              </a:rPr>
              <a:t>- Údaje o HDP sestavuje a publikuje Český statistický úřad- ČSÚ. </a:t>
            </a:r>
            <a:br>
              <a:rPr lang="cs-CZ" sz="3200" b="1" dirty="0">
                <a:solidFill>
                  <a:srgbClr val="FFFF00"/>
                </a:solidFill>
              </a:rPr>
            </a:br>
            <a:r>
              <a:rPr lang="cs-CZ" sz="3200" b="1" dirty="0">
                <a:solidFill>
                  <a:srgbClr val="FFFF00"/>
                </a:solidFill>
              </a:rPr>
              <a:t>  HDP nezachycuje to, co neprojde trhem. 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EE157429-9AA5-42B3-95DB-94F69B632C07}"/>
              </a:ext>
            </a:extLst>
          </p:cNvPr>
          <p:cNvSpPr txBox="1"/>
          <p:nvPr/>
        </p:nvSpPr>
        <p:spPr>
          <a:xfrm>
            <a:off x="3791744" y="2996952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u="sng" dirty="0"/>
              <a:t>HRUBÝ  DOMÁCÍ PRODUKT</a:t>
            </a:r>
          </a:p>
        </p:txBody>
      </p:sp>
    </p:spTree>
    <p:extLst>
      <p:ext uri="{BB962C8B-B14F-4D97-AF65-F5344CB8AC3E}">
        <p14:creationId xmlns:p14="http://schemas.microsoft.com/office/powerpoint/2010/main" val="3287892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3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19336" y="476672"/>
            <a:ext cx="123133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- </a:t>
            </a:r>
            <a:r>
              <a:rPr lang="cs-CZ" sz="3200" b="1" u="sng" dirty="0"/>
              <a:t>Činnosti a výrobky, které by byly legální, ale jsou zatajovány před úřady s cílem vyhnout se zdanění – patří do tzv. </a:t>
            </a:r>
            <a:r>
              <a:rPr lang="cs-CZ" sz="3200" b="1" u="sng" dirty="0">
                <a:solidFill>
                  <a:srgbClr val="FFFF00"/>
                </a:solidFill>
              </a:rPr>
              <a:t>„šedé ekonomiky“.</a:t>
            </a:r>
            <a:endParaRPr lang="cs-CZ" sz="3200" b="1" dirty="0">
              <a:solidFill>
                <a:srgbClr val="FFFF00"/>
              </a:solidFill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BF9234A1-CC59-4BE9-8C07-6AE6BD5308ED}"/>
              </a:ext>
            </a:extLst>
          </p:cNvPr>
          <p:cNvSpPr txBox="1"/>
          <p:nvPr/>
        </p:nvSpPr>
        <p:spPr>
          <a:xfrm>
            <a:off x="335360" y="2060848"/>
            <a:ext cx="11665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- </a:t>
            </a:r>
            <a:r>
              <a:rPr lang="cs-CZ" sz="3200" b="1" u="sng" dirty="0"/>
              <a:t>Příjmy z trestné činnosti řadíme do tzv.</a:t>
            </a:r>
            <a:r>
              <a:rPr lang="cs-CZ" sz="3200" b="1" dirty="0"/>
              <a:t> </a:t>
            </a:r>
            <a:r>
              <a:rPr lang="cs-CZ" sz="3200" b="1" u="sng" dirty="0">
                <a:solidFill>
                  <a:srgbClr val="FFFF00"/>
                </a:solidFill>
              </a:rPr>
              <a:t>“černé ekonomiky“.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82B596FF-B6DF-4213-B144-F4048C9C2D1F}"/>
              </a:ext>
            </a:extLst>
          </p:cNvPr>
          <p:cNvSpPr txBox="1"/>
          <p:nvPr/>
        </p:nvSpPr>
        <p:spPr>
          <a:xfrm>
            <a:off x="263352" y="2996952"/>
            <a:ext cx="11449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                                      </a:t>
            </a:r>
            <a:r>
              <a:rPr lang="cs-CZ" sz="3200" b="1" u="sng" dirty="0"/>
              <a:t>MÍRA  NEZAMĚSTNANOSTI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6A97A25E-CE18-4607-AEED-051D35001D83}"/>
              </a:ext>
            </a:extLst>
          </p:cNvPr>
          <p:cNvSpPr txBox="1"/>
          <p:nvPr/>
        </p:nvSpPr>
        <p:spPr>
          <a:xfrm>
            <a:off x="407368" y="3933056"/>
            <a:ext cx="1178463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-</a:t>
            </a:r>
            <a:r>
              <a:rPr lang="cs-CZ" sz="3200" b="1" u="sng" dirty="0">
                <a:solidFill>
                  <a:srgbClr val="FFFF00"/>
                </a:solidFill>
              </a:rPr>
              <a:t> Nezaměstnanost může být</a:t>
            </a:r>
            <a:r>
              <a:rPr lang="cs-CZ" sz="3200" b="1" dirty="0"/>
              <a:t> : </a:t>
            </a:r>
            <a:br>
              <a:rPr lang="cs-CZ" sz="3200" b="1" dirty="0"/>
            </a:br>
            <a:r>
              <a:rPr lang="cs-CZ" sz="3200" b="1" dirty="0"/>
              <a:t>- frikční – dočasná (když přechází od jednoho zaměstnav. druhému)</a:t>
            </a:r>
            <a:br>
              <a:rPr lang="cs-CZ" sz="3200" b="1" dirty="0"/>
            </a:br>
            <a:r>
              <a:rPr lang="cs-CZ" sz="3200" b="1" dirty="0"/>
              <a:t>- strukturální- podle regionu, např. utlumení těžby, uzavření závodu..</a:t>
            </a:r>
            <a:br>
              <a:rPr lang="cs-CZ" sz="3200" b="1" dirty="0"/>
            </a:br>
            <a:r>
              <a:rPr lang="cs-CZ" sz="3200" b="1" dirty="0"/>
              <a:t>- cyklická – při </a:t>
            </a:r>
            <a:r>
              <a:rPr lang="cs-CZ" sz="3200" b="1" dirty="0" err="1"/>
              <a:t>hodp.růstu</a:t>
            </a:r>
            <a:r>
              <a:rPr lang="cs-CZ" sz="3200" b="1" dirty="0"/>
              <a:t> klesá, při poklesu stoupá</a:t>
            </a:r>
            <a:br>
              <a:rPr lang="cs-CZ" sz="3200" b="1" dirty="0"/>
            </a:br>
            <a:r>
              <a:rPr lang="cs-CZ" sz="3200" b="1" dirty="0"/>
              <a:t>- sezónní – souvisí s ročním obdobím, obvykle vyšší v zimě </a:t>
            </a:r>
          </a:p>
        </p:txBody>
      </p:sp>
    </p:spTree>
    <p:extLst>
      <p:ext uri="{BB962C8B-B14F-4D97-AF65-F5344CB8AC3E}">
        <p14:creationId xmlns:p14="http://schemas.microsoft.com/office/powerpoint/2010/main" val="2861037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3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63352" y="260648"/>
            <a:ext cx="120973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FFFF00"/>
                </a:solidFill>
              </a:rPr>
              <a:t>-</a:t>
            </a:r>
            <a:r>
              <a:rPr lang="cs-CZ" sz="3200" b="1" u="sng" dirty="0">
                <a:solidFill>
                  <a:srgbClr val="FFFF00"/>
                </a:solidFill>
              </a:rPr>
              <a:t>Míra nezaměstnanosti </a:t>
            </a:r>
            <a:r>
              <a:rPr lang="cs-CZ" sz="3200" b="1" u="sng" dirty="0"/>
              <a:t>je podíl počtu nezaměstnaných na celkovém počtu pracujících, uvádí se v procentech. Hlásí  se na Úřadu práce.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47328" y="1844824"/>
            <a:ext cx="126734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FFFF00"/>
                </a:solidFill>
              </a:rPr>
              <a:t>- </a:t>
            </a:r>
            <a:r>
              <a:rPr lang="cs-CZ" sz="3200" b="1" u="sng" dirty="0">
                <a:solidFill>
                  <a:srgbClr val="FFFF00"/>
                </a:solidFill>
              </a:rPr>
              <a:t>5 funkcí úřadu práce</a:t>
            </a:r>
            <a:r>
              <a:rPr lang="cs-CZ" sz="3200" b="1" dirty="0">
                <a:solidFill>
                  <a:srgbClr val="FFFF00"/>
                </a:solidFill>
              </a:rPr>
              <a:t>: poskytuje </a:t>
            </a:r>
            <a:r>
              <a:rPr lang="cs-CZ" sz="3200" b="1" dirty="0" err="1">
                <a:solidFill>
                  <a:srgbClr val="FFFF00"/>
                </a:solidFill>
              </a:rPr>
              <a:t>rekvalif.kurzy,eviduje</a:t>
            </a:r>
            <a:r>
              <a:rPr lang="cs-CZ" sz="3200" b="1" dirty="0">
                <a:solidFill>
                  <a:srgbClr val="FFFF00"/>
                </a:solidFill>
              </a:rPr>
              <a:t> uchazeče o </a:t>
            </a:r>
            <a:r>
              <a:rPr lang="cs-CZ" sz="3200" b="1" dirty="0" err="1">
                <a:solidFill>
                  <a:srgbClr val="FFFF00"/>
                </a:solidFill>
              </a:rPr>
              <a:t>zaměstnání,eviduje</a:t>
            </a:r>
            <a:r>
              <a:rPr lang="cs-CZ" sz="3200" b="1" dirty="0">
                <a:solidFill>
                  <a:srgbClr val="FFFF00"/>
                </a:solidFill>
              </a:rPr>
              <a:t> volná </a:t>
            </a:r>
            <a:r>
              <a:rPr lang="cs-CZ" sz="3200" b="1" dirty="0" err="1">
                <a:solidFill>
                  <a:srgbClr val="FFFF00"/>
                </a:solidFill>
              </a:rPr>
              <a:t>prac.místa,poskytuje</a:t>
            </a:r>
            <a:r>
              <a:rPr lang="cs-CZ" sz="3200" b="1" dirty="0">
                <a:solidFill>
                  <a:srgbClr val="FFFF00"/>
                </a:solidFill>
              </a:rPr>
              <a:t> podporu v </a:t>
            </a:r>
            <a:r>
              <a:rPr lang="cs-CZ" sz="3200" b="1" dirty="0" err="1">
                <a:solidFill>
                  <a:srgbClr val="FFFF00"/>
                </a:solidFill>
              </a:rPr>
              <a:t>nezaměstn</a:t>
            </a:r>
            <a:r>
              <a:rPr lang="cs-CZ" sz="3200" b="1" dirty="0">
                <a:solidFill>
                  <a:srgbClr val="FFFF00"/>
                </a:solidFill>
              </a:rPr>
              <a:t>.,</a:t>
            </a:r>
            <a:br>
              <a:rPr lang="cs-CZ" sz="3200" b="1" dirty="0">
                <a:solidFill>
                  <a:srgbClr val="FFFF00"/>
                </a:solidFill>
              </a:rPr>
            </a:br>
            <a:r>
              <a:rPr lang="cs-CZ" sz="3200" b="1" dirty="0">
                <a:solidFill>
                  <a:srgbClr val="FFFF00"/>
                </a:solidFill>
              </a:rPr>
              <a:t>za nezaměstnané platí povinné zdravotní pojištění. 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4999102" y="3429000"/>
            <a:ext cx="31131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u="sng" dirty="0"/>
              <a:t>INFLACE</a:t>
            </a:r>
            <a:r>
              <a:rPr lang="cs-CZ" sz="3200" b="1" dirty="0"/>
              <a:t>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7328" y="4149080"/>
            <a:ext cx="120253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FFFF00"/>
                </a:solidFill>
              </a:rPr>
              <a:t>-</a:t>
            </a:r>
            <a:r>
              <a:rPr lang="cs-CZ" sz="3200" b="1" u="sng" dirty="0">
                <a:solidFill>
                  <a:srgbClr val="FFFF00"/>
                </a:solidFill>
              </a:rPr>
              <a:t>Inflace je růst cen výrobků, </a:t>
            </a:r>
            <a:r>
              <a:rPr lang="cs-CZ" sz="3200" b="1" u="sng" dirty="0" err="1">
                <a:solidFill>
                  <a:srgbClr val="FFFF00"/>
                </a:solidFill>
              </a:rPr>
              <a:t>služeb,práce</a:t>
            </a:r>
            <a:r>
              <a:rPr lang="cs-CZ" sz="3200" b="1" u="sng" dirty="0">
                <a:solidFill>
                  <a:srgbClr val="FFFF00"/>
                </a:solidFill>
              </a:rPr>
              <a:t>, přičemž se zmenšuje kupní síla peněz.</a:t>
            </a:r>
            <a:r>
              <a:rPr lang="cs-CZ" sz="3200" b="1" u="sng" dirty="0"/>
              <a:t> 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1ECFB423-8536-4024-B6C4-F6A51F1AD186}"/>
              </a:ext>
            </a:extLst>
          </p:cNvPr>
          <p:cNvSpPr txBox="1"/>
          <p:nvPr/>
        </p:nvSpPr>
        <p:spPr>
          <a:xfrm>
            <a:off x="191344" y="5733256"/>
            <a:ext cx="118813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-Zmenšuje se množství výrobků a služeb, které si můžete za stejnou částku koupit.</a:t>
            </a:r>
          </a:p>
          <a:p>
            <a:r>
              <a:rPr lang="cs-CZ" sz="32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44259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700002" y="404664"/>
            <a:ext cx="41961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FFFF00"/>
                </a:solidFill>
              </a:rPr>
              <a:t> </a:t>
            </a:r>
            <a:r>
              <a:rPr lang="cs-CZ" sz="3200" b="1" u="sng" dirty="0"/>
              <a:t>OBCHODNÍ  BILANCE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407368" y="1700808"/>
            <a:ext cx="114492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- Přínosem národního hospod. je zapojení do mezinárod. obchodu,</a:t>
            </a:r>
            <a:br>
              <a:rPr lang="cs-CZ" sz="3200" b="1" dirty="0"/>
            </a:br>
            <a:r>
              <a:rPr lang="cs-CZ" sz="3200" b="1" dirty="0"/>
              <a:t>  </a:t>
            </a:r>
            <a:r>
              <a:rPr lang="cs-CZ" sz="3200" b="1" u="sng" dirty="0">
                <a:solidFill>
                  <a:srgbClr val="FFFF00"/>
                </a:solidFill>
              </a:rPr>
              <a:t>ze státu se dováží a vyváží zboží</a:t>
            </a:r>
            <a:r>
              <a:rPr lang="cs-CZ" sz="3200" b="1" dirty="0"/>
              <a:t>.</a:t>
            </a:r>
            <a:r>
              <a:rPr lang="cs-CZ" sz="3200" b="1" u="sng" dirty="0"/>
              <a:t> </a:t>
            </a:r>
            <a:r>
              <a:rPr lang="cs-CZ" sz="3200" b="1" dirty="0"/>
              <a:t>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7328" y="3429000"/>
            <a:ext cx="120253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rgbClr val="FFFF00"/>
                </a:solidFill>
              </a:rPr>
              <a:t>-</a:t>
            </a:r>
            <a:r>
              <a:rPr lang="cs-CZ" sz="3200" b="1" u="sng" dirty="0">
                <a:solidFill>
                  <a:srgbClr val="FFFF00"/>
                </a:solidFill>
              </a:rPr>
              <a:t>Vývoz – export – tržní hodnota odeslaného zboží do zahraničí</a:t>
            </a:r>
            <a:br>
              <a:rPr lang="cs-CZ" sz="3200" b="1" u="sng" dirty="0">
                <a:solidFill>
                  <a:srgbClr val="FFFF00"/>
                </a:solidFill>
              </a:rPr>
            </a:br>
            <a:r>
              <a:rPr lang="cs-CZ" sz="3200" b="1" u="sng" dirty="0">
                <a:solidFill>
                  <a:srgbClr val="FFFF00"/>
                </a:solidFill>
              </a:rPr>
              <a:t>  Dovoz – import – tržní hodnota zboží přijatého ze zahraničí.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BEDDD1DE-467D-4DC1-85B3-5360AFFDB8F3}"/>
              </a:ext>
            </a:extLst>
          </p:cNvPr>
          <p:cNvSpPr txBox="1"/>
          <p:nvPr/>
        </p:nvSpPr>
        <p:spPr>
          <a:xfrm>
            <a:off x="47328" y="5013176"/>
            <a:ext cx="122413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- </a:t>
            </a:r>
            <a:r>
              <a:rPr lang="cs-CZ" sz="3200" b="1" u="sng" dirty="0">
                <a:solidFill>
                  <a:srgbClr val="FFFF00"/>
                </a:solidFill>
              </a:rPr>
              <a:t>Obchodní bilance je účet zaznamenávající exporty a importy dané země. Saldo </a:t>
            </a:r>
            <a:r>
              <a:rPr lang="cs-CZ" sz="3200" b="1" u="sng" dirty="0" err="1">
                <a:solidFill>
                  <a:srgbClr val="FFFF00"/>
                </a:solidFill>
              </a:rPr>
              <a:t>obch.bilance</a:t>
            </a:r>
            <a:r>
              <a:rPr lang="cs-CZ" sz="3200" b="1" u="sng" dirty="0">
                <a:solidFill>
                  <a:srgbClr val="FFFF00"/>
                </a:solidFill>
              </a:rPr>
              <a:t> je rozdíl mezi hodnotou </a:t>
            </a:r>
            <a:r>
              <a:rPr lang="cs-CZ" sz="3200" b="1" u="sng" dirty="0" err="1">
                <a:solidFill>
                  <a:srgbClr val="FFFF00"/>
                </a:solidFill>
              </a:rPr>
              <a:t>dovez.a</a:t>
            </a:r>
            <a:r>
              <a:rPr lang="cs-CZ" sz="3200" b="1" u="sng" dirty="0">
                <a:solidFill>
                  <a:srgbClr val="FFFF00"/>
                </a:solidFill>
              </a:rPr>
              <a:t> </a:t>
            </a:r>
            <a:r>
              <a:rPr lang="cs-CZ" sz="3200" b="1" u="sng" dirty="0" err="1">
                <a:solidFill>
                  <a:srgbClr val="FFFF00"/>
                </a:solidFill>
              </a:rPr>
              <a:t>vyvez.zboží</a:t>
            </a:r>
            <a:r>
              <a:rPr lang="cs-CZ" sz="3200" b="1" u="sng" dirty="0">
                <a:solidFill>
                  <a:srgbClr val="FFFF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57197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be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TC103457452[[fn=Nebe]]</Template>
  <TotalTime>1014</TotalTime>
  <Words>368</Words>
  <Application>Microsoft Office PowerPoint</Application>
  <PresentationFormat>Širokoúhlá obrazovka</PresentationFormat>
  <Paragraphs>21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Nebe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Iva</dc:creator>
  <cp:lastModifiedBy>Ivana Zelenková</cp:lastModifiedBy>
  <cp:revision>143</cp:revision>
  <dcterms:created xsi:type="dcterms:W3CDTF">2014-02-05T17:07:28Z</dcterms:created>
  <dcterms:modified xsi:type="dcterms:W3CDTF">2021-03-15T14:10:34Z</dcterms:modified>
</cp:coreProperties>
</file>