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2" r:id="rId2"/>
    <p:sldId id="256" r:id="rId3"/>
    <p:sldId id="284" r:id="rId4"/>
    <p:sldId id="283" r:id="rId5"/>
    <p:sldId id="274" r:id="rId6"/>
    <p:sldId id="285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dirty="0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dirty="0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551384" y="2204864"/>
            <a:ext cx="10009112" cy="923330"/>
          </a:xfrm>
        </p:spPr>
        <p:txBody>
          <a:bodyPr>
            <a:noAutofit/>
          </a:bodyPr>
          <a:lstStyle/>
          <a:p>
            <a:r>
              <a:rPr lang="cs-CZ" sz="5400" b="1" u="sng" dirty="0" smtClean="0">
                <a:solidFill>
                  <a:srgbClr val="FFFF00"/>
                </a:solidFill>
                <a:latin typeface="Broadway" panose="04040905080B02020502" pitchFamily="82" charset="0"/>
              </a:rPr>
              <a:t>OD lovců k zemědělcům</a:t>
            </a:r>
            <a:endParaRPr lang="cs-CZ" sz="5400" b="1" u="sng" dirty="0">
              <a:solidFill>
                <a:srgbClr val="FFFF00"/>
              </a:solidFill>
              <a:latin typeface="Broadway" panose="04040905080B02020502" pitchFamily="82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1127448" y="2279423"/>
            <a:ext cx="5616624" cy="792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1279848" y="2431823"/>
            <a:ext cx="5616624" cy="792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9318036" y="260648"/>
            <a:ext cx="2178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Mgr. Ivana Zelenková</a:t>
            </a:r>
            <a:br>
              <a:rPr lang="fi-FI" dirty="0"/>
            </a:br>
            <a:r>
              <a:rPr lang="cs-CZ" dirty="0" smtClean="0"/>
              <a:t>10</a:t>
            </a:r>
            <a:r>
              <a:rPr lang="fi-FI" dirty="0" smtClean="0"/>
              <a:t>.</a:t>
            </a:r>
            <a:r>
              <a:rPr lang="cs-CZ" dirty="0" smtClean="0"/>
              <a:t>11</a:t>
            </a:r>
            <a:r>
              <a:rPr lang="fi-FI" dirty="0" smtClean="0"/>
              <a:t>.2014         </a:t>
            </a:r>
            <a:r>
              <a:rPr lang="fi-FI" dirty="0"/>
              <a:t>D 6</a:t>
            </a:r>
          </a:p>
          <a:p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1559496" y="3861048"/>
            <a:ext cx="7408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b="1" u="sng" dirty="0" smtClean="0"/>
              <a:t>NEOLITICKÁ  REVOLUCE</a:t>
            </a:r>
            <a:endParaRPr lang="cs-CZ" sz="5400" b="1" u="sng" dirty="0"/>
          </a:p>
        </p:txBody>
      </p:sp>
    </p:spTree>
    <p:extLst>
      <p:ext uri="{BB962C8B-B14F-4D97-AF65-F5344CB8AC3E}">
        <p14:creationId xmlns:p14="http://schemas.microsoft.com/office/powerpoint/2010/main" val="2261617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ovéPole 17"/>
          <p:cNvSpPr txBox="1"/>
          <p:nvPr/>
        </p:nvSpPr>
        <p:spPr>
          <a:xfrm>
            <a:off x="1127448" y="2279423"/>
            <a:ext cx="5616624" cy="792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1279848" y="2431823"/>
            <a:ext cx="5616624" cy="792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119337" y="491188"/>
            <a:ext cx="118813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-Před </a:t>
            </a:r>
            <a:r>
              <a:rPr lang="cs-CZ" sz="3200" b="1" u="sng" dirty="0" smtClean="0"/>
              <a:t>10 000 lety skončila doba ledová</a:t>
            </a:r>
            <a:r>
              <a:rPr lang="cs-CZ" sz="3200" b="1" dirty="0" smtClean="0"/>
              <a:t> , oteplilo se  a podmínky </a:t>
            </a:r>
            <a:br>
              <a:rPr lang="cs-CZ" sz="3200" b="1" dirty="0" smtClean="0"/>
            </a:br>
            <a:r>
              <a:rPr lang="cs-CZ" sz="3200" b="1" dirty="0" smtClean="0"/>
              <a:t> k přežití se staly příznivější.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-42871" y="2276872"/>
            <a:ext cx="119715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 Lidé si </a:t>
            </a:r>
            <a:r>
              <a:rPr lang="cs-CZ" sz="3200" b="1" u="sng" dirty="0" smtClean="0">
                <a:solidFill>
                  <a:srgbClr val="FFFF00"/>
                </a:solidFill>
              </a:rPr>
              <a:t>opatřovali stravu novým způsobem  - zemědělstvím</a:t>
            </a:r>
            <a:r>
              <a:rPr lang="cs-CZ" sz="3200" b="1" dirty="0" smtClean="0">
                <a:solidFill>
                  <a:srgbClr val="FFFF00"/>
                </a:solidFill>
              </a:rPr>
              <a:t>. </a:t>
            </a:r>
            <a:r>
              <a:rPr lang="cs-CZ" sz="3200" b="1" u="sng" dirty="0" smtClean="0">
                <a:solidFill>
                  <a:srgbClr val="FFFF00"/>
                </a:solidFill>
              </a:rPr>
              <a:t>Začala</a:t>
            </a:r>
            <a:br>
              <a:rPr lang="cs-CZ" sz="3200" b="1" u="sng" dirty="0" smtClean="0">
                <a:solidFill>
                  <a:srgbClr val="FFFF00"/>
                </a:solidFill>
              </a:rPr>
            </a:br>
            <a:r>
              <a:rPr lang="cs-CZ" sz="3200" b="1" dirty="0" smtClean="0">
                <a:solidFill>
                  <a:srgbClr val="FFFF00"/>
                </a:solidFill>
              </a:rPr>
              <a:t>   </a:t>
            </a:r>
            <a:r>
              <a:rPr lang="cs-CZ" sz="3200" b="1" u="sng" dirty="0" smtClean="0">
                <a:solidFill>
                  <a:srgbClr val="FFFF00"/>
                </a:solidFill>
              </a:rPr>
              <a:t>mladší doba kamenná – NEOLIT.</a:t>
            </a:r>
            <a:r>
              <a:rPr lang="cs-CZ" sz="3200" b="1" dirty="0" smtClean="0"/>
              <a:t> </a:t>
            </a:r>
            <a:endParaRPr lang="cs-CZ" sz="3200" b="1" u="sng" dirty="0">
              <a:solidFill>
                <a:srgbClr val="FFFF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" y="4149080"/>
            <a:ext cx="119286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Lidé poznali </a:t>
            </a:r>
            <a:r>
              <a:rPr lang="cs-CZ" sz="3200" b="1" u="sng" dirty="0" smtClean="0">
                <a:solidFill>
                  <a:srgbClr val="FFFF00"/>
                </a:solidFill>
              </a:rPr>
              <a:t>divoce rostoucí obilí</a:t>
            </a:r>
            <a:r>
              <a:rPr lang="cs-CZ" sz="3200" b="1" dirty="0">
                <a:solidFill>
                  <a:srgbClr val="FFFF00"/>
                </a:solidFill>
              </a:rPr>
              <a:t> </a:t>
            </a:r>
            <a:r>
              <a:rPr lang="cs-CZ" sz="3200" b="1" dirty="0" smtClean="0">
                <a:solidFill>
                  <a:srgbClr val="FFFF00"/>
                </a:solidFill>
              </a:rPr>
              <a:t>– pšenici, ječmen. Naučili se je</a:t>
            </a:r>
            <a:br>
              <a:rPr lang="cs-CZ" sz="3200" b="1" dirty="0" smtClean="0">
                <a:solidFill>
                  <a:srgbClr val="FFFF00"/>
                </a:solidFill>
              </a:rPr>
            </a:br>
            <a:r>
              <a:rPr lang="cs-CZ" sz="3200" b="1" dirty="0" smtClean="0">
                <a:solidFill>
                  <a:srgbClr val="FFFF00"/>
                </a:solidFill>
              </a:rPr>
              <a:t>   cílevědomě pěstovat.</a:t>
            </a:r>
            <a:r>
              <a:rPr lang="cs-CZ" sz="3200" b="1" dirty="0" smtClean="0"/>
              <a:t> </a:t>
            </a:r>
            <a:endParaRPr lang="cs-CZ" sz="3200" b="1" u="sng" dirty="0">
              <a:solidFill>
                <a:srgbClr val="FFFF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19337" y="5445224"/>
            <a:ext cx="118093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Z kočovných lovců se stávali zemědělci- kromě obilí začali chovat dobytek – cca. před 8 000 lety. Začala tzv.</a:t>
            </a:r>
            <a:r>
              <a:rPr lang="cs-CZ" sz="3200" b="1" dirty="0"/>
              <a:t> </a:t>
            </a:r>
            <a:r>
              <a:rPr lang="cs-CZ" sz="3200" b="1" u="sng" dirty="0" smtClean="0">
                <a:solidFill>
                  <a:srgbClr val="FFFF00"/>
                </a:solidFill>
              </a:rPr>
              <a:t>NEOLITICKÁ  REVOLUCE.</a:t>
            </a:r>
            <a:endParaRPr lang="cs-CZ" sz="3200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328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4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1628800"/>
            <a:ext cx="5904656" cy="4757712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055440" y="404664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č. 1 – primitivní mlýnek na obilí</a:t>
            </a: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8048" y="1628800"/>
            <a:ext cx="5400600" cy="4757712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7536160" y="404664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Obr.č.2 -Domestikovaný skot byl využíván k produkci mléka. </a:t>
            </a:r>
          </a:p>
        </p:txBody>
      </p:sp>
    </p:spTree>
    <p:extLst>
      <p:ext uri="{BB962C8B-B14F-4D97-AF65-F5344CB8AC3E}">
        <p14:creationId xmlns:p14="http://schemas.microsoft.com/office/powerpoint/2010/main" val="393336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ovéPole 17"/>
          <p:cNvSpPr txBox="1"/>
          <p:nvPr/>
        </p:nvSpPr>
        <p:spPr>
          <a:xfrm>
            <a:off x="1127448" y="2279423"/>
            <a:ext cx="5616624" cy="792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1279848" y="2431823"/>
            <a:ext cx="5616624" cy="792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119337" y="404664"/>
            <a:ext cx="120726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-Kámen se nadále opracovával štípáním jako v paleolitu, ale objevila se i </a:t>
            </a:r>
            <a:r>
              <a:rPr lang="cs-CZ" sz="3200" b="1" u="sng" dirty="0"/>
              <a:t>úprava broušením</a:t>
            </a:r>
            <a:r>
              <a:rPr lang="cs-CZ" sz="3200" b="1" dirty="0"/>
              <a:t>. Nástroje tak byly opracovány jemněji a vznikaly i </a:t>
            </a:r>
            <a:r>
              <a:rPr lang="cs-CZ" sz="3200" b="1" u="sng" dirty="0">
                <a:solidFill>
                  <a:srgbClr val="FFFF00"/>
                </a:solidFill>
              </a:rPr>
              <a:t>nové </a:t>
            </a:r>
            <a:r>
              <a:rPr lang="cs-CZ" sz="3200" b="1" u="sng" dirty="0" smtClean="0">
                <a:solidFill>
                  <a:srgbClr val="FFFF00"/>
                </a:solidFill>
              </a:rPr>
              <a:t>tvary- motyka</a:t>
            </a:r>
            <a:r>
              <a:rPr lang="cs-CZ" sz="3200" b="1" u="sng" dirty="0">
                <a:solidFill>
                  <a:srgbClr val="FFFF00"/>
                </a:solidFill>
              </a:rPr>
              <a:t>, </a:t>
            </a:r>
            <a:r>
              <a:rPr lang="cs-CZ" sz="3200" b="1" u="sng" dirty="0" smtClean="0">
                <a:solidFill>
                  <a:srgbClr val="FFFF00"/>
                </a:solidFill>
              </a:rPr>
              <a:t>mlat</a:t>
            </a:r>
            <a:r>
              <a:rPr lang="cs-CZ" sz="3200" b="1" dirty="0" smtClean="0"/>
              <a:t>. </a:t>
            </a:r>
            <a:r>
              <a:rPr lang="cs-CZ" sz="3200" b="1" dirty="0"/>
              <a:t>D</a:t>
            </a:r>
            <a:r>
              <a:rPr lang="cs-CZ" sz="3200" b="1" dirty="0" smtClean="0"/>
              <a:t>okázali již </a:t>
            </a:r>
            <a:r>
              <a:rPr lang="cs-CZ" sz="3200" b="1" u="sng" dirty="0" smtClean="0"/>
              <a:t>provrtat</a:t>
            </a:r>
            <a:r>
              <a:rPr lang="cs-CZ" sz="3200" b="1" dirty="0" smtClean="0"/>
              <a:t> </a:t>
            </a:r>
            <a:r>
              <a:rPr lang="cs-CZ" sz="3200" b="1" u="sng" dirty="0">
                <a:solidFill>
                  <a:srgbClr val="FFFF00"/>
                </a:solidFill>
              </a:rPr>
              <a:t>otvor pro topůrko</a:t>
            </a:r>
            <a:r>
              <a:rPr lang="cs-CZ" sz="3200" b="1" dirty="0"/>
              <a:t>. </a:t>
            </a:r>
            <a:endParaRPr lang="cs-CZ" sz="3200" b="1" dirty="0" smtClean="0"/>
          </a:p>
        </p:txBody>
      </p:sp>
      <p:sp>
        <p:nvSpPr>
          <p:cNvPr id="21" name="TextovéPole 20"/>
          <p:cNvSpPr txBox="1"/>
          <p:nvPr/>
        </p:nvSpPr>
        <p:spPr>
          <a:xfrm>
            <a:off x="-65156" y="2855838"/>
            <a:ext cx="120253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-</a:t>
            </a:r>
            <a:r>
              <a:rPr lang="cs-CZ" sz="3200" b="1" u="sng" dirty="0">
                <a:solidFill>
                  <a:srgbClr val="FFFF00"/>
                </a:solidFill>
              </a:rPr>
              <a:t>Typickým nálezem bývají srpy</a:t>
            </a:r>
            <a:r>
              <a:rPr lang="cs-CZ" sz="3200" b="1" dirty="0"/>
              <a:t>, jejichž </a:t>
            </a:r>
            <a:r>
              <a:rPr lang="cs-CZ" sz="3200" b="1" u="sng" dirty="0">
                <a:solidFill>
                  <a:srgbClr val="FFFF00"/>
                </a:solidFill>
              </a:rPr>
              <a:t>čepel je složena z malých štípaných čepelek</a:t>
            </a:r>
            <a:r>
              <a:rPr lang="cs-CZ" sz="3200" b="1" dirty="0"/>
              <a:t>, které jsou smůlou či asfaltem vlepeny do hluboké spáry vytvořené v </a:t>
            </a:r>
            <a:r>
              <a:rPr lang="cs-CZ" sz="3200" b="1" u="sng" dirty="0">
                <a:solidFill>
                  <a:srgbClr val="FFFF00"/>
                </a:solidFill>
              </a:rPr>
              <a:t>kostěné či dřevěné rukojeti</a:t>
            </a:r>
            <a:r>
              <a:rPr lang="cs-CZ" sz="3200" b="1" dirty="0"/>
              <a:t>.</a:t>
            </a:r>
          </a:p>
          <a:p>
            <a:endParaRPr lang="cs-CZ" sz="3200" b="1" u="sng" dirty="0"/>
          </a:p>
        </p:txBody>
      </p:sp>
      <p:sp>
        <p:nvSpPr>
          <p:cNvPr id="4" name="TextovéPole 3"/>
          <p:cNvSpPr txBox="1"/>
          <p:nvPr/>
        </p:nvSpPr>
        <p:spPr>
          <a:xfrm>
            <a:off x="1" y="4869160"/>
            <a:ext cx="125047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-Poprvé začaly být vyráběny </a:t>
            </a:r>
            <a:r>
              <a:rPr lang="cs-CZ" sz="3200" b="1" u="sng" dirty="0">
                <a:solidFill>
                  <a:srgbClr val="FFFF00"/>
                </a:solidFill>
              </a:rPr>
              <a:t>hliněné nádoby</a:t>
            </a:r>
            <a:r>
              <a:rPr lang="cs-CZ" sz="3200" b="1" dirty="0"/>
              <a:t>, které byly </a:t>
            </a:r>
            <a:r>
              <a:rPr lang="cs-CZ" sz="3200" b="1" u="sng" dirty="0">
                <a:solidFill>
                  <a:srgbClr val="FFFF00"/>
                </a:solidFill>
              </a:rPr>
              <a:t>vypalovány</a:t>
            </a:r>
            <a:r>
              <a:rPr lang="cs-CZ" sz="3200" b="1" dirty="0"/>
              <a:t> buď v ohništích nebo o něco později v keramických pecích.</a:t>
            </a:r>
          </a:p>
        </p:txBody>
      </p:sp>
    </p:spTree>
    <p:extLst>
      <p:ext uri="{BB962C8B-B14F-4D97-AF65-F5344CB8AC3E}">
        <p14:creationId xmlns:p14="http://schemas.microsoft.com/office/powerpoint/2010/main" val="1095845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51383" y="188640"/>
            <a:ext cx="5112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Obr.č.3 </a:t>
            </a:r>
            <a:r>
              <a:rPr lang="cs-CZ" sz="2400" b="1" dirty="0" smtClean="0"/>
              <a:t>- Sumerský </a:t>
            </a:r>
            <a:r>
              <a:rPr lang="cs-CZ" sz="2400" b="1" dirty="0"/>
              <a:t>srp z doby přibližně 3000 př. n. l</a:t>
            </a:r>
            <a:r>
              <a:rPr lang="cs-CZ" sz="2400" b="1" dirty="0" smtClean="0"/>
              <a:t>. </a:t>
            </a:r>
            <a:endParaRPr lang="cs-CZ" sz="24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1484785"/>
            <a:ext cx="5616624" cy="518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47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ovéPole 17"/>
          <p:cNvSpPr txBox="1"/>
          <p:nvPr/>
        </p:nvSpPr>
        <p:spPr>
          <a:xfrm>
            <a:off x="1127448" y="2279423"/>
            <a:ext cx="5616624" cy="792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1279848" y="2431823"/>
            <a:ext cx="5616624" cy="792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119337" y="476672"/>
            <a:ext cx="118093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-doklady </a:t>
            </a:r>
            <a:r>
              <a:rPr lang="cs-CZ" sz="3200" b="1" u="sng" dirty="0">
                <a:solidFill>
                  <a:srgbClr val="FFFF00"/>
                </a:solidFill>
              </a:rPr>
              <a:t>výroby textilií </a:t>
            </a:r>
            <a:r>
              <a:rPr lang="cs-CZ" sz="3200" b="1" dirty="0"/>
              <a:t>v podobě závaží </a:t>
            </a:r>
            <a:r>
              <a:rPr lang="cs-CZ" sz="3200" b="1" u="sng" dirty="0">
                <a:solidFill>
                  <a:srgbClr val="FFFF00"/>
                </a:solidFill>
              </a:rPr>
              <a:t>tkalcovského stavu, přeslenů </a:t>
            </a:r>
            <a:r>
              <a:rPr lang="cs-CZ" sz="3200" b="1" dirty="0"/>
              <a:t>a konečně i otisků samotných látek na dnech keramických nádob  </a:t>
            </a:r>
            <a:endParaRPr lang="cs-CZ" sz="3200" b="1" u="sng" dirty="0" smtClean="0">
              <a:solidFill>
                <a:srgbClr val="FFFF00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119337" y="2289258"/>
            <a:ext cx="122886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-bylo </a:t>
            </a:r>
            <a:r>
              <a:rPr lang="cs-CZ" sz="3200" b="1" dirty="0"/>
              <a:t>třeba </a:t>
            </a:r>
            <a:r>
              <a:rPr lang="cs-CZ" sz="3200" b="1" dirty="0" smtClean="0"/>
              <a:t>velké množstvím potravy k </a:t>
            </a:r>
            <a:r>
              <a:rPr lang="cs-CZ" sz="3200" b="1" dirty="0"/>
              <a:t>uživení </a:t>
            </a:r>
            <a:r>
              <a:rPr lang="cs-CZ" sz="3200" b="1" u="sng" dirty="0" smtClean="0">
                <a:solidFill>
                  <a:srgbClr val="FFFF00"/>
                </a:solidFill>
              </a:rPr>
              <a:t>-růst populace</a:t>
            </a:r>
            <a:br>
              <a:rPr lang="cs-CZ" sz="3200" b="1" u="sng" dirty="0" smtClean="0">
                <a:solidFill>
                  <a:srgbClr val="FFFF00"/>
                </a:solidFill>
              </a:rPr>
            </a:br>
            <a:r>
              <a:rPr lang="cs-CZ" sz="3200" b="1" dirty="0" smtClean="0">
                <a:solidFill>
                  <a:srgbClr val="FFFF00"/>
                </a:solidFill>
              </a:rPr>
              <a:t> </a:t>
            </a:r>
            <a:r>
              <a:rPr lang="cs-CZ" sz="3200" b="1" u="sng" dirty="0" smtClean="0">
                <a:solidFill>
                  <a:srgbClr val="FFFF00"/>
                </a:solidFill>
              </a:rPr>
              <a:t>potřeba intenzivní komunikace.</a:t>
            </a:r>
            <a:endParaRPr lang="cs-CZ" sz="3200" b="1" u="sng" dirty="0">
              <a:solidFill>
                <a:srgbClr val="FFFF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91344" y="3933056"/>
            <a:ext cx="117373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-Produkce přebytku potravy umožnila také </a:t>
            </a:r>
            <a:r>
              <a:rPr lang="cs-CZ" sz="3200" b="1" u="sng" dirty="0">
                <a:solidFill>
                  <a:srgbClr val="FFFF00"/>
                </a:solidFill>
              </a:rPr>
              <a:t>specializaci </a:t>
            </a:r>
            <a:r>
              <a:rPr lang="cs-CZ" sz="3200" b="1" u="sng" dirty="0" smtClean="0">
                <a:solidFill>
                  <a:srgbClr val="FFFF00"/>
                </a:solidFill>
              </a:rPr>
              <a:t>povolání</a:t>
            </a:r>
            <a:r>
              <a:rPr lang="cs-CZ" sz="3200" b="1" dirty="0"/>
              <a:t> –</a:t>
            </a:r>
            <a:br>
              <a:rPr lang="cs-CZ" sz="3200" b="1" dirty="0"/>
            </a:br>
            <a:r>
              <a:rPr lang="cs-CZ" sz="3200" b="1" dirty="0" smtClean="0"/>
              <a:t>vznik vrstvy řemeslníků. </a:t>
            </a:r>
            <a:endParaRPr lang="cs-CZ" sz="32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119337" y="5445224"/>
            <a:ext cx="121693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smtClean="0"/>
              <a:t>- </a:t>
            </a:r>
            <a:r>
              <a:rPr lang="cs-CZ" sz="3200" b="1" u="sng" dirty="0">
                <a:solidFill>
                  <a:srgbClr val="FFFF00"/>
                </a:solidFill>
              </a:rPr>
              <a:t>vznik písma, čísel, zákonů, peněz a </a:t>
            </a:r>
            <a:r>
              <a:rPr lang="cs-CZ" sz="3200" b="1" u="sng" dirty="0" smtClean="0">
                <a:solidFill>
                  <a:srgbClr val="FFFF00"/>
                </a:solidFill>
              </a:rPr>
              <a:t>stezek -</a:t>
            </a:r>
            <a:r>
              <a:rPr lang="pl-PL" sz="3200" b="1" u="sng" dirty="0" smtClean="0">
                <a:solidFill>
                  <a:srgbClr val="FFFF00"/>
                </a:solidFill>
              </a:rPr>
              <a:t>kumulaci </a:t>
            </a:r>
            <a:r>
              <a:rPr lang="pl-PL" sz="3200" b="1" u="sng" dirty="0">
                <a:solidFill>
                  <a:srgbClr val="FFFF00"/>
                </a:solidFill>
              </a:rPr>
              <a:t>majetku a vedlo k rozvoji obchodu s </a:t>
            </a:r>
            <a:r>
              <a:rPr lang="pl-PL" sz="3200" b="1" u="sng" dirty="0" smtClean="0">
                <a:solidFill>
                  <a:srgbClr val="FFFF00"/>
                </a:solidFill>
              </a:rPr>
              <a:t>přebytky.</a:t>
            </a:r>
            <a:endParaRPr lang="cs-CZ" sz="3200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148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TC103457452[[fn=Nebe]]</Template>
  <TotalTime>1683</TotalTime>
  <Words>262</Words>
  <Application>Microsoft Office PowerPoint</Application>
  <PresentationFormat>Širokoúhlá obrazovka</PresentationFormat>
  <Paragraphs>17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1" baseType="lpstr">
      <vt:lpstr>Arial</vt:lpstr>
      <vt:lpstr>Broadway</vt:lpstr>
      <vt:lpstr>Calibri</vt:lpstr>
      <vt:lpstr>Calibri Light</vt:lpstr>
      <vt:lpstr>Nebe</vt:lpstr>
      <vt:lpstr>OD lovců k zemědělcům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Iva</dc:creator>
  <cp:lastModifiedBy>admin</cp:lastModifiedBy>
  <cp:revision>221</cp:revision>
  <dcterms:created xsi:type="dcterms:W3CDTF">2014-02-07T15:47:24Z</dcterms:created>
  <dcterms:modified xsi:type="dcterms:W3CDTF">2018-12-11T11:04:26Z</dcterms:modified>
</cp:coreProperties>
</file>