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4" r:id="rId5"/>
    <p:sldId id="259" r:id="rId6"/>
    <p:sldId id="265" r:id="rId7"/>
    <p:sldId id="262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CCE0"/>
    <a:srgbClr val="FFCD2D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6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10.10.2014, Dějepis   7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43472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FRANSKÁ ŘÍŠE NA VRCHOLU MOCI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1124744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6. a  7. stol. moc rodu Merovejců ve Franské říši zeslábla, k moci </a:t>
            </a:r>
            <a:br>
              <a:rPr lang="cs-CZ" sz="3200" b="1" dirty="0" smtClean="0"/>
            </a:br>
            <a:r>
              <a:rPr lang="cs-CZ" sz="3200" b="1" dirty="0" smtClean="0"/>
              <a:t>  se dostávají tzv. </a:t>
            </a:r>
            <a:r>
              <a:rPr lang="cs-CZ" sz="3200" b="1" u="sng" dirty="0" smtClean="0">
                <a:solidFill>
                  <a:srgbClr val="FFFF00"/>
                </a:solidFill>
              </a:rPr>
              <a:t>majordomové</a:t>
            </a:r>
            <a:r>
              <a:rPr lang="cs-CZ" sz="3200" dirty="0" smtClean="0"/>
              <a:t> </a:t>
            </a:r>
            <a:r>
              <a:rPr lang="cs-CZ" sz="3200" b="1" dirty="0" smtClean="0"/>
              <a:t>(správci královských paláců).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2412177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</a:t>
            </a:r>
            <a:r>
              <a:rPr lang="cs-CZ" sz="3200" b="1" dirty="0" err="1" smtClean="0"/>
              <a:t>Chlodvíkově</a:t>
            </a:r>
            <a:r>
              <a:rPr lang="cs-CZ" sz="3200" b="1" dirty="0" smtClean="0"/>
              <a:t> smrti si říši rozdělili jeho synové, na trůn usedl </a:t>
            </a:r>
            <a:r>
              <a:rPr lang="cs-CZ" sz="3200" b="1" dirty="0" err="1" smtClean="0"/>
              <a:t>Chlothar</a:t>
            </a:r>
            <a:r>
              <a:rPr lang="cs-CZ" sz="3200" b="1" dirty="0" smtClean="0"/>
              <a:t> I., který Franskou říši opět sjednotil – </a:t>
            </a:r>
            <a:r>
              <a:rPr lang="cs-CZ" sz="3200" b="1" u="sng" dirty="0" smtClean="0">
                <a:solidFill>
                  <a:srgbClr val="FFFF00"/>
                </a:solidFill>
              </a:rPr>
              <a:t>vláda KARLOVCŮ.</a:t>
            </a:r>
            <a:r>
              <a:rPr lang="cs-CZ" sz="3200" b="1" dirty="0" smtClean="0"/>
              <a:t> 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996353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</a:t>
            </a:r>
            <a:r>
              <a:rPr lang="cs-CZ" sz="3200" b="1" dirty="0" err="1" smtClean="0"/>
              <a:t>Chlotharově</a:t>
            </a:r>
            <a:r>
              <a:rPr lang="cs-CZ" sz="3200" b="1" dirty="0" smtClean="0"/>
              <a:t> smrti r. 561 pokračuje christianizace franské říše.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4016" y="530120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r</a:t>
            </a:r>
            <a:r>
              <a:rPr lang="cs-CZ" sz="3200" b="1" dirty="0"/>
              <a:t>. </a:t>
            </a:r>
            <a:r>
              <a:rPr lang="cs-CZ" sz="3200" b="1" u="sng" dirty="0"/>
              <a:t>732 dosáhl franský majordom Karel </a:t>
            </a:r>
            <a:r>
              <a:rPr lang="cs-CZ" sz="3200" b="1" u="sng" dirty="0" err="1"/>
              <a:t>Martel</a:t>
            </a:r>
            <a:r>
              <a:rPr lang="cs-CZ" sz="3200" b="1" u="sng" dirty="0"/>
              <a:t> (kladivo) slavného</a:t>
            </a:r>
            <a:br>
              <a:rPr lang="cs-CZ" sz="3200" b="1" u="sng" dirty="0"/>
            </a:br>
            <a:r>
              <a:rPr lang="cs-CZ" sz="3200" b="1" u="sng" dirty="0"/>
              <a:t> vítězství nad Araby v bitvě u </a:t>
            </a:r>
            <a:r>
              <a:rPr lang="cs-CZ" sz="3200" b="1" u="sng" dirty="0" err="1"/>
              <a:t>Poitiers</a:t>
            </a:r>
            <a:r>
              <a:rPr lang="cs-CZ" sz="3200" b="1" u="sng" dirty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reorganizace armády</a:t>
            </a:r>
            <a:r>
              <a:rPr lang="cs-CZ" sz="32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404664"/>
            <a:ext cx="10513168" cy="42484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99856" y="-993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Vyplň křížovku</a:t>
            </a:r>
            <a:endParaRPr lang="cs-CZ" sz="28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7368" y="4797152"/>
            <a:ext cx="11064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</a:t>
            </a:r>
            <a:r>
              <a:rPr lang="cs-CZ" sz="2400" b="1" dirty="0" err="1" smtClean="0"/>
              <a:t>Chlodvík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příjal</a:t>
            </a:r>
            <a:r>
              <a:rPr lang="cs-CZ" sz="2400" b="1" dirty="0" smtClean="0"/>
              <a:t> k - - - - .                                      2.  Araby porazil Karel M - - - - -  . </a:t>
            </a:r>
            <a:br>
              <a:rPr lang="cs-CZ" sz="2400" b="1" dirty="0" smtClean="0"/>
            </a:br>
            <a:r>
              <a:rPr lang="cs-CZ" sz="2400" b="1" dirty="0" smtClean="0"/>
              <a:t>3.  Vládu ve franské říši měli m - - - - - - - - - - .  4. První císař: Karel  V - - - - -  . ( r.800).</a:t>
            </a:r>
            <a:br>
              <a:rPr lang="cs-CZ" sz="2400" b="1" dirty="0" smtClean="0"/>
            </a:br>
            <a:r>
              <a:rPr lang="cs-CZ" sz="2400" b="1" dirty="0" smtClean="0"/>
              <a:t>5. Stření pás s Itálií získal L - - - - -  .                     6. Východofranskou říši získal : L - - - - - .      </a:t>
            </a:r>
            <a:br>
              <a:rPr lang="cs-CZ" sz="2400" b="1" dirty="0" smtClean="0"/>
            </a:br>
            <a:r>
              <a:rPr lang="cs-CZ" sz="2400" b="1" dirty="0" smtClean="0"/>
              <a:t>7. Oblíbené město Karl Velikého: C - - - .            8. První franský král  P - - - -   Krátký.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303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326632"/>
            <a:ext cx="10657183" cy="50546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47728" y="3326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Řešení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5544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</a:t>
            </a:r>
            <a:r>
              <a:rPr lang="cs-CZ" dirty="0" err="1" smtClean="0"/>
              <a:t>Chlothar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76120" y="2606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Karel </a:t>
            </a:r>
            <a:r>
              <a:rPr lang="cs-CZ" dirty="0" err="1" smtClean="0"/>
              <a:t>Martel</a:t>
            </a:r>
            <a:r>
              <a:rPr lang="cs-CZ" dirty="0" smtClean="0"/>
              <a:t> v bitvě u </a:t>
            </a:r>
            <a:r>
              <a:rPr lang="cs-CZ" dirty="0" err="1" smtClean="0"/>
              <a:t>Poitiers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5" y="1267019"/>
            <a:ext cx="4392487" cy="54023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267019"/>
            <a:ext cx="4608512" cy="4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548680"/>
            <a:ext cx="1178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Syn </a:t>
            </a:r>
            <a:r>
              <a:rPr lang="cs-CZ" sz="3200" b="1" dirty="0"/>
              <a:t>K</a:t>
            </a:r>
            <a:r>
              <a:rPr lang="cs-CZ" sz="3200" b="1" dirty="0" smtClean="0"/>
              <a:t>arla </a:t>
            </a:r>
            <a:r>
              <a:rPr lang="cs-CZ" sz="3200" b="1" dirty="0" err="1" smtClean="0"/>
              <a:t>Martela</a:t>
            </a:r>
            <a:r>
              <a:rPr lang="cs-CZ" sz="3200" b="1" dirty="0" smtClean="0"/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Pipin Krátký</a:t>
            </a:r>
            <a:r>
              <a:rPr lang="cs-CZ" sz="3200" b="1" dirty="0" smtClean="0"/>
              <a:t> (vládl 751-768) chtěl oficiální královský titul, poslal papeži dotaz  o </a:t>
            </a:r>
            <a:r>
              <a:rPr lang="cs-CZ" sz="3200" b="1" dirty="0"/>
              <a:t>m</a:t>
            </a:r>
            <a:r>
              <a:rPr lang="cs-CZ" sz="3200" b="1" dirty="0" smtClean="0"/>
              <a:t>ožnosti převzít trůn- r.</a:t>
            </a:r>
            <a:r>
              <a:rPr lang="cs-CZ" sz="3200" b="1" u="sng" dirty="0" smtClean="0">
                <a:solidFill>
                  <a:srgbClr val="FFFF00"/>
                </a:solidFill>
              </a:rPr>
              <a:t>751 byl Pipin Krátký zvolen králem.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1344" y="2492896"/>
            <a:ext cx="1130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Největšího rozmachu zažila Franská říše za vlády syna Pipina Krátkého – Karla Velikého</a:t>
            </a:r>
            <a:r>
              <a:rPr lang="cs-CZ" sz="3200" b="1" dirty="0"/>
              <a:t> </a:t>
            </a:r>
            <a:r>
              <a:rPr lang="cs-CZ" sz="3200" b="1" dirty="0" smtClean="0"/>
              <a:t>( vládl 768-814).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3933056"/>
            <a:ext cx="1178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Karel Veliký podnikal časté výboje –chtěl rozšířit hranice Franské říše ( Sasové – 30 let bojů, podmanil si Avary-Maďarsko, Slovany – placení poplatků, zabral část Itálie). </a:t>
            </a:r>
            <a:endParaRPr lang="cs-CZ" sz="3200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652537"/>
            <a:ext cx="1178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Roku 800 byl Karel Veliký papežem pomazán císařem.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27448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Obr.č.3 – Karel Veliký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68760"/>
            <a:ext cx="6158458" cy="50129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268760"/>
            <a:ext cx="4968552" cy="50177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40216" y="4766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č.4 – Trůn Karla Velikého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5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260648"/>
            <a:ext cx="1178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Karel Veliký </a:t>
            </a:r>
            <a:r>
              <a:rPr lang="cs-CZ" sz="3200" b="1" u="sng" dirty="0">
                <a:solidFill>
                  <a:srgbClr val="FFFF00"/>
                </a:solidFill>
              </a:rPr>
              <a:t>s</a:t>
            </a:r>
            <a:r>
              <a:rPr lang="cs-CZ" sz="3200" b="1" u="sng" dirty="0" smtClean="0">
                <a:solidFill>
                  <a:srgbClr val="FFFF00"/>
                </a:solidFill>
              </a:rPr>
              <a:t>právně rozdělil</a:t>
            </a:r>
            <a:r>
              <a:rPr lang="cs-CZ" sz="3200" b="1" dirty="0" smtClean="0"/>
              <a:t> rozhlehlou franskou říši na </a:t>
            </a:r>
            <a:r>
              <a:rPr lang="cs-CZ" sz="3200" b="1" u="sng" dirty="0" smtClean="0">
                <a:solidFill>
                  <a:srgbClr val="FFFF00"/>
                </a:solidFill>
              </a:rPr>
              <a:t>hrabství (území  spravoval  hrabě) a marky ( vojenská území spravoval markrabě</a:t>
            </a:r>
            <a:r>
              <a:rPr lang="cs-CZ" sz="3200" b="1" dirty="0" smtClean="0"/>
              <a:t>).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7150" y="2060848"/>
            <a:ext cx="1203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Střediskem správy </a:t>
            </a:r>
            <a:r>
              <a:rPr lang="cs-CZ" sz="3200" b="1" dirty="0" smtClean="0"/>
              <a:t>byly různě rozmístěné </a:t>
            </a:r>
            <a:r>
              <a:rPr lang="cs-CZ" sz="3200" b="1" u="sng" dirty="0" smtClean="0"/>
              <a:t> královské dvorce s palácem a příslušnými statky</a:t>
            </a:r>
            <a:r>
              <a:rPr lang="cs-CZ" sz="3200" b="1" dirty="0" smtClean="0"/>
              <a:t>. </a:t>
            </a:r>
            <a:r>
              <a:rPr lang="cs-CZ" sz="3200" b="1" u="sng" dirty="0" smtClean="0"/>
              <a:t>Kontrolu nad vším prováděl král</a:t>
            </a:r>
            <a:r>
              <a:rPr lang="cs-CZ" sz="3200" b="1" dirty="0" smtClean="0"/>
              <a:t> se svým dvorem, který objížděl zem ( neměl stálé sídlo). 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4091588"/>
            <a:ext cx="1178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Nejoblíbenější místo Karla Velikého byly CÁCHY</a:t>
            </a:r>
            <a:r>
              <a:rPr lang="cs-CZ" sz="3200" b="1" dirty="0" smtClean="0"/>
              <a:t>, kde si nechal vystavět později výstavný palác s trůnem, zachovala se pouze osmiboká kaple </a:t>
            </a:r>
            <a:r>
              <a:rPr lang="cs-CZ" sz="3200" b="1" dirty="0" err="1" smtClean="0"/>
              <a:t>Oktogon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6012577"/>
            <a:ext cx="1178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Dvůr Karla Velikého se stal důležitým střediskem kultury v Evropě.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598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1772816"/>
            <a:ext cx="5688632" cy="39604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99456" y="5486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č. 5 - Cáchy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268760"/>
            <a:ext cx="5688632" cy="50177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20136" y="47667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Obr.č.6 – Osmiboká kaple - </a:t>
            </a:r>
            <a:r>
              <a:rPr lang="cs-CZ" sz="2000" dirty="0" err="1" smtClean="0"/>
              <a:t>Oktogon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0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1384" y="548680"/>
            <a:ext cx="1116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Za vlády Karla Velikého </a:t>
            </a:r>
            <a:r>
              <a:rPr lang="cs-CZ" sz="2800" b="1" u="sng" dirty="0" smtClean="0">
                <a:solidFill>
                  <a:srgbClr val="FFFF00"/>
                </a:solidFill>
              </a:rPr>
              <a:t>došlo k rozvoji vzdělanosti, výtvarného umění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</a:t>
            </a:r>
            <a:r>
              <a:rPr lang="cs-CZ" sz="2800" b="1" u="sng" dirty="0" smtClean="0">
                <a:solidFill>
                  <a:srgbClr val="FFFF00"/>
                </a:solidFill>
              </a:rPr>
              <a:t>a stavitelství  - KAROLINSKÁ  RENESANCE.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384" y="1916832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Inspirací byla antika, později došlo k vytvoření románského slohu.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384" y="3140968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Novými nositeli kultury se staly KLÁŠTERY</a:t>
            </a:r>
            <a:r>
              <a:rPr lang="cs-CZ" sz="2800" dirty="0" smtClean="0"/>
              <a:t>. </a:t>
            </a:r>
            <a:r>
              <a:rPr lang="cs-CZ" sz="2800" b="1" dirty="0" smtClean="0"/>
              <a:t>Zde se opisovaly staré biblické texty , rukopisy a  knihy v knihovnách</a:t>
            </a:r>
            <a:r>
              <a:rPr lang="cs-CZ" sz="2800" dirty="0" smtClean="0"/>
              <a:t> – </a:t>
            </a:r>
            <a:r>
              <a:rPr lang="cs-CZ" sz="2800" b="1" u="sng" dirty="0" smtClean="0">
                <a:solidFill>
                  <a:srgbClr val="FFFF00"/>
                </a:solidFill>
              </a:rPr>
              <a:t>SKRIPTORIA</a:t>
            </a:r>
            <a:r>
              <a:rPr lang="cs-CZ" sz="2800" dirty="0" smtClean="0"/>
              <a:t>.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4725144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Spisy byly psané latinsky, zdobeny byly malbami, Karel Veliký byl velmi vzdělaný, sám psal i překládal – přítel a učenec ALKUIN z YORKU.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04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9376" y="404664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smrti Karla Velikého  skončily výboje i rozvoj říše. Karlův nástupce – jeho syn </a:t>
            </a:r>
            <a:r>
              <a:rPr lang="cs-CZ" sz="2800" b="1" u="sng" dirty="0" smtClean="0">
                <a:solidFill>
                  <a:srgbClr val="FFFF00"/>
                </a:solidFill>
              </a:rPr>
              <a:t>Ludvík Pobožný</a:t>
            </a:r>
            <a:r>
              <a:rPr lang="cs-CZ" sz="2800" b="1" dirty="0" smtClean="0"/>
              <a:t> (vládl 814-840) nebyl tak silná osobnost.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2060848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Mezi jeho syny  vypukly ještě za života Ludvíka boje o vládu- vyvrcholení </a:t>
            </a:r>
            <a:br>
              <a:rPr lang="cs-CZ" sz="2800" b="1" dirty="0" smtClean="0"/>
            </a:br>
            <a:r>
              <a:rPr lang="cs-CZ" sz="2800" b="1" dirty="0" smtClean="0">
                <a:solidFill>
                  <a:srgbClr val="FFFF00"/>
                </a:solidFill>
              </a:rPr>
              <a:t>   </a:t>
            </a:r>
            <a:r>
              <a:rPr lang="cs-CZ" sz="2800" b="1" u="sng" dirty="0" smtClean="0">
                <a:solidFill>
                  <a:srgbClr val="FFFF00"/>
                </a:solidFill>
              </a:rPr>
              <a:t>r. 843 – Verdunskou smlouvou – rozdělení říše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7368" y="3573016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Nejmladší syn – </a:t>
            </a:r>
            <a:r>
              <a:rPr lang="cs-CZ" sz="2800" b="1" u="sng" dirty="0" smtClean="0">
                <a:solidFill>
                  <a:srgbClr val="FFFF00"/>
                </a:solidFill>
              </a:rPr>
              <a:t>Karel zvaný Holý získal západofranskou říši, Ludvík Němec </a:t>
            </a:r>
            <a:r>
              <a:rPr lang="cs-CZ" sz="2800" b="1" dirty="0" smtClean="0">
                <a:solidFill>
                  <a:srgbClr val="FFFF00"/>
                </a:solidFill>
              </a:rPr>
              <a:t>– </a:t>
            </a:r>
            <a:r>
              <a:rPr lang="cs-CZ" sz="2800" b="1" u="sng" dirty="0" smtClean="0">
                <a:solidFill>
                  <a:srgbClr val="FFFF00"/>
                </a:solidFill>
              </a:rPr>
              <a:t>východofranskou říši a budoucí císař Lothar - pás území ( Lotrinsko) mezi oběma říšemi, včetně Itálie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7368" y="5517232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Následující vládci byli slabí panovníci, přestali usilovat o císařskou korunu, </a:t>
            </a:r>
            <a:br>
              <a:rPr lang="cs-CZ" sz="2800" b="1" dirty="0" smtClean="0"/>
            </a:br>
            <a:r>
              <a:rPr lang="cs-CZ" sz="2800" b="1" dirty="0" smtClean="0"/>
              <a:t>  a franská říše pod nájezdy kočovníků jako celek zanikla a rozpadla se.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760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57324"/>
            <a:ext cx="4896543" cy="52120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9376" y="40466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Obr.č..5 -Karel Veliký a jeho syn – Ludvík Pobožný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40" y="1457324"/>
            <a:ext cx="6286500" cy="52120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16080" y="4046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Obr.č.6 – Verdunská smlouva-r. 843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97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538</TotalTime>
  <Words>497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Učitel</cp:lastModifiedBy>
  <cp:revision>104</cp:revision>
  <dcterms:created xsi:type="dcterms:W3CDTF">2014-02-05T17:07:28Z</dcterms:created>
  <dcterms:modified xsi:type="dcterms:W3CDTF">2015-10-07T12:44:44Z</dcterms:modified>
</cp:coreProperties>
</file>