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0" r:id="rId4"/>
    <p:sldId id="258" r:id="rId5"/>
    <p:sldId id="259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CCE0"/>
    <a:srgbClr val="FFCD2D"/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847226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Ivana Zelenková</a:t>
            </a:r>
            <a:br>
              <a:rPr lang="cs-CZ" dirty="0" smtClean="0"/>
            </a:br>
            <a:r>
              <a:rPr lang="cs-CZ" dirty="0" smtClean="0"/>
              <a:t>10.11.2014, Dějepis   7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43472" y="2916233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u="sng" dirty="0" smtClean="0">
                <a:solidFill>
                  <a:srgbClr val="FFFF00"/>
                </a:solidFill>
              </a:rPr>
              <a:t>Polsko vstupuje do dějin</a:t>
            </a:r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1344" y="692696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-V 9. a 10. stol. se polské kmeny začaly sjednocovat  a vytvořily dvě </a:t>
            </a:r>
            <a:br>
              <a:rPr lang="cs-CZ" sz="3200" b="1" dirty="0" smtClean="0"/>
            </a:br>
            <a:r>
              <a:rPr lang="cs-CZ" sz="3200" b="1" dirty="0" smtClean="0"/>
              <a:t> knížectví.</a:t>
            </a:r>
            <a:endParaRPr lang="cs-CZ" sz="2800" b="1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19336" y="2204864"/>
            <a:ext cx="1188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V okolí Krakova stát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Vislanů</a:t>
            </a:r>
            <a:r>
              <a:rPr lang="cs-CZ" sz="3200" b="1" u="sng" dirty="0" smtClean="0">
                <a:solidFill>
                  <a:srgbClr val="FFFF00"/>
                </a:solidFill>
              </a:rPr>
              <a:t>  a ve </a:t>
            </a:r>
            <a:r>
              <a:rPr lang="cs-CZ" sz="3200" b="1" u="sng" dirty="0" smtClean="0">
                <a:solidFill>
                  <a:srgbClr val="FFFF00"/>
                </a:solidFill>
              </a:rPr>
              <a:t>Hnězdně </a:t>
            </a:r>
            <a:r>
              <a:rPr lang="cs-CZ" sz="3200" b="1" u="sng" dirty="0" smtClean="0">
                <a:solidFill>
                  <a:srgbClr val="FFFF00"/>
                </a:solidFill>
              </a:rPr>
              <a:t>stát Polanů</a:t>
            </a:r>
            <a:r>
              <a:rPr lang="cs-CZ" sz="3200" b="1" dirty="0" smtClean="0"/>
              <a:t>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3352" y="3717032"/>
            <a:ext cx="1144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Prvním historicky doloženým knížetem státu Polanů (Polska) byl 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kníže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Měšek</a:t>
            </a:r>
            <a:r>
              <a:rPr lang="cs-CZ" sz="3200" b="1" u="sng" dirty="0" smtClean="0">
                <a:solidFill>
                  <a:srgbClr val="FFFF00"/>
                </a:solidFill>
              </a:rPr>
              <a:t> I</a:t>
            </a:r>
            <a:r>
              <a:rPr lang="cs-CZ" sz="3200" b="1" dirty="0" smtClean="0"/>
              <a:t>.  (vládl do r. 992). 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8194" y="5229200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Za vlády kníže </a:t>
            </a:r>
            <a:r>
              <a:rPr lang="cs-CZ" sz="3200" b="1" dirty="0" err="1" smtClean="0"/>
              <a:t>Měška</a:t>
            </a:r>
            <a:r>
              <a:rPr lang="cs-CZ" sz="3200" b="1" dirty="0" smtClean="0"/>
              <a:t> nabylo polské knížectví velkého rozsahu. </a:t>
            </a:r>
            <a:r>
              <a:rPr lang="cs-CZ" sz="3200" b="1" dirty="0" err="1" smtClean="0"/>
              <a:t>Měšek</a:t>
            </a:r>
            <a:r>
              <a:rPr lang="cs-CZ" sz="3200" b="1" dirty="0" smtClean="0"/>
              <a:t> se </a:t>
            </a:r>
            <a:r>
              <a:rPr lang="cs-CZ" sz="3200" b="1" u="sng" dirty="0" smtClean="0"/>
              <a:t>oženil s dcerou českého knížete  Boleslava I. Doubravou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83432" y="4046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 – </a:t>
            </a:r>
            <a:r>
              <a:rPr lang="cs-CZ" dirty="0" err="1" smtClean="0"/>
              <a:t>Měšek</a:t>
            </a:r>
            <a:r>
              <a:rPr lang="cs-CZ" dirty="0" smtClean="0"/>
              <a:t> I.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104112" y="25755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 – Doubrava  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124744"/>
            <a:ext cx="4392488" cy="51845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1124744"/>
            <a:ext cx="446449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54868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Doubrava byla křesťanka, proto přijal křest i </a:t>
            </a:r>
            <a:r>
              <a:rPr lang="cs-CZ" sz="3200" b="1" dirty="0" err="1" smtClean="0"/>
              <a:t>Měšek</a:t>
            </a:r>
            <a:r>
              <a:rPr lang="cs-CZ" sz="3200" b="1" dirty="0" smtClean="0"/>
              <a:t> I. později se </a:t>
            </a:r>
            <a:br>
              <a:rPr lang="cs-CZ" sz="3200" b="1" dirty="0" smtClean="0"/>
            </a:br>
            <a:r>
              <a:rPr lang="cs-CZ" sz="3200" b="1" dirty="0" smtClean="0"/>
              <a:t>  křesťanství začalo šířit do celého Polska. 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255619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-Po smrti Doubravy si </a:t>
            </a:r>
            <a:r>
              <a:rPr lang="cs-CZ" sz="3200" b="1" dirty="0" err="1" smtClean="0"/>
              <a:t>Měšek</a:t>
            </a:r>
            <a:r>
              <a:rPr lang="cs-CZ" sz="3200" b="1" dirty="0" smtClean="0"/>
              <a:t> znepřátelil České knížectví- </a:t>
            </a:r>
            <a:r>
              <a:rPr lang="cs-CZ" sz="3200" b="1" u="sng" dirty="0" smtClean="0">
                <a:solidFill>
                  <a:srgbClr val="FFFF00"/>
                </a:solidFill>
              </a:rPr>
              <a:t>zabral Slezsko.</a:t>
            </a:r>
            <a:r>
              <a:rPr lang="cs-CZ" sz="3200" b="1" dirty="0" smtClean="0"/>
              <a:t> </a:t>
            </a:r>
            <a:endParaRPr lang="cs-CZ" sz="32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3789040"/>
            <a:ext cx="1197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Nejstarší </a:t>
            </a:r>
            <a:r>
              <a:rPr lang="cs-CZ" sz="3200" b="1" dirty="0" err="1" smtClean="0"/>
              <a:t>Měškův</a:t>
            </a:r>
            <a:r>
              <a:rPr lang="cs-CZ" sz="3200" b="1" dirty="0" smtClean="0"/>
              <a:t> </a:t>
            </a:r>
            <a:r>
              <a:rPr lang="cs-CZ" sz="3200" b="1" u="sng" dirty="0" smtClean="0">
                <a:solidFill>
                  <a:srgbClr val="FFFF00"/>
                </a:solidFill>
              </a:rPr>
              <a:t>syn Boleslav I. Chrabrý </a:t>
            </a:r>
            <a:r>
              <a:rPr lang="cs-CZ" sz="3200" b="1" dirty="0" smtClean="0"/>
              <a:t>(vládl r.992 – 1025) byl velmi energický a bezohledně prosazoval své záměry.</a:t>
            </a:r>
            <a:endParaRPr lang="cs-CZ" sz="3200" b="1" u="sng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1344" y="5445224"/>
            <a:ext cx="11784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Zmocnil se Krakova a později obsadil Prahu- pokusil se vládnout</a:t>
            </a:r>
            <a:br>
              <a:rPr lang="cs-CZ" sz="3200" b="1" dirty="0" smtClean="0"/>
            </a:br>
            <a:r>
              <a:rPr lang="cs-CZ" sz="3200" b="1" dirty="0" smtClean="0"/>
              <a:t>  v Čechách- byl vyhnán.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1344" y="548680"/>
            <a:ext cx="11784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Boleslav I. vedl neustálé války a úspěšně rozšiřoval polské území.</a:t>
            </a:r>
            <a:br>
              <a:rPr lang="cs-CZ" sz="3200" b="1" dirty="0" smtClean="0"/>
            </a:br>
            <a:r>
              <a:rPr lang="cs-CZ" sz="3200" b="1" dirty="0" smtClean="0"/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Hlavním cílem bylo zřídit v Polsku arcibiskupství a stát se králem</a:t>
            </a:r>
            <a:r>
              <a:rPr lang="cs-CZ" sz="3200" b="1" dirty="0" smtClean="0"/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9336" y="2204864"/>
            <a:ext cx="1207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Obojího dosáhl – </a:t>
            </a:r>
            <a:r>
              <a:rPr lang="cs-CZ" sz="3200" b="1" u="sng" dirty="0" smtClean="0">
                <a:solidFill>
                  <a:srgbClr val="FFFF00"/>
                </a:solidFill>
              </a:rPr>
              <a:t>Arcibiskupství bylo založeno z podnětu císaře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dirty="0" smtClean="0">
                <a:solidFill>
                  <a:srgbClr val="FFFF00"/>
                </a:solidFill>
              </a:rPr>
              <a:t>   </a:t>
            </a:r>
            <a:r>
              <a:rPr lang="cs-CZ" sz="3200" b="1" u="sng" dirty="0" smtClean="0">
                <a:solidFill>
                  <a:srgbClr val="FFFF00"/>
                </a:solidFill>
              </a:rPr>
              <a:t>Otty III. </a:t>
            </a:r>
            <a:r>
              <a:rPr lang="cs-CZ" sz="3200" b="1" u="sng" smtClean="0">
                <a:solidFill>
                  <a:srgbClr val="FFFF00"/>
                </a:solidFill>
              </a:rPr>
              <a:t>Ve </a:t>
            </a:r>
            <a:r>
              <a:rPr lang="cs-CZ" sz="3200" b="1" u="sng" smtClean="0">
                <a:solidFill>
                  <a:srgbClr val="FFFF00"/>
                </a:solidFill>
              </a:rPr>
              <a:t>Hnězdně </a:t>
            </a:r>
            <a:r>
              <a:rPr lang="cs-CZ" sz="3200" b="1" u="sng" dirty="0" smtClean="0">
                <a:solidFill>
                  <a:srgbClr val="FFFF00"/>
                </a:solidFill>
              </a:rPr>
              <a:t>r. 1000</a:t>
            </a:r>
            <a:r>
              <a:rPr lang="cs-CZ" sz="3200" b="1" dirty="0" smtClean="0">
                <a:solidFill>
                  <a:srgbClr val="FFFF00"/>
                </a:solidFill>
              </a:rPr>
              <a:t>.</a:t>
            </a:r>
            <a:r>
              <a:rPr lang="cs-CZ" sz="3200" b="1" dirty="0" smtClean="0"/>
              <a:t>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96688" y="3789040"/>
            <a:ext cx="1260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/>
              <a:t>Zřízením arcibiskupství se polská církev osamostatnila a nepodléhala </a:t>
            </a:r>
            <a:br>
              <a:rPr lang="cs-CZ" sz="3200" b="1" u="sng" dirty="0" smtClean="0"/>
            </a:br>
            <a:r>
              <a:rPr lang="cs-CZ" sz="3200" b="1" u="sng" dirty="0" smtClean="0"/>
              <a:t>   říšským duchovním, ale pouze papeži</a:t>
            </a:r>
            <a:r>
              <a:rPr lang="cs-CZ" sz="3200" b="1" dirty="0" smtClean="0"/>
              <a:t>.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0" y="530120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-Krátce před smrtí byl Boleslav I. korunován </a:t>
            </a:r>
            <a:r>
              <a:rPr lang="cs-CZ" sz="3200" b="1" err="1" smtClean="0"/>
              <a:t>králem</a:t>
            </a:r>
            <a:r>
              <a:rPr lang="cs-CZ" sz="3200" b="1" smtClean="0"/>
              <a:t>, po </a:t>
            </a:r>
            <a:r>
              <a:rPr lang="cs-CZ" sz="3200" b="1" dirty="0" smtClean="0"/>
              <a:t>jeho smrti </a:t>
            </a:r>
            <a:br>
              <a:rPr lang="cs-CZ" sz="3200" b="1" dirty="0" smtClean="0"/>
            </a:br>
            <a:r>
              <a:rPr lang="cs-CZ" sz="3200" b="1" dirty="0" smtClean="0"/>
              <a:t>12.st-Polsko v krizi- vnitřní bouře i vpády cizích vojsk-</a:t>
            </a:r>
            <a:r>
              <a:rPr lang="cs-CZ" sz="3200" b="1" u="sng" dirty="0" smtClean="0"/>
              <a:t>rozpad Polska.</a:t>
            </a:r>
            <a:endParaRPr lang="cs-CZ" sz="3200" b="1" u="sng" dirty="0"/>
          </a:p>
        </p:txBody>
      </p:sp>
    </p:spTree>
    <p:extLst>
      <p:ext uri="{BB962C8B-B14F-4D97-AF65-F5344CB8AC3E}">
        <p14:creationId xmlns:p14="http://schemas.microsoft.com/office/powerpoint/2010/main" val="75989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27448" y="47667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Obr.č.3 – Boleslav I.  Chrabrý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88088" y="4766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č.4 </a:t>
            </a:r>
            <a:r>
              <a:rPr lang="cs-CZ" dirty="0"/>
              <a:t>–Polský stát v době Boleslava Chrabrého 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052736"/>
            <a:ext cx="4896544" cy="56166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656" y="1052736"/>
            <a:ext cx="6096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2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924</TotalTime>
  <Words>201</Words>
  <Application>Microsoft Office PowerPoint</Application>
  <PresentationFormat>Širokoúhlá obrazovka</PresentationFormat>
  <Paragraphs>18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admin</cp:lastModifiedBy>
  <cp:revision>159</cp:revision>
  <dcterms:created xsi:type="dcterms:W3CDTF">2014-02-05T17:07:28Z</dcterms:created>
  <dcterms:modified xsi:type="dcterms:W3CDTF">2019-11-13T09:33:39Z</dcterms:modified>
</cp:coreProperties>
</file>