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66" r:id="rId2"/>
    <p:sldId id="285" r:id="rId3"/>
    <p:sldId id="256" r:id="rId4"/>
    <p:sldId id="284" r:id="rId5"/>
    <p:sldId id="260" r:id="rId6"/>
    <p:sldId id="263" r:id="rId7"/>
    <p:sldId id="282" r:id="rId8"/>
    <p:sldId id="277" r:id="rId9"/>
    <p:sldId id="283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79" d="100"/>
          <a:sy n="79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3647728" y="270892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u="sng" dirty="0" smtClean="0">
                <a:solidFill>
                  <a:srgbClr val="FFFF00"/>
                </a:solidFill>
                <a:latin typeface="Broadway" panose="04040905080B02020502" pitchFamily="82" charset="0"/>
                <a:cs typeface="FrankRuehl" panose="020E0503060101010101" pitchFamily="34" charset="-79"/>
              </a:rPr>
              <a:t>České Baroko</a:t>
            </a:r>
            <a:endParaRPr lang="cs-CZ" sz="6000" b="1" u="sng" dirty="0">
              <a:solidFill>
                <a:srgbClr val="92D050"/>
              </a:solidFill>
              <a:latin typeface="Broadway" panose="04040905080B02020502" pitchFamily="82" charset="0"/>
              <a:cs typeface="FrankRuehl" panose="020E0503060101010101" pitchFamily="34" charset="-79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256240" y="332656"/>
            <a:ext cx="3672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ZŠ a MŠ </a:t>
            </a:r>
            <a:r>
              <a:rPr lang="cs-CZ" sz="2800" b="1" dirty="0"/>
              <a:t>V</a:t>
            </a:r>
            <a:r>
              <a:rPr lang="cs-CZ" sz="2800" b="1" dirty="0" smtClean="0"/>
              <a:t>routek</a:t>
            </a:r>
            <a:br>
              <a:rPr lang="cs-CZ" sz="2800" b="1" dirty="0" smtClean="0"/>
            </a:br>
            <a:r>
              <a:rPr lang="cs-CZ" sz="2000" b="1" dirty="0" smtClean="0"/>
              <a:t>zpracoval: Mgr. Ivana Zelenková</a:t>
            </a:r>
            <a:br>
              <a:rPr lang="cs-CZ" sz="2000" b="1" dirty="0" smtClean="0"/>
            </a:br>
            <a:r>
              <a:rPr lang="cs-CZ" sz="2000" b="1" dirty="0" smtClean="0"/>
              <a:t>4.11.2014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615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33265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Vynikající úrovně dosáhla i barokní hudba – </a:t>
            </a:r>
            <a:r>
              <a:rPr lang="cs-CZ" sz="3200" b="1" u="sng" dirty="0" smtClean="0">
                <a:solidFill>
                  <a:srgbClr val="FFFF00"/>
                </a:solidFill>
              </a:rPr>
              <a:t>Pavel Josef Vejvanovský  - melodie, nápaditost a  Jan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Dismas</a:t>
            </a:r>
            <a:r>
              <a:rPr lang="cs-CZ" sz="3200" b="1" u="sng" dirty="0" smtClean="0">
                <a:solidFill>
                  <a:srgbClr val="FFFF00"/>
                </a:solidFill>
              </a:rPr>
              <a:t> Zelenka – chrámové mše.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3352" y="2708920"/>
            <a:ext cx="11809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V literatuře se české baroko projevovalo především v duchovní a vzdělávací  literatuře – </a:t>
            </a:r>
            <a:r>
              <a:rPr lang="cs-CZ" sz="3200" b="1" u="sng" dirty="0" smtClean="0">
                <a:solidFill>
                  <a:srgbClr val="FFFF00"/>
                </a:solidFill>
              </a:rPr>
              <a:t>historik Bohuslav Balbín a </a:t>
            </a:r>
            <a:r>
              <a:rPr lang="cs-CZ" sz="3200" b="1" u="sng" dirty="0">
                <a:solidFill>
                  <a:srgbClr val="FFFF00"/>
                </a:solidFill>
              </a:rPr>
              <a:t>J</a:t>
            </a:r>
            <a:r>
              <a:rPr lang="cs-CZ" sz="3200" b="1" u="sng" dirty="0" smtClean="0">
                <a:solidFill>
                  <a:srgbClr val="FFFF00"/>
                </a:solidFill>
              </a:rPr>
              <a:t>.A. Komenský – učitel národa.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1772816"/>
            <a:ext cx="4327351" cy="431078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608168" y="4766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Jan </a:t>
            </a:r>
            <a:r>
              <a:rPr lang="cs-CZ" dirty="0" err="1" smtClean="0"/>
              <a:t>Dismas</a:t>
            </a:r>
            <a:r>
              <a:rPr lang="cs-CZ" dirty="0" smtClean="0"/>
              <a:t> Zelenka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844824"/>
            <a:ext cx="489654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0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92697"/>
            <a:ext cx="5688632" cy="554461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20136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Kostel </a:t>
            </a:r>
            <a:r>
              <a:rPr lang="cs-CZ" dirty="0" err="1" smtClean="0"/>
              <a:t>sv</a:t>
            </a:r>
            <a:r>
              <a:rPr lang="cs-CZ" dirty="0" smtClean="0"/>
              <a:t> .Mikuláše – </a:t>
            </a:r>
            <a:r>
              <a:rPr lang="cs-CZ" dirty="0"/>
              <a:t>P</a:t>
            </a:r>
            <a:r>
              <a:rPr lang="cs-CZ" dirty="0" smtClean="0"/>
              <a:t>raha (Malá strana)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692697"/>
            <a:ext cx="5472608" cy="547260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15480" y="63813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Kostel Zjevení Páně ve Smiřicích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5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0" y="69269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Baroko se v Čechách projevilo zejména v architektuře na vesnicích: kostely, kaple, kapličky, boží muka, statky Ve městech: katedrály, sochy, přestavby zámků.   </a:t>
            </a:r>
            <a:endParaRPr lang="cs-CZ" sz="2800" b="1" u="sng" dirty="0"/>
          </a:p>
        </p:txBody>
      </p:sp>
      <p:sp>
        <p:nvSpPr>
          <p:cNvPr id="2" name="TextovéPole 1"/>
          <p:cNvSpPr txBox="1"/>
          <p:nvPr/>
        </p:nvSpPr>
        <p:spPr>
          <a:xfrm>
            <a:off x="191344" y="2348880"/>
            <a:ext cx="1200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-Čechy získaly v dobách baroka </a:t>
            </a:r>
            <a:r>
              <a:rPr lang="cs-CZ" sz="2800" b="1" u="sng" dirty="0" smtClean="0">
                <a:solidFill>
                  <a:srgbClr val="FFFF00"/>
                </a:solidFill>
              </a:rPr>
              <a:t>nového světce </a:t>
            </a:r>
            <a:r>
              <a:rPr lang="cs-CZ" sz="2800" b="1" u="sng" dirty="0">
                <a:solidFill>
                  <a:srgbClr val="FFFF00"/>
                </a:solidFill>
              </a:rPr>
              <a:t>J</a:t>
            </a:r>
            <a:r>
              <a:rPr lang="cs-CZ" sz="2800" b="1" u="sng" dirty="0" smtClean="0">
                <a:solidFill>
                  <a:srgbClr val="FFFF00"/>
                </a:solidFill>
              </a:rPr>
              <a:t>ana Nepomuckého</a:t>
            </a:r>
            <a:r>
              <a:rPr lang="cs-CZ" sz="2800" b="1" dirty="0"/>
              <a:t> -</a:t>
            </a:r>
            <a:r>
              <a:rPr lang="cs-CZ" sz="2800" b="1" dirty="0" smtClean="0"/>
              <a:t> </a:t>
            </a:r>
            <a:r>
              <a:rPr lang="cs-CZ" sz="2800" b="1" u="sng" dirty="0" smtClean="0"/>
              <a:t>spor s Václavem IV. a pražským arcibiskupem – umučen a vhozen do Vltavy.</a:t>
            </a:r>
            <a:endParaRPr lang="cs-CZ" sz="32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66915" y="3639507"/>
            <a:ext cx="12058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</a:t>
            </a:r>
            <a:r>
              <a:rPr lang="cs-CZ" sz="2800" b="1" dirty="0" smtClean="0"/>
              <a:t>Na památku světce byla postavena na </a:t>
            </a:r>
            <a:r>
              <a:rPr lang="cs-CZ" sz="2800" b="1" dirty="0"/>
              <a:t>K</a:t>
            </a:r>
            <a:r>
              <a:rPr lang="cs-CZ" sz="2800" b="1" dirty="0" smtClean="0"/>
              <a:t>arlově mostě socha a byl prohlášen </a:t>
            </a:r>
            <a:br>
              <a:rPr lang="cs-CZ" sz="2800" b="1" dirty="0" smtClean="0"/>
            </a:br>
            <a:r>
              <a:rPr lang="cs-CZ" sz="2800" b="1" dirty="0" smtClean="0"/>
              <a:t>   za svatého (1729).</a:t>
            </a:r>
            <a:endParaRPr lang="cs-CZ" sz="28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5157192"/>
            <a:ext cx="11784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2800" b="1" dirty="0" smtClean="0"/>
              <a:t>V Čechách se baroko projevilo v typických znacích : spojovaly nový sloh </a:t>
            </a:r>
            <a:br>
              <a:rPr lang="cs-CZ" sz="2800" b="1" dirty="0" smtClean="0"/>
            </a:br>
            <a:r>
              <a:rPr lang="cs-CZ" sz="2800" b="1" dirty="0" smtClean="0"/>
              <a:t>   s tradicí, dokonale splynuly s krajinou.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7" y="1556792"/>
            <a:ext cx="5544616" cy="468051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71464" y="4766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Jan Nepomucký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556792"/>
            <a:ext cx="5112568" cy="469248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384032" y="47667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Vyznačené místo na Karlově mostě, z něhož měl být Jan Nepomucký svržen do Vltavy</a:t>
            </a:r>
          </a:p>
        </p:txBody>
      </p:sp>
    </p:spTree>
    <p:extLst>
      <p:ext uri="{BB962C8B-B14F-4D97-AF65-F5344CB8AC3E}">
        <p14:creationId xmlns:p14="http://schemas.microsoft.com/office/powerpoint/2010/main" val="10481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60648"/>
            <a:ext cx="12072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Velké stavby vznikaly na objednávku šlechty a církve, byli zváni umělci z ciziny –</a:t>
            </a:r>
            <a:r>
              <a:rPr lang="cs-CZ" sz="3200" b="1" u="sng" dirty="0" smtClean="0">
                <a:solidFill>
                  <a:srgbClr val="FFFF00"/>
                </a:solidFill>
              </a:rPr>
              <a:t>Carlo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Lurago</a:t>
            </a:r>
            <a:r>
              <a:rPr lang="cs-CZ" sz="3200" b="1" u="sng" dirty="0" smtClean="0">
                <a:solidFill>
                  <a:srgbClr val="FFFF00"/>
                </a:solidFill>
              </a:rPr>
              <a:t> – Itálie – Pražské Klementinum</a:t>
            </a:r>
            <a:r>
              <a:rPr lang="cs-CZ" sz="3200" b="1" dirty="0" smtClean="0"/>
              <a:t>, </a:t>
            </a:r>
            <a:r>
              <a:rPr lang="cs-CZ" sz="3200" b="1" u="sng" dirty="0" smtClean="0"/>
              <a:t>Francesco </a:t>
            </a:r>
            <a:r>
              <a:rPr lang="cs-CZ" sz="3200" b="1" u="sng" dirty="0" err="1" smtClean="0"/>
              <a:t>Carrati</a:t>
            </a:r>
            <a:r>
              <a:rPr lang="cs-CZ" sz="3200" b="1" u="sng" dirty="0" smtClean="0"/>
              <a:t> – Černínský</a:t>
            </a:r>
            <a:r>
              <a:rPr lang="cs-CZ" sz="3200" b="1" u="sng" dirty="0"/>
              <a:t> </a:t>
            </a:r>
            <a:r>
              <a:rPr lang="cs-CZ" sz="3200" b="1" u="sng" dirty="0" smtClean="0"/>
              <a:t>palác v Praze, Hradčany</a:t>
            </a:r>
            <a:r>
              <a:rPr lang="cs-CZ" sz="3200" b="1" dirty="0" smtClean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1344" y="2279774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K nejvýznamnějším barokním stavitelům v Čechách patři Francouz </a:t>
            </a:r>
            <a:r>
              <a:rPr lang="cs-CZ" sz="3200" b="1" u="sng" dirty="0" smtClean="0"/>
              <a:t>Jean Baptista </a:t>
            </a:r>
            <a:r>
              <a:rPr lang="cs-CZ" sz="3200" b="1" u="sng" dirty="0" err="1" smtClean="0"/>
              <a:t>Mathey</a:t>
            </a:r>
            <a:r>
              <a:rPr lang="cs-CZ" sz="3200" b="1" u="sng" dirty="0" smtClean="0"/>
              <a:t> – zámek v </a:t>
            </a:r>
            <a:r>
              <a:rPr lang="cs-CZ" sz="3200" b="1" u="sng" dirty="0" err="1" smtClean="0"/>
              <a:t>Tróji</a:t>
            </a:r>
            <a:r>
              <a:rPr lang="cs-CZ" sz="3200" b="1" dirty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2399" y="3863950"/>
            <a:ext cx="12249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-Vrcholem evropské úrovně byl </a:t>
            </a:r>
            <a:r>
              <a:rPr lang="cs-CZ" sz="3200" b="1" u="sng" dirty="0" smtClean="0">
                <a:solidFill>
                  <a:srgbClr val="FFFF00"/>
                </a:solidFill>
              </a:rPr>
              <a:t>Jan Blažej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Santini-Aichl</a:t>
            </a:r>
            <a:r>
              <a:rPr lang="cs-CZ" sz="3200" b="1" dirty="0"/>
              <a:t> </a:t>
            </a:r>
            <a:r>
              <a:rPr lang="cs-CZ" sz="3200" b="1" dirty="0" smtClean="0"/>
              <a:t>–</a:t>
            </a:r>
            <a:r>
              <a:rPr lang="cs-CZ" sz="3200" b="1" dirty="0" err="1" smtClean="0"/>
              <a:t>Plasy,M.Týnice</a:t>
            </a:r>
            <a:r>
              <a:rPr lang="cs-CZ" sz="3200" b="1" dirty="0"/>
              <a:t>,</a:t>
            </a:r>
            <a:r>
              <a:rPr lang="cs-CZ" sz="3200" b="1" dirty="0" smtClean="0"/>
              <a:t> zámek Zelená Hora, klášter ve </a:t>
            </a:r>
            <a:r>
              <a:rPr lang="cs-CZ" sz="3200" b="1" dirty="0" err="1" smtClean="0"/>
              <a:t>Zbraslavi,Šternberský</a:t>
            </a:r>
            <a:r>
              <a:rPr lang="cs-CZ" sz="3200" b="1" dirty="0" smtClean="0"/>
              <a:t> palác 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95523" y="5664150"/>
            <a:ext cx="11665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Se </a:t>
            </a:r>
            <a:r>
              <a:rPr lang="cs-CZ" sz="3200" b="1" dirty="0" err="1" smtClean="0"/>
              <a:t>Santinim</a:t>
            </a:r>
            <a:r>
              <a:rPr lang="cs-CZ" sz="3200" b="1" dirty="0" smtClean="0"/>
              <a:t> úzce spolupracoval bavorský Kryštof </a:t>
            </a:r>
            <a:r>
              <a:rPr lang="cs-CZ" sz="3200" b="1" dirty="0" err="1" smtClean="0"/>
              <a:t>Diernzehofer</a:t>
            </a:r>
            <a:r>
              <a:rPr lang="cs-CZ" sz="3200" b="1" dirty="0" smtClean="0"/>
              <a:t> a jeho syn Kilián Ignác. Klášter v Broumově a Kutné Hoře.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88628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7408" y="34619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Obr.č.3 –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64152" y="3326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Obr.č.4 –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052736"/>
            <a:ext cx="5760640" cy="53528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1052736"/>
            <a:ext cx="5688632" cy="535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9336" y="33265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Obr.č.5 – Jan Blažej </a:t>
            </a:r>
            <a:r>
              <a:rPr lang="cs-CZ" dirty="0" err="1" smtClean="0"/>
              <a:t>santini-Aichl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367808" y="3326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Obr.č.6 – Kryštof </a:t>
            </a:r>
            <a:r>
              <a:rPr lang="cs-CZ" dirty="0" err="1" smtClean="0"/>
              <a:t>Dienzehofer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412775"/>
            <a:ext cx="3816423" cy="44644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305" y="1440616"/>
            <a:ext cx="3888432" cy="443665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760296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Obr.č.7 – Kilián Ignác </a:t>
            </a:r>
            <a:r>
              <a:rPr lang="cs-CZ" dirty="0" err="1" smtClean="0"/>
              <a:t>Dienzehofer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1412776"/>
            <a:ext cx="367240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1344" y="476672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 </a:t>
            </a:r>
            <a:r>
              <a:rPr lang="cs-CZ" sz="3200" b="1" dirty="0" smtClean="0"/>
              <a:t>Barokní stavby byly komplexním uměleckým dílem – </a:t>
            </a:r>
            <a:r>
              <a:rPr lang="cs-CZ" sz="3200" b="1" dirty="0"/>
              <a:t>p</a:t>
            </a:r>
            <a:r>
              <a:rPr lang="cs-CZ" sz="3200" b="1" dirty="0" smtClean="0"/>
              <a:t>atřila </a:t>
            </a:r>
            <a:r>
              <a:rPr lang="cs-CZ" sz="3200" b="1" dirty="0" smtClean="0"/>
              <a:t>k nim i malířská a sochařská výzdoba.</a:t>
            </a:r>
            <a:endParaRPr lang="cs-CZ" sz="3200" b="1" u="sng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119336" y="2060848"/>
            <a:ext cx="11953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Nejvýznamnějším sochařem počátků baroka byl Jan Jiří Bendl</a:t>
            </a:r>
            <a:r>
              <a:rPr lang="cs-CZ" sz="3200" b="1" dirty="0" smtClean="0"/>
              <a:t>- socha sv. Václava, dále </a:t>
            </a:r>
            <a:r>
              <a:rPr lang="cs-CZ" sz="3200" b="1" u="sng" dirty="0">
                <a:solidFill>
                  <a:srgbClr val="FFFF00"/>
                </a:solidFill>
              </a:rPr>
              <a:t>M</a:t>
            </a:r>
            <a:r>
              <a:rPr lang="cs-CZ" sz="3200" b="1" u="sng" dirty="0" smtClean="0">
                <a:solidFill>
                  <a:srgbClr val="FFFF00"/>
                </a:solidFill>
              </a:rPr>
              <a:t>atyáš Bernard Braun </a:t>
            </a:r>
            <a:r>
              <a:rPr lang="cs-CZ" sz="3200" b="1" dirty="0" smtClean="0"/>
              <a:t>– sochy na </a:t>
            </a:r>
            <a:r>
              <a:rPr lang="cs-CZ" sz="3200" b="1" dirty="0"/>
              <a:t>K</a:t>
            </a:r>
            <a:r>
              <a:rPr lang="cs-CZ" sz="3200" b="1" dirty="0" smtClean="0"/>
              <a:t>arlově mostě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9499" y="3861048"/>
            <a:ext cx="12457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-V malířské umění se nejvíce proslavili čeští </a:t>
            </a:r>
            <a:r>
              <a:rPr lang="cs-CZ" sz="3200" b="1" dirty="0" err="1" smtClean="0"/>
              <a:t>umělci.Náměty</a:t>
            </a:r>
            <a:r>
              <a:rPr lang="cs-CZ" sz="3200" b="1" dirty="0" smtClean="0"/>
              <a:t>- náboženská tematika, obrazy na plátně, dřevě </a:t>
            </a:r>
            <a:r>
              <a:rPr lang="cs-CZ" sz="3200" b="1" u="sng" dirty="0" smtClean="0"/>
              <a:t>i nástropní fresky</a:t>
            </a:r>
            <a:r>
              <a:rPr lang="cs-CZ" sz="3200" b="1" dirty="0" smtClean="0"/>
              <a:t>.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91344" y="5661248"/>
            <a:ext cx="11737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Nejvýznamnější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malíří</a:t>
            </a:r>
            <a:r>
              <a:rPr lang="cs-CZ" sz="3200" b="1" u="sng" dirty="0" smtClean="0">
                <a:solidFill>
                  <a:srgbClr val="FFFF00"/>
                </a:solidFill>
              </a:rPr>
              <a:t> – Karel Škréta , Petr Brandl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28756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71464" y="2606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Obr.č.8 – </a:t>
            </a:r>
            <a:r>
              <a:rPr lang="cs-CZ" dirty="0" err="1" smtClean="0"/>
              <a:t>Karek</a:t>
            </a:r>
            <a:r>
              <a:rPr lang="cs-CZ" dirty="0" smtClean="0"/>
              <a:t> Škréta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80176" y="2606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Obr.č.9 – Petr Brandl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5" y="980728"/>
            <a:ext cx="4680520" cy="55446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980728"/>
            <a:ext cx="482453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0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2644</TotalTime>
  <Words>363</Words>
  <Application>Microsoft Office PowerPoint</Application>
  <PresentationFormat>Širokoúhlá obrazovka</PresentationFormat>
  <Paragraphs>30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Broadway</vt:lpstr>
      <vt:lpstr>Calibri</vt:lpstr>
      <vt:lpstr>Calibri Light</vt:lpstr>
      <vt:lpstr>FrankRuehl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pc1</cp:lastModifiedBy>
  <cp:revision>305</cp:revision>
  <dcterms:created xsi:type="dcterms:W3CDTF">2014-02-05T17:07:28Z</dcterms:created>
  <dcterms:modified xsi:type="dcterms:W3CDTF">2014-11-10T10:29:47Z</dcterms:modified>
</cp:coreProperties>
</file>