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73" r:id="rId4"/>
    <p:sldId id="257" r:id="rId5"/>
    <p:sldId id="270" r:id="rId6"/>
    <p:sldId id="274" r:id="rId7"/>
    <p:sldId id="258" r:id="rId8"/>
    <p:sldId id="267" r:id="rId9"/>
    <p:sldId id="275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nito_Mussolini_(primo_piano).jpg" TargetMode="External"/><Relationship Id="rId2" Type="http://schemas.openxmlformats.org/officeDocument/2006/relationships/hyperlink" Target="http://commons.wikimedia.org/wiki/File:Arthur-Neville-Chamberlai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Bundesarchiv_Bild_183-R69173,_M%C3%BCnchener_Abkommen,_Staatschefs.jpg?uselang=cs" TargetMode="External"/><Relationship Id="rId4" Type="http://schemas.openxmlformats.org/officeDocument/2006/relationships/hyperlink" Target="http://commons.wikimedia.org/wiki/File:Daladier_192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60649"/>
            <a:ext cx="4753823" cy="11521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1424" y="1772816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solidFill>
                  <a:srgbClr val="FFFF00"/>
                </a:solidFill>
              </a:rPr>
              <a:t>ČESKÉ ZEMĚ v 19. – 20. STOLETÍ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u="sng" dirty="0" smtClean="0"/>
              <a:t>ČESKOSLOVENSKO,DRUHÁ REPUBLIKA,MNICHOV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11424" y="386104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9. </a:t>
            </a:r>
            <a:r>
              <a:rPr lang="cs-CZ" sz="2800" b="1" dirty="0"/>
              <a:t>třída</a:t>
            </a:r>
          </a:p>
          <a:p>
            <a:r>
              <a:rPr lang="cs-CZ" sz="2800" b="1" dirty="0"/>
              <a:t>EU - 6- České země v 19. – 20. století</a:t>
            </a:r>
          </a:p>
          <a:p>
            <a:r>
              <a:rPr lang="cs-CZ" sz="2800" b="1" dirty="0" smtClean="0"/>
              <a:t>EU-6-13 Československo-druhá republika, Mnichov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032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71464" y="1166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Zdroje :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5400" y="836712"/>
            <a:ext cx="1058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Obr.č.1 -NEZNÁMÝ</a:t>
            </a:r>
            <a:r>
              <a:rPr lang="cs-CZ" sz="2000" dirty="0"/>
              <a:t>. wikipedie [online]. [cit. 31.3.2014]. Dostupný na WWW: </a:t>
            </a:r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commons.wikimedia.org/wiki/File:Arthur-Neville-Chamberlain.jpg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5400" y="1732746"/>
            <a:ext cx="1072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Obr.č.2NEZNÁMÝ</a:t>
            </a:r>
            <a:r>
              <a:rPr lang="cs-CZ" sz="2000" dirty="0"/>
              <a:t>. wikipedie [online]. [cit. 31.3.2014]. Dostupný na WWW: </a:t>
            </a:r>
            <a:r>
              <a:rPr lang="cs-CZ" sz="2000" dirty="0">
                <a:hlinkClick r:id="rId3"/>
              </a:rPr>
              <a:t>http://commons.wikimedia.org/wiki/File:Benito_Mussolini_(primo_piano).</a:t>
            </a:r>
            <a:r>
              <a:rPr lang="cs-CZ" sz="2000" dirty="0" smtClean="0">
                <a:hlinkClick r:id="rId3"/>
              </a:rPr>
              <a:t>jpg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5400" y="2812866"/>
            <a:ext cx="10934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Obr.č</a:t>
            </a:r>
            <a:r>
              <a:rPr lang="cs-CZ" sz="2000" dirty="0" smtClean="0"/>
              <a:t>. </a:t>
            </a:r>
            <a:r>
              <a:rPr lang="cs-CZ" sz="2000" dirty="0"/>
              <a:t>3 </a:t>
            </a:r>
            <a:r>
              <a:rPr lang="cs-CZ" sz="2000" dirty="0" smtClean="0"/>
              <a:t>-NEZNÁMÝ</a:t>
            </a:r>
            <a:r>
              <a:rPr lang="cs-CZ" sz="2000" dirty="0"/>
              <a:t>. wikipedie [online]. [cit. 31.3.2014]. Dostupný na WWW: </a:t>
            </a:r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commons.wikimedia.org/wiki/File:Daladier_1924.jpg</a:t>
            </a:r>
            <a:endParaRPr lang="cs-CZ" sz="2000" dirty="0" smtClean="0"/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Obr.č.4 </a:t>
            </a:r>
            <a:r>
              <a:rPr lang="cs-CZ" sz="2000" dirty="0" smtClean="0"/>
              <a:t>-NEZNÁMÝ</a:t>
            </a:r>
            <a:r>
              <a:rPr lang="cs-CZ" sz="2000" dirty="0"/>
              <a:t>. wikipedie [online]. [cit. 31.3.2014]. Dostupný na WWW: </a:t>
            </a:r>
            <a:r>
              <a:rPr lang="cs-CZ" sz="2000" dirty="0">
                <a:hlinkClick r:id="rId5"/>
              </a:rPr>
              <a:t>http://commons.wikimedia.org/wiki/File:Bundesarchiv_Bild_183-R69173,_M%C3%BCnchener_Abkommen,_</a:t>
            </a:r>
            <a:r>
              <a:rPr lang="cs-CZ" sz="2000" dirty="0" smtClean="0">
                <a:hlinkClick r:id="rId5"/>
              </a:rPr>
              <a:t>Staatschefs.jpg?uselang=cs</a:t>
            </a:r>
            <a:endParaRPr lang="cs-CZ" sz="2000" dirty="0" smtClean="0"/>
          </a:p>
          <a:p>
            <a:r>
              <a:rPr lang="cs-CZ" sz="2000" dirty="0" smtClean="0"/>
              <a:t>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0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67608" y="2606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EU </a:t>
            </a:r>
            <a:r>
              <a:rPr lang="cs-CZ" dirty="0" smtClean="0">
                <a:solidFill>
                  <a:srgbClr val="FFFF00"/>
                </a:solidFill>
              </a:rPr>
              <a:t>6–13  Československo-druhá republika, Mnichov  DĚJEPIS </a:t>
            </a:r>
            <a:r>
              <a:rPr lang="cs-CZ" dirty="0">
                <a:solidFill>
                  <a:srgbClr val="FFFF00"/>
                </a:solidFill>
              </a:rPr>
              <a:t>9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28951"/>
              </p:ext>
            </p:extLst>
          </p:nvPr>
        </p:nvGraphicFramePr>
        <p:xfrm>
          <a:off x="2639616" y="1052738"/>
          <a:ext cx="6336704" cy="57650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01096"/>
                <a:gridCol w="4535608"/>
              </a:tblGrid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Československo-druhá</a:t>
                      </a:r>
                      <a:r>
                        <a:rPr lang="cs-CZ" sz="12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republika ,Mnichov</a:t>
                      </a:r>
                      <a:endParaRPr lang="cs-CZ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</a:t>
                      </a:r>
                      <a:r>
                        <a:rPr lang="cs-CZ" sz="12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rozpozná klady a zápora demokratického systému, charakterizuje jednotlivé systémy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Druhá republika</a:t>
                      </a:r>
                      <a:r>
                        <a:rPr lang="cs-CZ" sz="1200" b="1" baseline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Mnichov</a:t>
                      </a:r>
                      <a:r>
                        <a:rPr lang="cs-CZ" sz="1200" b="1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cs-CZ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14 - 15 let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31.3</a:t>
                      </a: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2014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Moderní doba, ALBRA 2011 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" marR="5396" marT="5396" marB="539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2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4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/>
              <a:t>MRAČNA NAD ČESKOSLOVENSKEM</a:t>
            </a:r>
            <a:endParaRPr lang="cs-CZ" sz="3600" b="1" u="sng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3352" y="1412776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Roku 1935 </a:t>
            </a:r>
            <a:r>
              <a:rPr lang="cs-CZ" sz="3200" b="1" dirty="0"/>
              <a:t>s</a:t>
            </a:r>
            <a:r>
              <a:rPr lang="cs-CZ" sz="3200" b="1" dirty="0" smtClean="0"/>
              <a:t>e stal prezidentem </a:t>
            </a:r>
            <a:r>
              <a:rPr lang="cs-CZ" sz="3200" b="1" u="sng" dirty="0" smtClean="0"/>
              <a:t>dr. Edvard </a:t>
            </a:r>
            <a:r>
              <a:rPr lang="cs-CZ" sz="3200" b="1" u="sng" dirty="0"/>
              <a:t>B</a:t>
            </a:r>
            <a:r>
              <a:rPr lang="cs-CZ" sz="3200" b="1" u="sng" dirty="0" smtClean="0"/>
              <a:t>eneš</a:t>
            </a:r>
            <a:r>
              <a:rPr lang="cs-CZ" sz="3200" b="1" dirty="0" smtClean="0"/>
              <a:t>. </a:t>
            </a:r>
            <a:endParaRPr lang="cs-CZ" sz="3200" b="1" u="sng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263352" y="4221088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dirty="0"/>
              <a:t> </a:t>
            </a:r>
            <a:r>
              <a:rPr lang="cs-CZ" sz="3200" b="1" dirty="0" smtClean="0"/>
              <a:t>V ČSR spolupracovala s Hitlerem Henleinova Sudetoněmecká</a:t>
            </a:r>
            <a:br>
              <a:rPr lang="cs-CZ" sz="3200" b="1" dirty="0" smtClean="0"/>
            </a:br>
            <a:r>
              <a:rPr lang="cs-CZ" sz="3200" b="1" dirty="0" smtClean="0"/>
              <a:t>    strana, která ve volbách 1935 získala nejvíce hlasů.</a:t>
            </a:r>
            <a:r>
              <a:rPr lang="cs-CZ" sz="3200" b="1" u="sng" dirty="0" smtClean="0"/>
              <a:t>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2780928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Německo žádalo</a:t>
            </a:r>
            <a:r>
              <a:rPr lang="cs-CZ" sz="3200" b="1" dirty="0"/>
              <a:t> </a:t>
            </a:r>
            <a:r>
              <a:rPr lang="cs-CZ" sz="3200" b="1" dirty="0" smtClean="0"/>
              <a:t>revizi Versailleského systému, rostl vliv extrémistů.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376" y="5796553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Henlein připravoval připojení pohraničních území k Německu. 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344" y="404664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dubnu 1938 –Henlein požadoval  vytvoření volného německého území v rámci ČSR.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147372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u="sng" dirty="0" smtClean="0"/>
              <a:t>Vláda vedená snahou nezavdat příčinu ke sporu navrhla Němcům národní statut</a:t>
            </a:r>
            <a:r>
              <a:rPr lang="cs-CZ" sz="3200" b="1" dirty="0" smtClean="0"/>
              <a:t> (zvýšená </a:t>
            </a:r>
            <a:r>
              <a:rPr lang="cs-CZ" sz="3200" b="1" dirty="0" err="1" smtClean="0"/>
              <a:t>hospod.pomoc</a:t>
            </a:r>
            <a:r>
              <a:rPr lang="cs-CZ" sz="3200" b="1" dirty="0" smtClean="0"/>
              <a:t>, zlepšení školství atd.).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5360" y="3717032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Francie a Velká Británie stále pokračovaly v politice appeasementu ( usmiřování). 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544522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V r. 1938 proběhla částečná mobilizace.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686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7195" y="2852936"/>
            <a:ext cx="11822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15.9.1938  odjel Neville Chamberlain na schůzku s Hitlerem, který otevřeně žádal české území s více jak 50% </a:t>
            </a:r>
            <a:r>
              <a:rPr lang="cs-CZ" sz="3200" b="1" u="sng" dirty="0"/>
              <a:t>N</a:t>
            </a:r>
            <a:r>
              <a:rPr lang="cs-CZ" sz="3200" b="1" u="sng" dirty="0" smtClean="0"/>
              <a:t>ěmců.  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7195" y="1052736"/>
            <a:ext cx="11822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 zprostředkování dohody se pokusil vyslanec velké Británie lord </a:t>
            </a:r>
            <a:br>
              <a:rPr lang="cs-CZ" sz="3200" b="1" dirty="0" smtClean="0"/>
            </a:br>
            <a:r>
              <a:rPr lang="cs-CZ" sz="3200" b="1" dirty="0" smtClean="0"/>
              <a:t>  Runciman- doporučil vládě ČSR požadavky Němců přijmout.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83632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/>
              <a:t>MNICHOV</a:t>
            </a:r>
            <a:endParaRPr lang="cs-CZ" sz="3200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5360" y="4797152"/>
            <a:ext cx="118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Na konferenci v Mnichově 30.9.1938 bylo rozhodnuto bez české účasti o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održení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pohranič</a:t>
            </a:r>
            <a:r>
              <a:rPr lang="cs-CZ" sz="3200" b="1" u="sng" dirty="0" smtClean="0">
                <a:solidFill>
                  <a:srgbClr val="FFFF00"/>
                </a:solidFill>
              </a:rPr>
              <a:t>. území od ČSR.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Účastníci:Francie-E.Daladie</a:t>
            </a:r>
            <a:r>
              <a:rPr lang="cs-CZ" sz="3200" b="1" u="sng" dirty="0" smtClean="0">
                <a:solidFill>
                  <a:srgbClr val="FFFF00"/>
                </a:solidFill>
              </a:rPr>
              <a:t>,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Německo-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A.Hitler</a:t>
            </a:r>
            <a:r>
              <a:rPr lang="cs-CZ" sz="3200" b="1" u="sng" dirty="0" smtClean="0">
                <a:solidFill>
                  <a:srgbClr val="FFFF00"/>
                </a:solidFill>
              </a:rPr>
              <a:t>, Itálie-Mussolini, Velká Británie-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N.Chamberlain</a:t>
            </a:r>
            <a:r>
              <a:rPr lang="cs-CZ" sz="3200" b="1" u="sng" dirty="0" smtClean="0">
                <a:solidFill>
                  <a:srgbClr val="FFFF00"/>
                </a:solidFill>
              </a:rPr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659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5440" y="188640"/>
            <a:ext cx="314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1 –</a:t>
            </a:r>
            <a:r>
              <a:rPr lang="cs-CZ" dirty="0" err="1" smtClean="0"/>
              <a:t>A.Neville</a:t>
            </a:r>
            <a:r>
              <a:rPr lang="cs-CZ" dirty="0" smtClean="0"/>
              <a:t> Chamberlain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80176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2 – </a:t>
            </a:r>
            <a:r>
              <a:rPr lang="cs-CZ" dirty="0"/>
              <a:t>B</a:t>
            </a:r>
            <a:r>
              <a:rPr lang="cs-CZ" dirty="0" smtClean="0"/>
              <a:t>enito Mussolini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14387"/>
            <a:ext cx="5040559" cy="58549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814387"/>
            <a:ext cx="5472608" cy="57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02782"/>
            <a:ext cx="4054299" cy="54726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43472" y="1166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</a:t>
            </a:r>
            <a:r>
              <a:rPr lang="cs-CZ" dirty="0" err="1" smtClean="0"/>
              <a:t>E.Daladier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075196"/>
            <a:ext cx="7792211" cy="57157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07968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–Mnichov 30.9.1938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0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3609975" cy="62071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DRUHÁ REPUBLIKA</a:t>
            </a:r>
            <a:endParaRPr lang="cs-CZ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1055638"/>
            <a:ext cx="1195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V říjnu 1938 zabralo Německo území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ČSR,které</a:t>
            </a:r>
            <a:r>
              <a:rPr lang="cs-CZ" sz="3200" b="1" u="sng" dirty="0" smtClean="0">
                <a:solidFill>
                  <a:srgbClr val="FFFF00"/>
                </a:solidFill>
              </a:rPr>
              <a:t> mu Mnichov přisoudil</a:t>
            </a:r>
            <a:r>
              <a:rPr lang="cs-CZ" sz="3200" b="1" dirty="0" smtClean="0">
                <a:solidFill>
                  <a:srgbClr val="FFFF00"/>
                </a:solidFill>
              </a:rPr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3352" y="2204864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 odstoupení E. Beneše </a:t>
            </a:r>
            <a:r>
              <a:rPr lang="cs-CZ" sz="3200" b="1" u="sng" dirty="0" smtClean="0"/>
              <a:t>Novým prezidentem byl zvolen Emil Hácha.</a:t>
            </a:r>
            <a:r>
              <a:rPr lang="cs-CZ" sz="3200" b="1" dirty="0" smtClean="0"/>
              <a:t> </a:t>
            </a:r>
            <a:r>
              <a:rPr lang="cs-CZ" sz="3200" b="1" dirty="0"/>
              <a:t>Cílem vlády- neprovokovat Hitlera.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5085184"/>
            <a:ext cx="12072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15.3.1939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podepsána </a:t>
            </a:r>
            <a:r>
              <a:rPr lang="cs-CZ" sz="3200" b="1" u="sng" dirty="0" smtClean="0">
                <a:solidFill>
                  <a:srgbClr val="FFFF00"/>
                </a:solidFill>
              </a:rPr>
              <a:t>smlouva </a:t>
            </a:r>
            <a:r>
              <a:rPr lang="cs-CZ" sz="3200" b="1" u="sng" dirty="0" smtClean="0">
                <a:solidFill>
                  <a:srgbClr val="FFFF00"/>
                </a:solidFill>
              </a:rPr>
              <a:t>o předáním zbytku </a:t>
            </a:r>
            <a:r>
              <a:rPr lang="cs-CZ" sz="3200" b="1" u="sng" dirty="0" smtClean="0">
                <a:solidFill>
                  <a:srgbClr val="FFFF00"/>
                </a:solidFill>
              </a:rPr>
              <a:t>republiky</a:t>
            </a:r>
            <a:r>
              <a:rPr lang="cs-CZ" sz="3200" b="1" dirty="0" smtClean="0">
                <a:solidFill>
                  <a:srgbClr val="FFFF00"/>
                </a:solidFill>
              </a:rPr>
              <a:t/>
            </a:r>
            <a:br>
              <a:rPr lang="cs-CZ" sz="3200" b="1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Německu a 15.3.1939 překročily německé jednotky hranice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8594" y="3789040"/>
            <a:ext cx="11814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Slovensko a Podkarpatská Rus získaly autonomii a republika dostala název </a:t>
            </a:r>
            <a:r>
              <a:rPr lang="cs-CZ" sz="3200" b="1" dirty="0" smtClean="0"/>
              <a:t>Česko-</a:t>
            </a:r>
            <a:r>
              <a:rPr lang="cs-CZ" sz="3200" b="1" dirty="0" err="1" smtClean="0"/>
              <a:t>Slovensko,v</a:t>
            </a:r>
            <a:r>
              <a:rPr lang="cs-CZ" sz="3200" b="1" dirty="0" smtClean="0"/>
              <a:t> březnu 1939 se  Slovensko odtrhlo.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376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26575" y="188640"/>
            <a:ext cx="157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Přiřaď :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87488" y="9807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Mnichov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7408" y="23488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Henlein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7" y="39330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15.3.1939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51571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appeasement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31504" y="6002124"/>
            <a:ext cx="438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Emil Hácha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72064" y="1124744"/>
            <a:ext cx="470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Podepsání „dohody“ s Němci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a vpuštění vojsk do České </a:t>
            </a:r>
            <a:r>
              <a:rPr lang="cs-CZ" sz="2800" b="1" dirty="0" err="1" smtClean="0">
                <a:solidFill>
                  <a:srgbClr val="FFFF00"/>
                </a:solidFill>
              </a:rPr>
              <a:t>rep</a:t>
            </a:r>
            <a:r>
              <a:rPr lang="cs-CZ" sz="2800" b="1" dirty="0" smtClean="0">
                <a:solidFill>
                  <a:srgbClr val="FFFF00"/>
                </a:solidFill>
              </a:rPr>
              <a:t>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40215" y="2204864"/>
            <a:ext cx="4032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FF00"/>
                </a:solidFill>
              </a:rPr>
              <a:t>Hitler,Daladier,Mussolini,Chamberline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35748" y="3717032"/>
            <a:ext cx="362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Sudetoněmecká strana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35748" y="4725144"/>
            <a:ext cx="32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Politika usmiřování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76120" y="602128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Překročení německých vojsk hranice ČSR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26575" y="188640"/>
            <a:ext cx="157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Přiřaď :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87488" y="9807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Mnichov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7408" y="23488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Henlein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7" y="39330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15.3.1939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51571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appeasemenet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31504" y="6002124"/>
            <a:ext cx="438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Emil Hácha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72064" y="1124744"/>
            <a:ext cx="470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Podepsání „dohody“ s Němci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a vpuštění vojsk do České </a:t>
            </a:r>
            <a:r>
              <a:rPr lang="cs-CZ" sz="2800" b="1" dirty="0" err="1" smtClean="0">
                <a:solidFill>
                  <a:srgbClr val="FFFF00"/>
                </a:solidFill>
              </a:rPr>
              <a:t>rep</a:t>
            </a:r>
            <a:r>
              <a:rPr lang="cs-CZ" sz="2800" b="1" dirty="0" smtClean="0">
                <a:solidFill>
                  <a:srgbClr val="FFFF00"/>
                </a:solidFill>
              </a:rPr>
              <a:t>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40215" y="2204864"/>
            <a:ext cx="4032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FF00"/>
                </a:solidFill>
              </a:rPr>
              <a:t>Hitler,Daladier,Mussolini,Chamberline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35748" y="3717032"/>
            <a:ext cx="362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Sudetoněmecká strana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35748" y="4725144"/>
            <a:ext cx="32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Politika usmiřování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76120" y="602128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Překročení německých vojsk hranice ČSR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4" name="Přímá spojnice se šipkou 13"/>
          <p:cNvCxnSpPr>
            <a:endCxn id="9" idx="1"/>
          </p:cNvCxnSpPr>
          <p:nvPr/>
        </p:nvCxnSpPr>
        <p:spPr>
          <a:xfrm>
            <a:off x="2927648" y="1268760"/>
            <a:ext cx="5112567" cy="141315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10" idx="1"/>
          </p:cNvCxnSpPr>
          <p:nvPr/>
        </p:nvCxnSpPr>
        <p:spPr>
          <a:xfrm>
            <a:off x="2207568" y="2708920"/>
            <a:ext cx="6028180" cy="12697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5" idx="3"/>
          </p:cNvCxnSpPr>
          <p:nvPr/>
        </p:nvCxnSpPr>
        <p:spPr>
          <a:xfrm>
            <a:off x="2063553" y="4194666"/>
            <a:ext cx="5328591" cy="19976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11" idx="1"/>
          </p:cNvCxnSpPr>
          <p:nvPr/>
        </p:nvCxnSpPr>
        <p:spPr>
          <a:xfrm flipV="1">
            <a:off x="3226764" y="4986754"/>
            <a:ext cx="5008984" cy="5304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3467708" y="1625171"/>
            <a:ext cx="3292152" cy="458571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631</TotalTime>
  <Words>491</Words>
  <Application>Microsoft Office PowerPoint</Application>
  <PresentationFormat>Širokoúhlá obrazovka</PresentationFormat>
  <Paragraphs>93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DRUHÁ REPUBLIKA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</cp:lastModifiedBy>
  <cp:revision>165</cp:revision>
  <dcterms:created xsi:type="dcterms:W3CDTF">2014-02-05T17:07:28Z</dcterms:created>
  <dcterms:modified xsi:type="dcterms:W3CDTF">2014-04-28T07:52:46Z</dcterms:modified>
</cp:coreProperties>
</file>