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66" r:id="rId2"/>
    <p:sldId id="256" r:id="rId3"/>
    <p:sldId id="263" r:id="rId4"/>
    <p:sldId id="260" r:id="rId5"/>
    <p:sldId id="282" r:id="rId6"/>
    <p:sldId id="277" r:id="rId7"/>
    <p:sldId id="28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77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1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47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72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69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2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19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04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5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8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8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9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0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1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2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1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5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17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35360" y="1682805"/>
            <a:ext cx="11737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 </a:t>
            </a:r>
            <a:endParaRPr lang="cs-CZ" sz="2800" b="1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87488" y="1700808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>
                <a:solidFill>
                  <a:srgbClr val="FFFF00"/>
                </a:solidFill>
              </a:rPr>
              <a:t>Čechy v době Pobělohorské</a:t>
            </a:r>
            <a:endParaRPr lang="cs-CZ" sz="4000" b="1" u="sng" dirty="0">
              <a:solidFill>
                <a:srgbClr val="92D05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256240" y="332656"/>
            <a:ext cx="36724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ZŠ a MŠ </a:t>
            </a:r>
            <a:r>
              <a:rPr lang="cs-CZ" sz="2800" b="1" dirty="0"/>
              <a:t>V</a:t>
            </a:r>
            <a:r>
              <a:rPr lang="cs-CZ" sz="2800" b="1" dirty="0" smtClean="0"/>
              <a:t>routek</a:t>
            </a:r>
            <a:br>
              <a:rPr lang="cs-CZ" sz="2800" b="1" dirty="0" smtClean="0"/>
            </a:br>
            <a:r>
              <a:rPr lang="cs-CZ" sz="2000" b="1" dirty="0" smtClean="0"/>
              <a:t>zpracoval: Mgr. Ivana Zelenková</a:t>
            </a:r>
            <a:br>
              <a:rPr lang="cs-CZ" sz="2000" b="1" dirty="0" smtClean="0"/>
            </a:br>
            <a:r>
              <a:rPr lang="cs-CZ" sz="2000" b="1" dirty="0" smtClean="0"/>
              <a:t>21.10.2014</a:t>
            </a:r>
            <a:endParaRPr lang="cs-CZ" sz="2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2564904"/>
            <a:ext cx="410445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6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0" y="692696"/>
            <a:ext cx="12504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České království bylo po 30 ti leté válce zničené, nastala vlna emigrace,  půda byla nekatolíkům  zkonfiskována a rozdána šlechtě věrné králi.</a:t>
            </a:r>
            <a:endParaRPr lang="cs-CZ" sz="3200" b="1" u="sng" dirty="0"/>
          </a:p>
        </p:txBody>
      </p:sp>
      <p:sp>
        <p:nvSpPr>
          <p:cNvPr id="2" name="TextovéPole 1"/>
          <p:cNvSpPr txBox="1"/>
          <p:nvPr/>
        </p:nvSpPr>
        <p:spPr>
          <a:xfrm>
            <a:off x="191344" y="2348880"/>
            <a:ext cx="12000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 </a:t>
            </a:r>
            <a:r>
              <a:rPr lang="cs-CZ" sz="3200" b="1" u="sng" dirty="0" smtClean="0">
                <a:solidFill>
                  <a:srgbClr val="FFFF00"/>
                </a:solidFill>
              </a:rPr>
              <a:t>1627 vydal císař Ferdinand II. Obnovené zřízení zemské</a:t>
            </a:r>
            <a:r>
              <a:rPr lang="cs-CZ" sz="3200" b="1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3573016"/>
            <a:ext cx="12058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Habsburků tím byla zaručena dědičná vláda, katolictví bylo jediné 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dirty="0" smtClean="0">
                <a:solidFill>
                  <a:srgbClr val="FFFF00"/>
                </a:solidFill>
              </a:rPr>
              <a:t>   </a:t>
            </a:r>
            <a:r>
              <a:rPr lang="cs-CZ" sz="3200" b="1" u="sng" dirty="0" smtClean="0">
                <a:solidFill>
                  <a:srgbClr val="FFFF00"/>
                </a:solidFill>
              </a:rPr>
              <a:t>schválené náboženství a čeština byla zrovnoprávněna s němčinou</a:t>
            </a:r>
            <a:r>
              <a:rPr lang="cs-CZ" sz="3200" b="1" dirty="0" smtClean="0"/>
              <a:t>, </a:t>
            </a:r>
            <a:br>
              <a:rPr lang="cs-CZ" sz="3200" b="1" dirty="0" smtClean="0"/>
            </a:br>
            <a:r>
              <a:rPr lang="cs-CZ" sz="3200" b="1" dirty="0" smtClean="0"/>
              <a:t>  úředním jazykem však byla němčina.</a:t>
            </a:r>
            <a:endParaRPr lang="cs-CZ" sz="32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5517232"/>
            <a:ext cx="11784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Nastala </a:t>
            </a:r>
            <a:r>
              <a:rPr lang="cs-CZ" sz="3200" b="1" u="sng" dirty="0" smtClean="0">
                <a:solidFill>
                  <a:srgbClr val="FFFF00"/>
                </a:solidFill>
              </a:rPr>
              <a:t>REKATOLIZACE</a:t>
            </a:r>
            <a:r>
              <a:rPr lang="cs-CZ" sz="3200" b="1" dirty="0" smtClean="0"/>
              <a:t> církve ( znovuobnovení  moci církve), nejčastější metodou byly tzv. </a:t>
            </a:r>
            <a:r>
              <a:rPr lang="cs-CZ" sz="3200" b="1" u="sng" dirty="0" smtClean="0">
                <a:solidFill>
                  <a:srgbClr val="FFFF00"/>
                </a:solidFill>
              </a:rPr>
              <a:t>Dragonády</a:t>
            </a:r>
            <a:r>
              <a:rPr lang="cs-CZ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0334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67408" y="2606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Obr.č.1 – císař Ferdinand II.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464152" y="3326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Obr.č.2 – Obnovené zřízení zemské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9" y="764704"/>
            <a:ext cx="5112568" cy="597666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764704"/>
            <a:ext cx="568863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84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620688"/>
            <a:ext cx="12360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Na rekatolizaci měli největší podíl </a:t>
            </a:r>
            <a:r>
              <a:rPr lang="cs-CZ" sz="2800" b="1" u="sng" dirty="0" smtClean="0">
                <a:solidFill>
                  <a:srgbClr val="FFFF00"/>
                </a:solidFill>
              </a:rPr>
              <a:t>JEZUITÉ- Tovaryšstvo Ježíšovo.</a:t>
            </a:r>
            <a:r>
              <a:rPr lang="cs-CZ" sz="2800" b="1" dirty="0" smtClean="0">
                <a:solidFill>
                  <a:srgbClr val="FFFF00"/>
                </a:solidFill>
              </a:rPr>
              <a:t> </a:t>
            </a:r>
            <a:r>
              <a:rPr lang="cs-CZ" sz="2800" b="1" dirty="0" smtClean="0"/>
              <a:t>Pečovali o vzdělání- školy městské i farní, o rozvoj univerzit i o vzdělání učitelů, do vesnických škol chodilo málo dětí – většina obyvatel na venkově byla negramotná. </a:t>
            </a:r>
            <a:endParaRPr lang="cs-CZ" sz="2800" b="1" u="sng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91344" y="2276872"/>
            <a:ext cx="11881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Osobností  Jezuitů byl </a:t>
            </a:r>
            <a:r>
              <a:rPr lang="cs-CZ" sz="2800" b="1" u="sng" dirty="0" smtClean="0"/>
              <a:t>Bohuslav Balbín</a:t>
            </a:r>
            <a:r>
              <a:rPr lang="cs-CZ" sz="2800" b="1" dirty="0" smtClean="0"/>
              <a:t>. </a:t>
            </a:r>
            <a:r>
              <a:rPr lang="cs-CZ" sz="2800" b="1" u="sng" dirty="0" smtClean="0">
                <a:solidFill>
                  <a:srgbClr val="FFFF00"/>
                </a:solidFill>
              </a:rPr>
              <a:t>Důležitost církve</a:t>
            </a:r>
            <a:r>
              <a:rPr lang="cs-CZ" sz="2800" b="1" dirty="0" smtClean="0"/>
              <a:t> - zastávala prostého člověka, zajištovala útěchu, poskytovala jistoty a charitativní činnost.</a:t>
            </a:r>
            <a:endParaRPr lang="cs-CZ" sz="28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7348" y="3987061"/>
            <a:ext cx="11521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dirty="0"/>
              <a:t>D</a:t>
            </a:r>
            <a:r>
              <a:rPr lang="cs-CZ" sz="2800" b="1" dirty="0" smtClean="0"/>
              <a:t>rastický úbytek pracovních sil, nové formy  hospodaření vedly ke zvyšování robotní povinnosti – </a:t>
            </a:r>
            <a:r>
              <a:rPr lang="cs-CZ" sz="2800" b="1" u="sng" dirty="0" smtClean="0">
                <a:solidFill>
                  <a:srgbClr val="FFFF00"/>
                </a:solidFill>
              </a:rPr>
              <a:t>upevnění nevolnictví – tzv. „DOBA TEMNA“.</a:t>
            </a:r>
            <a:endParaRPr lang="cs-CZ" sz="2800" b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1344" y="5499229"/>
            <a:ext cx="1166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České království dále patřilo mezi hospodářsky nejvýznamnější součásti říše.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886288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3" y="1196752"/>
            <a:ext cx="4176463" cy="525658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71464" y="3326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Obr.č.3 – Bohuslav Balbín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25" y="1196677"/>
            <a:ext cx="5400675" cy="540067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392144" y="3326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Obr.č.4 – Znak jezuitů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38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1344" y="476672"/>
            <a:ext cx="11881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r. 1657 nastoupil na trůn </a:t>
            </a:r>
            <a:r>
              <a:rPr lang="cs-CZ" sz="3200" b="1" u="sng" dirty="0" smtClean="0">
                <a:solidFill>
                  <a:srgbClr val="FFFF00"/>
                </a:solidFill>
              </a:rPr>
              <a:t>Leopold I. </a:t>
            </a:r>
            <a:r>
              <a:rPr lang="cs-CZ" sz="3200" b="1" dirty="0" smtClean="0"/>
              <a:t>, váhavý nerozhodný císař, po celou dobu vlády neustále válčil s Turky, Uherskem i Francií.</a:t>
            </a:r>
            <a:endParaRPr lang="cs-CZ" sz="3200" b="1" u="sng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227348" y="1988840"/>
            <a:ext cx="11964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</a:t>
            </a:r>
            <a:r>
              <a:rPr lang="cs-CZ" sz="3200" b="1" dirty="0" smtClean="0"/>
              <a:t>císařský dvůr přesídlil do Vídně, císař neuměl pořádně německy ani česky mluvil italsky). R. 1680 vydal </a:t>
            </a:r>
            <a:r>
              <a:rPr lang="cs-CZ" sz="3200" b="1" u="sng" dirty="0" smtClean="0">
                <a:solidFill>
                  <a:srgbClr val="FFFF00"/>
                </a:solidFill>
              </a:rPr>
              <a:t>Robotní patent- omezil robotu na 3 dny v týdnu.</a:t>
            </a:r>
            <a:r>
              <a:rPr lang="cs-CZ" sz="3200" b="1" dirty="0" smtClean="0"/>
              <a:t> </a:t>
            </a:r>
            <a:endParaRPr lang="cs-CZ" sz="3200" b="1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1344" y="4077072"/>
            <a:ext cx="11665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V letech 1711 – 1740 vládl </a:t>
            </a:r>
            <a:r>
              <a:rPr lang="cs-CZ" sz="3200" b="1" u="sng" dirty="0" smtClean="0">
                <a:solidFill>
                  <a:srgbClr val="FFFF00"/>
                </a:solidFill>
              </a:rPr>
              <a:t>Karel VI</a:t>
            </a:r>
            <a:r>
              <a:rPr lang="cs-CZ" sz="3200" b="1" dirty="0" smtClean="0">
                <a:solidFill>
                  <a:srgbClr val="FFFF00"/>
                </a:solidFill>
              </a:rPr>
              <a:t>. </a:t>
            </a:r>
            <a:r>
              <a:rPr lang="cs-CZ" sz="3200" b="1" dirty="0" smtClean="0"/>
              <a:t>(poslední mužský potomek </a:t>
            </a:r>
            <a:br>
              <a:rPr lang="cs-CZ" sz="3200" b="1" dirty="0" smtClean="0"/>
            </a:br>
            <a:r>
              <a:rPr lang="cs-CZ" sz="3200" b="1" dirty="0" smtClean="0"/>
              <a:t>  Habsburků) – snažil se prosadit tzv. </a:t>
            </a:r>
            <a:r>
              <a:rPr lang="cs-CZ" sz="3200" b="1" dirty="0" smtClean="0">
                <a:solidFill>
                  <a:srgbClr val="FFFF00"/>
                </a:solidFill>
              </a:rPr>
              <a:t>„</a:t>
            </a:r>
            <a:r>
              <a:rPr lang="cs-CZ" sz="3200" b="1" u="sng" dirty="0" smtClean="0">
                <a:solidFill>
                  <a:srgbClr val="FFFF00"/>
                </a:solidFill>
              </a:rPr>
              <a:t>Pragmatickou sankci“</a:t>
            </a:r>
            <a:r>
              <a:rPr lang="cs-CZ" sz="3200" b="1" dirty="0" smtClean="0">
                <a:solidFill>
                  <a:srgbClr val="FFFF00"/>
                </a:solidFill>
              </a:rPr>
              <a:t>- nedělitelnost habsburské říše, dědické nároky i pro ženské potomky.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27348" y="6021288"/>
            <a:ext cx="1170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Dokončena rekatolizace, kult a svatořečení Jana Nepomuckého.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128756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95400" y="11663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Obr. č. 5 – Leopold I.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837385" y="116632"/>
            <a:ext cx="2363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Obr.č.6 – Karel VI.</a:t>
            </a: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692695"/>
            <a:ext cx="4821058" cy="5328593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15752" y="6461720"/>
            <a:ext cx="5040560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63352" y="609329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-Jeho životním heslo znělo: </a:t>
            </a:r>
            <a:r>
              <a:rPr lang="cs-CZ" dirty="0" err="1"/>
              <a:t>consilio</a:t>
            </a:r>
            <a:r>
              <a:rPr lang="cs-CZ" dirty="0"/>
              <a:t> et </a:t>
            </a:r>
            <a:r>
              <a:rPr lang="cs-CZ" dirty="0" err="1"/>
              <a:t>industria</a:t>
            </a:r>
            <a:r>
              <a:rPr lang="cs-CZ" dirty="0"/>
              <a:t> = radou a pílí [k svému cíli]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692695"/>
            <a:ext cx="4680519" cy="568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2457</TotalTime>
  <Words>303</Words>
  <Application>Microsoft Office PowerPoint</Application>
  <PresentationFormat>Širokoúhlá obrazovka</PresentationFormat>
  <Paragraphs>22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Nebe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NTB6</cp:lastModifiedBy>
  <cp:revision>266</cp:revision>
  <dcterms:created xsi:type="dcterms:W3CDTF">2014-02-05T17:07:28Z</dcterms:created>
  <dcterms:modified xsi:type="dcterms:W3CDTF">2020-11-05T08:21:54Z</dcterms:modified>
</cp:coreProperties>
</file>