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72" r:id="rId4"/>
    <p:sldId id="261" r:id="rId5"/>
    <p:sldId id="262" r:id="rId6"/>
    <p:sldId id="263" r:id="rId7"/>
    <p:sldId id="268" r:id="rId8"/>
    <p:sldId id="273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817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39416" y="3204265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u="sng" dirty="0" smtClean="0">
                <a:solidFill>
                  <a:srgbClr val="FFC000"/>
                </a:solidFill>
              </a:rPr>
              <a:t>USA v 50. a 60. letech</a:t>
            </a:r>
            <a:endParaRPr lang="cs-CZ" sz="7200" b="1" u="sng" dirty="0">
              <a:solidFill>
                <a:srgbClr val="FFC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38144" y="404664"/>
            <a:ext cx="3714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b="1" dirty="0" smtClean="0">
                <a:solidFill>
                  <a:prstClr val="white"/>
                </a:solidFill>
              </a:rPr>
              <a:t>Mgr</a:t>
            </a:r>
            <a:r>
              <a:rPr lang="cs-CZ" sz="2800" b="1" dirty="0">
                <a:solidFill>
                  <a:prstClr val="white"/>
                </a:solidFill>
              </a:rPr>
              <a:t>. Ivana Zelenková</a:t>
            </a:r>
          </a:p>
          <a:p>
            <a:pPr lvl="0"/>
            <a:r>
              <a:rPr lang="cs-CZ" sz="2800" b="1" dirty="0">
                <a:solidFill>
                  <a:prstClr val="white"/>
                </a:solidFill>
              </a:rPr>
              <a:t>Dějepis </a:t>
            </a:r>
            <a:r>
              <a:rPr lang="cs-CZ" sz="2800" b="1" dirty="0" smtClean="0">
                <a:solidFill>
                  <a:prstClr val="white"/>
                </a:solidFill>
              </a:rPr>
              <a:t>9. třída</a:t>
            </a:r>
          </a:p>
          <a:p>
            <a:pPr lvl="0"/>
            <a:r>
              <a:rPr lang="cs-CZ" sz="2800" b="1" dirty="0" smtClean="0">
                <a:solidFill>
                  <a:prstClr val="white"/>
                </a:solidFill>
              </a:rPr>
              <a:t>6.4.2015</a:t>
            </a:r>
          </a:p>
        </p:txBody>
      </p:sp>
    </p:spTree>
    <p:extLst>
      <p:ext uri="{BB962C8B-B14F-4D97-AF65-F5344CB8AC3E}">
        <p14:creationId xmlns:p14="http://schemas.microsoft.com/office/powerpoint/2010/main" val="218249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95400" y="4462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 – </a:t>
            </a:r>
            <a:r>
              <a:rPr lang="cs-CZ" sz="2000" b="1" dirty="0" smtClean="0"/>
              <a:t>válka ve Vietnamu: 1964-1975)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32104" y="11663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Obr.č.6 – </a:t>
            </a:r>
            <a:r>
              <a:rPr lang="cs-CZ" sz="2000" b="1" dirty="0" smtClean="0"/>
              <a:t>Richard </a:t>
            </a:r>
            <a:r>
              <a:rPr lang="cs-CZ" sz="2000" b="1" dirty="0" err="1" smtClean="0"/>
              <a:t>Nixon</a:t>
            </a:r>
            <a:endParaRPr lang="cs-CZ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692696"/>
            <a:ext cx="6120680" cy="6165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692696"/>
            <a:ext cx="46805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19336" y="548680"/>
            <a:ext cx="12097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Po  2.sv.válce se staly USA hospodářsky nejsilnější stát světa, (válečné</a:t>
            </a:r>
            <a:br>
              <a:rPr lang="cs-CZ" sz="3200" b="1" dirty="0" smtClean="0"/>
            </a:br>
            <a:r>
              <a:rPr lang="cs-CZ" sz="3200" b="1" dirty="0" smtClean="0"/>
              <a:t>   ničení se ho nedotklo, vývoz do evropských zemí) až do 70.let.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9336" y="2420888"/>
            <a:ext cx="11953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Hospodářský rozmach USA= zvyšování životní úrovně obyvatel,</a:t>
            </a:r>
            <a:br>
              <a:rPr lang="cs-CZ" sz="3200" b="1" dirty="0" smtClean="0"/>
            </a:br>
            <a:r>
              <a:rPr lang="cs-CZ" sz="3200" b="1" dirty="0" smtClean="0"/>
              <a:t>   populační exploze.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6320" y="4005064"/>
            <a:ext cx="1204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- stále trvala „studená válka“, </a:t>
            </a:r>
            <a:r>
              <a:rPr lang="cs-CZ" sz="3200" b="1" u="sng" dirty="0" smtClean="0">
                <a:solidFill>
                  <a:srgbClr val="FFFF00"/>
                </a:solidFill>
              </a:rPr>
              <a:t>USA jako jediní vlastnili jaderné zbraně,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 první šok pro USA – </a:t>
            </a:r>
            <a:r>
              <a:rPr lang="cs-CZ" sz="3200" b="1" u="sng" dirty="0" smtClean="0">
                <a:solidFill>
                  <a:srgbClr val="FFFF00"/>
                </a:solidFill>
              </a:rPr>
              <a:t>r. 1949 –SSSR také vlastníci jaderních zbraní.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3352" y="5589240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Sovětskému jadernému výzkumu pomohli – američtí občané – špionáž – využití situace </a:t>
            </a:r>
            <a:r>
              <a:rPr lang="cs-CZ" sz="3200" b="1" dirty="0" smtClean="0">
                <a:solidFill>
                  <a:srgbClr val="FFFF00"/>
                </a:solidFill>
              </a:rPr>
              <a:t>Joseph </a:t>
            </a:r>
            <a:r>
              <a:rPr lang="cs-CZ" sz="3200" b="1" dirty="0" err="1" smtClean="0">
                <a:solidFill>
                  <a:srgbClr val="FFFF00"/>
                </a:solidFill>
              </a:rPr>
              <a:t>R.McCarthy</a:t>
            </a:r>
            <a:r>
              <a:rPr lang="cs-CZ" sz="3200" b="1" dirty="0" smtClean="0">
                <a:solidFill>
                  <a:srgbClr val="FFFF00"/>
                </a:solidFill>
              </a:rPr>
              <a:t>-obvinění armády USA.</a:t>
            </a:r>
            <a:endParaRPr lang="cs-CZ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43472" y="2606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1 – Joseph R. </a:t>
            </a:r>
            <a:r>
              <a:rPr lang="cs-CZ" dirty="0" err="1" smtClean="0"/>
              <a:t>McCarthy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04112" y="23489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Dwight Eisenhower -34 prezident USA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836637"/>
            <a:ext cx="5112568" cy="55446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908720"/>
            <a:ext cx="46805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2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352" y="476672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Prezident Eisenhower ukončil jeho praktiky – mnoho lidí bylo propuštěno ze státních, či veřejných služeb – </a:t>
            </a:r>
            <a:r>
              <a:rPr lang="cs-CZ" sz="3200" b="1" u="sng" dirty="0" smtClean="0">
                <a:solidFill>
                  <a:srgbClr val="FFFF00"/>
                </a:solidFill>
              </a:rPr>
              <a:t>„éra mccarthismu“.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9336" y="2204864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Poválečný rozkvět se týkal především bílých Američanů – „černí“ Američané</a:t>
            </a:r>
            <a:r>
              <a:rPr lang="cs-CZ" sz="3200" b="1" dirty="0"/>
              <a:t> </a:t>
            </a:r>
            <a:r>
              <a:rPr lang="cs-CZ" sz="3200" b="1" dirty="0" smtClean="0"/>
              <a:t>svoboda musela být vydobyta.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9336" y="5373216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Vzniklo hnutí za občanská práva – baptistický černošský vůdce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Martin Luther King</a:t>
            </a:r>
            <a:r>
              <a:rPr lang="cs-CZ" sz="3200" b="1" dirty="0" smtClean="0"/>
              <a:t>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3861048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Americká ústava z občanské války nebyla v </a:t>
            </a:r>
            <a:r>
              <a:rPr lang="cs-CZ" sz="3200" b="1" u="sng" dirty="0" smtClean="0">
                <a:solidFill>
                  <a:srgbClr val="FFFF00"/>
                </a:solidFill>
              </a:rPr>
              <a:t>jižních státech USA dodržována – politika rasové segregace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1052736"/>
            <a:ext cx="11377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328" y="2276872"/>
            <a:ext cx="12313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Kingova kampaň byla úspěšná – </a:t>
            </a:r>
            <a:r>
              <a:rPr lang="cs-CZ" sz="3200" b="1" u="sng" dirty="0" smtClean="0"/>
              <a:t>1963 – „pochod na Washington“- zpěv „</a:t>
            </a:r>
            <a:r>
              <a:rPr lang="cs-CZ" sz="3200" b="1" u="sng" dirty="0" err="1" smtClean="0"/>
              <a:t>We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shall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overcome</a:t>
            </a:r>
            <a:r>
              <a:rPr lang="cs-CZ" sz="3200" b="1" u="sng" dirty="0" smtClean="0"/>
              <a:t>“ (Jednou </a:t>
            </a:r>
            <a:r>
              <a:rPr lang="cs-CZ" sz="3200" b="1" u="sng" dirty="0" err="1" smtClean="0"/>
              <a:t>budem</a:t>
            </a:r>
            <a:r>
              <a:rPr lang="cs-CZ" sz="3200" b="1" u="sng" dirty="0" smtClean="0"/>
              <a:t> dál)-250 000 černých Američanů</a:t>
            </a:r>
            <a:r>
              <a:rPr lang="cs-CZ" sz="3200" b="1" dirty="0" smtClean="0"/>
              <a:t>.</a:t>
            </a:r>
            <a:endParaRPr lang="cs-CZ" sz="32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3933056"/>
            <a:ext cx="12097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Segregaci definitivně ukončil mladý  </a:t>
            </a:r>
            <a:r>
              <a:rPr lang="cs-CZ" sz="3200" b="1" u="sng" dirty="0" smtClean="0">
                <a:solidFill>
                  <a:srgbClr val="FFFF00"/>
                </a:solidFill>
              </a:rPr>
              <a:t>prezident USA John F. Kennedy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 ( v úřadu 1960-1963)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navrhl zákon o občanských právech.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96688" y="476672"/>
            <a:ext cx="12288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M.L.King</a:t>
            </a:r>
            <a:r>
              <a:rPr lang="cs-CZ" sz="3200" b="1" u="sng" dirty="0" smtClean="0">
                <a:solidFill>
                  <a:srgbClr val="FFFF00"/>
                </a:solidFill>
              </a:rPr>
              <a:t> odmítal násilí jako způsob boje za dosažení občanských práv.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Prosazoval „bojové nenásilí“</a:t>
            </a:r>
            <a:r>
              <a:rPr lang="cs-CZ" sz="3200" b="1" dirty="0" smtClean="0"/>
              <a:t>- demonstrace, stávky vkleče aj.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6740" y="5590261"/>
            <a:ext cx="11928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Zákon uvedl do reality po předčasné násilné smrti Kennedyho     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Lyndon</a:t>
            </a:r>
            <a:r>
              <a:rPr lang="cs-CZ" sz="3200" b="1" u="sng" dirty="0" smtClean="0">
                <a:solidFill>
                  <a:srgbClr val="FFFF00"/>
                </a:solidFill>
              </a:rPr>
              <a:t> B. Johnson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8419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67408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Obr.č.3 – Martin Luther King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96200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– John F. Kennedy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980728"/>
            <a:ext cx="4680521" cy="55446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980728"/>
            <a:ext cx="453650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33091" y="-27384"/>
            <a:ext cx="175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VIETNAM</a:t>
            </a:r>
            <a:endParaRPr lang="cs-CZ" sz="2800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344" y="2617748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- 60.léta se USA přidaly k jižnímu </a:t>
            </a:r>
            <a:r>
              <a:rPr lang="cs-CZ" sz="3200" b="1" dirty="0" smtClean="0"/>
              <a:t>V</a:t>
            </a:r>
            <a:r>
              <a:rPr lang="cs-CZ" sz="3200" b="1" dirty="0" smtClean="0"/>
              <a:t>ietnamu- prezident </a:t>
            </a:r>
            <a:r>
              <a:rPr lang="cs-CZ" sz="3200" b="1" dirty="0" err="1" smtClean="0"/>
              <a:t>L.B.Jonson</a:t>
            </a:r>
            <a:r>
              <a:rPr lang="cs-CZ" sz="3200" b="1" dirty="0" smtClean="0"/>
              <a:t> vyslal americké vojáky (cca. 500 000)- velmi brutální válka.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9928" y="4181309"/>
            <a:ext cx="12122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r.1967 se konaly demonstrace proti účasti USA ve Vietnamu – </a:t>
            </a:r>
            <a:r>
              <a:rPr lang="cs-CZ" sz="3200" b="1" u="sng" dirty="0" smtClean="0">
                <a:solidFill>
                  <a:srgbClr val="FFFF00"/>
                </a:solidFill>
              </a:rPr>
              <a:t>slib k ukončení – příčina zvolení Richarda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Nixona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r.1968 novým </a:t>
            </a:r>
            <a:r>
              <a:rPr lang="cs-CZ" sz="3200" b="1" u="sng" dirty="0">
                <a:solidFill>
                  <a:srgbClr val="FFFF00"/>
                </a:solidFill>
              </a:rPr>
              <a:t>prezidentem</a:t>
            </a:r>
            <a:r>
              <a:rPr lang="cs-CZ" sz="3200" b="1" dirty="0"/>
              <a:t>. 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961564"/>
            <a:ext cx="12432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USA : zabránění šíření komunismu, spojenec jižního Vietnamu s protikomunistickým </a:t>
            </a:r>
            <a:r>
              <a:rPr lang="cs-CZ" sz="3200" b="1" dirty="0" err="1" smtClean="0"/>
              <a:t>režimem,severní</a:t>
            </a:r>
            <a:r>
              <a:rPr lang="cs-CZ" sz="3200" b="1" dirty="0" smtClean="0"/>
              <a:t> Vietnam –prokomunistický (1954)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1344" y="5714092"/>
            <a:ext cx="11270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Slib plněn až r.1973 – poslední voják, neúspěch USA – </a:t>
            </a:r>
            <a:r>
              <a:rPr lang="cs-CZ" sz="3200" b="1" u="sng" dirty="0" smtClean="0">
                <a:solidFill>
                  <a:srgbClr val="FFFF00"/>
                </a:solidFill>
              </a:rPr>
              <a:t>r. 1975 byl Vietnam donucen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severovietnamskou</a:t>
            </a:r>
            <a:r>
              <a:rPr lang="cs-CZ" sz="3200" b="1" u="sng" dirty="0" smtClean="0">
                <a:solidFill>
                  <a:srgbClr val="FFFF00"/>
                </a:solidFill>
              </a:rPr>
              <a:t> přesilou ke sjednocení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411888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61952" y="260648"/>
            <a:ext cx="155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Přiřaď</a:t>
            </a:r>
            <a:r>
              <a:rPr lang="cs-CZ" sz="2800" b="1" dirty="0" smtClean="0"/>
              <a:t> :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7368" y="1089445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Jediný stát s atomovou zbraní do r. 1949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1344" y="2276872"/>
            <a:ext cx="4114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Obvinění armády USA ze špionáže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3352" y="472514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Odmítání násilí,</a:t>
            </a:r>
          </a:p>
          <a:p>
            <a:r>
              <a:rPr lang="cs-CZ" sz="2800" b="1" dirty="0" smtClean="0"/>
              <a:t>bojové nenásilí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5400" y="602128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Rozdělení </a:t>
            </a:r>
            <a:r>
              <a:rPr lang="cs-CZ" sz="2800" b="1" dirty="0"/>
              <a:t>V</a:t>
            </a:r>
            <a:r>
              <a:rPr lang="cs-CZ" sz="2800" b="1" dirty="0" smtClean="0"/>
              <a:t>ietnamu na pro </a:t>
            </a:r>
            <a:br>
              <a:rPr lang="cs-CZ" sz="2800" b="1" dirty="0" smtClean="0"/>
            </a:br>
            <a:r>
              <a:rPr lang="cs-CZ" sz="2800" b="1" dirty="0" smtClean="0"/>
              <a:t>a proti komunistický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72064" y="98072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Jižní státy USA 50.a 60.léta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583372" y="2060848"/>
            <a:ext cx="370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Vietnamská válka, USA na straně Již. Vietnamu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264352" y="3410997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Martin Luther King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048328" y="499401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Joseph </a:t>
            </a:r>
            <a:r>
              <a:rPr lang="cs-CZ" sz="2800" b="1" dirty="0" err="1" smtClean="0">
                <a:solidFill>
                  <a:srgbClr val="FFFF00"/>
                </a:solidFill>
              </a:rPr>
              <a:t>R.McCarthy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761966" y="6146140"/>
            <a:ext cx="373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USA, po r. 1949 i SSSR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63352" y="384188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Politika rasové segregace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2344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575720" y="26064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Řešení</a:t>
            </a:r>
            <a:r>
              <a:rPr lang="cs-CZ" sz="2800" b="1" dirty="0" smtClean="0"/>
              <a:t> </a:t>
            </a:r>
            <a:r>
              <a:rPr lang="cs-CZ" sz="2800" b="1" dirty="0" smtClean="0"/>
              <a:t>: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7368" y="1089445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Jediný stát s atomovou zbraní do r. 1949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1384" y="227687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Obvinění armády USA ze špionáže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3352" y="472514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Odmítání násilí,</a:t>
            </a:r>
          </a:p>
          <a:p>
            <a:r>
              <a:rPr lang="cs-CZ" sz="2800" b="1" dirty="0" smtClean="0"/>
              <a:t>bojové nenásilí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5400" y="6021288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Rozdělení Vietnamu na pro </a:t>
            </a:r>
            <a:br>
              <a:rPr lang="cs-CZ" sz="2800" b="1" dirty="0" smtClean="0"/>
            </a:br>
            <a:r>
              <a:rPr lang="cs-CZ" sz="2800" b="1" dirty="0" smtClean="0"/>
              <a:t>a proti komunistický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72064" y="98072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Jižní státy USA 50.a 60.léta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544272" y="184482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Vietnamská válka, USA na straně Již. Vietnamu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264352" y="3266981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Martin Luther King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048328" y="499401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Joseph </a:t>
            </a:r>
            <a:r>
              <a:rPr lang="cs-CZ" sz="2800" b="1" dirty="0" err="1" smtClean="0">
                <a:solidFill>
                  <a:srgbClr val="FFFF00"/>
                </a:solidFill>
              </a:rPr>
              <a:t>R.McCarthy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032104" y="61461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USA, po r. 1949 i SSSR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935760" y="1556792"/>
            <a:ext cx="3816424" cy="45893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4079776" y="2800092"/>
            <a:ext cx="4968552" cy="228509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13" idx="2"/>
          </p:cNvCxnSpPr>
          <p:nvPr/>
        </p:nvCxnSpPr>
        <p:spPr>
          <a:xfrm flipV="1">
            <a:off x="4367808" y="1503948"/>
            <a:ext cx="4464496" cy="250111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2999656" y="3645024"/>
            <a:ext cx="6192688" cy="18722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4151784" y="2800092"/>
            <a:ext cx="4896544" cy="33460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263352" y="384188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Politika rasové segregace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56017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1578</TotalTime>
  <Words>450</Words>
  <Application>Microsoft Office PowerPoint</Application>
  <PresentationFormat>Širokoúhlá obrazovka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</cp:lastModifiedBy>
  <cp:revision>192</cp:revision>
  <dcterms:created xsi:type="dcterms:W3CDTF">2014-02-05T17:07:28Z</dcterms:created>
  <dcterms:modified xsi:type="dcterms:W3CDTF">2015-04-07T11:56:57Z</dcterms:modified>
</cp:coreProperties>
</file>