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6" r:id="rId2"/>
    <p:sldId id="298" r:id="rId3"/>
    <p:sldId id="300" r:id="rId4"/>
    <p:sldId id="291" r:id="rId5"/>
    <p:sldId id="292" r:id="rId6"/>
    <p:sldId id="302" r:id="rId7"/>
    <p:sldId id="293" r:id="rId8"/>
    <p:sldId id="301" r:id="rId9"/>
    <p:sldId id="299" r:id="rId10"/>
    <p:sldId id="287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0305" autoAdjust="0"/>
  </p:normalViewPr>
  <p:slideViewPr>
    <p:cSldViewPr>
      <p:cViewPr varScale="1">
        <p:scale>
          <a:sx n="79" d="100"/>
          <a:sy n="79" d="100"/>
        </p:scale>
        <p:origin x="8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51530-3616-492D-AD4C-14AD9706DF69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A0B8-936C-40EB-998F-725A6422DE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115A3-1E34-4D01-8B1A-B769E45A476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E5478-E174-4FFF-A7D6-F1EED00513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51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63EB3D-684E-4608-BC02-0985F4ACF151}" type="datetimeFigureOut">
              <a:rPr lang="cs-CZ" smtClean="0"/>
              <a:t>29.4.2019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D91C5-A0F5-42B1-A0A4-BE190254AE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ieweb.cz/tri-bratri-ve-pri" TargetMode="External"/><Relationship Id="rId2" Type="http://schemas.openxmlformats.org/officeDocument/2006/relationships/hyperlink" Target="http://www.rozhlas.cz/toulky/vysila_praha/_zprava/29906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rady-zamky.ikrab.cz/index.php/cesti-panovnici/402-vladivoj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88640"/>
            <a:ext cx="3967708" cy="10801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79512" y="2056686"/>
            <a:ext cx="87849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  <a:t/>
            </a:r>
            <a:br>
              <a:rPr lang="cs-CZ" sz="4400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cs-CZ" sz="4400" b="1" u="sng" dirty="0" smtClean="0">
                <a:solidFill>
                  <a:srgbClr val="FF0000"/>
                </a:solidFill>
                <a:latin typeface="Calibri" panose="020F0502020204030204"/>
              </a:rPr>
              <a:t>Přemyslovci – I. </a:t>
            </a:r>
            <a:endParaRPr lang="cs-CZ" sz="4400" b="1" u="sng" dirty="0">
              <a:solidFill>
                <a:srgbClr val="FF0000"/>
              </a:solidFill>
              <a:latin typeface="Calibri" panose="020F0502020204030204"/>
            </a:endParaRPr>
          </a:p>
          <a:p>
            <a:pPr lvl="0" algn="ctr"/>
            <a:endParaRPr lang="cs-CZ" sz="4400" b="1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Prezentace</a:t>
            </a: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Ivana Zelenková</a:t>
            </a:r>
            <a:endParaRPr lang="cs-CZ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Dějepis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lang="cs-CZ" sz="2800" b="1" dirty="0" smtClean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cs-CZ" sz="2800" b="1" dirty="0">
                <a:solidFill>
                  <a:prstClr val="black"/>
                </a:solidFill>
                <a:latin typeface="Calibri" panose="020F0502020204030204"/>
              </a:rPr>
              <a:t>třída</a:t>
            </a:r>
          </a:p>
          <a:p>
            <a:pPr lvl="0"/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EU -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5- </a:t>
            </a:r>
            <a:r>
              <a:rPr lang="cs-CZ" sz="2800" dirty="0">
                <a:solidFill>
                  <a:prstClr val="black"/>
                </a:solidFill>
                <a:latin typeface="Calibri" panose="020F0502020204030204"/>
              </a:rPr>
              <a:t>Přehled panovníků v </a:t>
            </a:r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Čechách</a:t>
            </a:r>
          </a:p>
          <a:p>
            <a:pPr lvl="0"/>
            <a:r>
              <a:rPr lang="cs-CZ" sz="2800" dirty="0" smtClean="0">
                <a:solidFill>
                  <a:prstClr val="black"/>
                </a:solidFill>
                <a:latin typeface="Calibri" panose="020F0502020204030204"/>
              </a:rPr>
              <a:t>EU-5-03- Přemyslovci  I.</a:t>
            </a:r>
            <a:endParaRPr lang="cs-CZ" sz="2800" b="1" dirty="0">
              <a:solidFill>
                <a:srgbClr val="00B05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454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 :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932527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 Č.1 </a:t>
            </a:r>
            <a:r>
              <a:rPr lang="cs-CZ" dirty="0" smtClean="0"/>
              <a:t>NEZNÁMÝ</a:t>
            </a:r>
            <a:r>
              <a:rPr lang="cs-CZ" dirty="0"/>
              <a:t>. www.rozhlas.cz/touky [online]. [cit. 3.3.2014]. Dostupný na WWW: </a:t>
            </a:r>
            <a:r>
              <a:rPr lang="cs-CZ" dirty="0">
                <a:hlinkClick r:id="rId2"/>
              </a:rPr>
              <a:t>http://www.rozhlas.cz/toulky/vysila_praha/_</a:t>
            </a:r>
            <a:r>
              <a:rPr lang="cs-CZ" dirty="0" smtClean="0">
                <a:hlinkClick r:id="rId2"/>
              </a:rPr>
              <a:t>zprava/299068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876743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Obr.č.3 </a:t>
            </a:r>
            <a:r>
              <a:rPr lang="cs-CZ" dirty="0" smtClean="0"/>
              <a:t>- MATĚJKA</a:t>
            </a:r>
            <a:r>
              <a:rPr lang="cs-CZ" dirty="0"/>
              <a:t>, Jan. www.historieweb.cz [online]. [cit. 3.3.2014].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www.historieweb.cz/tri-bratri-ve-pri</a:t>
            </a:r>
            <a:endParaRPr lang="cs-CZ" dirty="0" smtClean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857598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Obr.č.2</a:t>
            </a:r>
            <a:r>
              <a:rPr lang="cs-CZ" dirty="0"/>
              <a:t> </a:t>
            </a:r>
            <a:r>
              <a:rPr lang="cs-CZ" dirty="0" smtClean="0"/>
              <a:t>-NEZNÁMÝ</a:t>
            </a:r>
            <a:r>
              <a:rPr lang="cs-CZ" dirty="0"/>
              <a:t>. www.hrady-zámky.cz/</a:t>
            </a:r>
            <a:r>
              <a:rPr lang="cs-CZ" dirty="0" err="1"/>
              <a:t>touky</a:t>
            </a:r>
            <a:r>
              <a:rPr lang="cs-CZ" dirty="0"/>
              <a:t> [online]. [cit. 3.3.2014]. Dostupný na WWW: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hrady-zamky.ikrab.cz/index.php/cesti-panovnici/402-vladivoj</a:t>
            </a:r>
            <a:endParaRPr lang="cs-CZ" dirty="0" smtClean="0"/>
          </a:p>
          <a:p>
            <a:r>
              <a:rPr lang="cs-CZ" dirty="0" smtClean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67544" y="39330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Obr.č.4 - </a:t>
            </a:r>
            <a:r>
              <a:rPr lang="cs-CZ" dirty="0" smtClean="0"/>
              <a:t>MATĚJKA</a:t>
            </a:r>
            <a:r>
              <a:rPr lang="cs-CZ" dirty="0"/>
              <a:t>, Jan. www.historieweb.cz [online]. [cit. 3.3.2014]. Dostupný na WWW: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www.historieweb.cz/tri-bratri-ve-pri</a:t>
            </a:r>
            <a:endParaRPr lang="cs-CZ" dirty="0" smtClean="0"/>
          </a:p>
          <a:p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Obr.č</a:t>
            </a:r>
            <a:r>
              <a:rPr lang="cs-CZ" b="1" dirty="0" smtClean="0"/>
              <a:t>. 4</a:t>
            </a:r>
            <a:r>
              <a:rPr lang="cs-CZ" dirty="0" smtClean="0"/>
              <a:t> -NEZNÁMÝ</a:t>
            </a:r>
            <a:r>
              <a:rPr lang="cs-CZ" dirty="0"/>
              <a:t>. www.rozhlas.cz/touky [online]. [cit. 3.3.2014]. Dostupný na WWW: </a:t>
            </a:r>
            <a:r>
              <a:rPr lang="cs-CZ" dirty="0">
                <a:hlinkClick r:id="rId2"/>
              </a:rPr>
              <a:t>http://www.rozhlas.cz/toulky/vysila_praha/_</a:t>
            </a:r>
            <a:r>
              <a:rPr lang="cs-CZ" dirty="0" smtClean="0">
                <a:hlinkClick r:id="rId2"/>
              </a:rPr>
              <a:t>zprava/299068</a:t>
            </a:r>
            <a:endParaRPr lang="cs-CZ" dirty="0" smtClean="0"/>
          </a:p>
          <a:p>
            <a:r>
              <a:rPr lang="cs-CZ" dirty="0" smtClean="0"/>
              <a:t>  </a:t>
            </a:r>
          </a:p>
          <a:p>
            <a:r>
              <a:rPr lang="cs-CZ" dirty="0" smtClean="0"/>
              <a:t>  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55172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r>
              <a:rPr lang="cs-CZ" b="1" dirty="0" smtClean="0"/>
              <a:t>Obr.č.6 - </a:t>
            </a:r>
            <a:r>
              <a:rPr lang="cs-CZ" dirty="0" smtClean="0"/>
              <a:t>NEZNÁMÝ</a:t>
            </a:r>
            <a:r>
              <a:rPr lang="cs-CZ" dirty="0"/>
              <a:t>. www.rozhlas.cz [online]. [cit. 3.3.2014]. Dostupný 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WWW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http://www.rozhlas.cz/toulky/vysila_praha/_</a:t>
            </a:r>
            <a:r>
              <a:rPr lang="cs-CZ" dirty="0" smtClean="0">
                <a:hlinkClick r:id="rId2"/>
              </a:rPr>
              <a:t>zprava/299068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88641"/>
            <a:ext cx="56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EU </a:t>
            </a:r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5– Přehled panovníků v Čechách</a:t>
            </a:r>
            <a:endParaRPr lang="cs-CZ" sz="1400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/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EU-5-03 Přemyslovci I.  </a:t>
            </a: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cs-CZ" sz="1400" dirty="0" smtClean="0">
                <a:solidFill>
                  <a:prstClr val="black"/>
                </a:solidFill>
                <a:latin typeface="Calibri" panose="020F0502020204030204"/>
              </a:rPr>
              <a:t>DĚJEPIS 7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218559"/>
              </p:ext>
            </p:extLst>
          </p:nvPr>
        </p:nvGraphicFramePr>
        <p:xfrm>
          <a:off x="1907704" y="836710"/>
          <a:ext cx="5976664" cy="571826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16224"/>
                <a:gridCol w="3960440"/>
              </a:tblGrid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se seznámí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vládou prvních Přemyslovců v českých zemích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Mgr.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Ivana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Zelenková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Jazyk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Čeština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Očekávaný výstup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 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interpretuje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první Přemyslovce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Speciální vzdělávací potřeby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žádné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Klíčová slova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Přemyslovci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učebního materiálu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Prezentace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Druh interaktivity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Aktivita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Cílová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Stupeň a typ vzdělávání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základní vzdělávání – druhý stupeň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6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Typická věková skupina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cs-C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3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Datum vytvoření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Zdroje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Wikipedie.cz, Učebnice : Dějepis</a:t>
                      </a:r>
                      <a:r>
                        <a:rPr lang="cs-CZ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Středověk, ALBRA 2011</a:t>
                      </a:r>
                      <a:r>
                        <a:rPr lang="cs-CZ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9" marR="8169" marT="8169" marB="8169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5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33265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BOLESLAV  III. </a:t>
            </a:r>
            <a:r>
              <a:rPr lang="cs-CZ" sz="2800" b="1" dirty="0" smtClean="0"/>
              <a:t>(vládl 999 – 1002( zvaný Ryšavý)</a:t>
            </a:r>
            <a:endParaRPr lang="cs-CZ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10527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Na trůn nastoupil Boleslav III. syn Boleslava II.</a:t>
            </a:r>
            <a:br>
              <a:rPr lang="cs-CZ" sz="2800" b="1" dirty="0" smtClean="0"/>
            </a:br>
            <a:r>
              <a:rPr lang="cs-CZ" sz="2800" b="1" dirty="0" smtClean="0"/>
              <a:t>  </a:t>
            </a:r>
            <a:r>
              <a:rPr lang="cs-CZ" sz="2800" b="1" u="sng" dirty="0" smtClean="0"/>
              <a:t>Krutý slabý vládce- nedokázal čelit nájezdům Polska. 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54690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Obavy z bratrů </a:t>
            </a:r>
            <a:r>
              <a:rPr lang="cs-CZ" sz="2800" b="1" u="sng" dirty="0" err="1" smtClean="0">
                <a:solidFill>
                  <a:srgbClr val="FF0000"/>
                </a:solidFill>
              </a:rPr>
              <a:t>Jaromíra,Oldřicha</a:t>
            </a:r>
            <a:r>
              <a:rPr lang="cs-CZ" sz="2800" b="1" u="sng" dirty="0" smtClean="0">
                <a:solidFill>
                  <a:srgbClr val="FF0000"/>
                </a:solidFill>
              </a:rPr>
              <a:t>. Jaromír zbaven možnosti potomků,</a:t>
            </a:r>
            <a:r>
              <a:rPr lang="cs-CZ" sz="2800" b="1" u="sng" dirty="0">
                <a:solidFill>
                  <a:srgbClr val="FF0000"/>
                </a:solidFill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</a:rPr>
              <a:t>Oldřich-útěk.</a:t>
            </a:r>
            <a:r>
              <a:rPr lang="cs-CZ" sz="2800" b="1" dirty="0" smtClean="0"/>
              <a:t> Přemyslovská moc slábne.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4059069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r</a:t>
            </a:r>
            <a:r>
              <a:rPr lang="cs-CZ" sz="2800" b="1" dirty="0" smtClean="0"/>
              <a:t>. 1002 -povstání vedené rodem Vršovců- Boleslav III. </a:t>
            </a:r>
            <a:r>
              <a:rPr lang="cs-CZ" sz="2800" b="1" dirty="0"/>
              <a:t>u</a:t>
            </a:r>
            <a:r>
              <a:rPr lang="cs-CZ" sz="2800" b="1" dirty="0" smtClean="0"/>
              <a:t>prchl do Německa.  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515719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Polský kníže Boleslav Chrabrý dosadil na trůn r.1002 příbuzného Přemyslovců VLADIVOJE- uznal </a:t>
            </a:r>
            <a:r>
              <a:rPr lang="cs-CZ" sz="2800" b="1" dirty="0"/>
              <a:t>Č</a:t>
            </a:r>
            <a:r>
              <a:rPr lang="cs-CZ" sz="2800" b="1" dirty="0" smtClean="0"/>
              <a:t>echy jako léno svaté říše římské. </a:t>
            </a:r>
            <a:r>
              <a:rPr lang="cs-CZ" sz="2800" b="1" dirty="0"/>
              <a:t>V</a:t>
            </a:r>
            <a:r>
              <a:rPr lang="cs-CZ" sz="2800" b="1" dirty="0" smtClean="0"/>
              <a:t>ládl krátce, zemřel 1003.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763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Obr.č.1-Boleslav </a:t>
            </a:r>
            <a:r>
              <a:rPr lang="cs-CZ" dirty="0" err="1" smtClean="0"/>
              <a:t>III.Ryšavý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64088" y="3326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Obr.č.2- Vladivoj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4320480" cy="45365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772816"/>
            <a:ext cx="36724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330335"/>
            <a:ext cx="7542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BOLESLAV  CHRABRÝ (vládl r.1003-1004</a:t>
            </a:r>
            <a:r>
              <a:rPr lang="cs-CZ" sz="2800" b="1" u="sng" dirty="0"/>
              <a:t>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527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r. 1003 obsadil Prahu Boleslav Chrabrý a ujal se vlády. Po matce Přemyslovec (</a:t>
            </a:r>
            <a:r>
              <a:rPr lang="cs-CZ" sz="2800" b="1" dirty="0" err="1" smtClean="0"/>
              <a:t>Dobrava</a:t>
            </a:r>
            <a:r>
              <a:rPr lang="cs-CZ" sz="2800" b="1" dirty="0" smtClean="0"/>
              <a:t>) považoval se za legitimního Přemyslovce.   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263691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Odmítl Čechy jako léno římské říše od německého krále Jindřicha II. – důsledkem byla válka.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520" y="4204245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dirty="0"/>
              <a:t> </a:t>
            </a:r>
            <a:r>
              <a:rPr lang="cs-CZ" sz="2800" b="1" dirty="0" smtClean="0"/>
              <a:t>Boleslav Chrabrý </a:t>
            </a:r>
            <a:r>
              <a:rPr lang="cs-CZ" sz="2800" b="1" dirty="0"/>
              <a:t>b</a:t>
            </a:r>
            <a:r>
              <a:rPr lang="cs-CZ" sz="2800" b="1" dirty="0" smtClean="0"/>
              <a:t>yl poražen, na trůn byli dosazeni bratři Boleslava III. Jaromír (1004-1012) a následně Oldřich (1012 -1034).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3769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88640"/>
            <a:ext cx="3073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Obr.č.3 –Boleslav Chrabrý</a:t>
            </a:r>
            <a:endParaRPr lang="cs-CZ" sz="2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96136" y="2606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Obr.č.4- kníže Jaromír</a:t>
            </a:r>
            <a:endParaRPr lang="cs-CZ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93415"/>
            <a:ext cx="3744415" cy="495586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256827"/>
            <a:ext cx="4824536" cy="42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59633" y="332656"/>
            <a:ext cx="6506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Kníže Oldřich  ( vládl 1012 – 1034)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95536" y="119675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Oldřich svrhl v r. 1012 bratra Jaromíra a ujal se vlády.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ženatý, přesto unesl dívku Boženu, po smrti manželky si ji vzal za ženu- syn Břetislav.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3356992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V r. 1033 byl císařem Konrádem II. sesazen, uvězněn.Nakrátko vládl Jaromír, r. 1034 se však </a:t>
            </a:r>
            <a:r>
              <a:rPr lang="cs-CZ" sz="2800" b="1" smtClean="0"/>
              <a:t>Oldřich </a:t>
            </a:r>
            <a:r>
              <a:rPr lang="cs-CZ" sz="2800" b="1" smtClean="0"/>
              <a:t>vrátil Jaromíra </a:t>
            </a:r>
            <a:r>
              <a:rPr lang="cs-CZ" sz="2800" b="1" dirty="0" smtClean="0"/>
              <a:t>sesadil, oslepil a opět se ujal vlády.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522920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Zakrátko náhle při hostině zemřel. Jaromír nemohl vládnout-předal vládu Břetislavovi.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1558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116632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BŘETISLAV  (vládl 1034-1055)</a:t>
            </a:r>
            <a:endParaRPr lang="cs-CZ" sz="2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1124744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Upevnil knížecí moc Přemyslovců, dobyl zpět Moravu. Byl velmi bojovný-přezdívka „český Achilles“.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406022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- </a:t>
            </a:r>
            <a:r>
              <a:rPr lang="cs-CZ" sz="2800" b="1" u="sng" dirty="0" smtClean="0">
                <a:solidFill>
                  <a:srgbClr val="FF0000"/>
                </a:solidFill>
              </a:rPr>
              <a:t>r.1039 vpadl do Polska- dobyl Hvězdno</a:t>
            </a:r>
            <a:r>
              <a:rPr lang="cs-CZ" sz="2800" b="1" dirty="0" smtClean="0"/>
              <a:t>, jako odplatu</a:t>
            </a:r>
            <a:r>
              <a:rPr lang="cs-CZ" sz="2800" b="1" dirty="0"/>
              <a:t> </a:t>
            </a:r>
            <a:r>
              <a:rPr lang="cs-CZ" sz="2800" b="1" dirty="0" smtClean="0"/>
              <a:t>vpadl r. 1040 do Čech Jindřich III. a Břetislav musel složit Jindřichu III. slib věrnosti</a:t>
            </a:r>
            <a:r>
              <a:rPr lang="cs-CZ" sz="2800" b="1" smtClean="0"/>
              <a:t>. 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56490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  Jediný Přemyslovec s možností mužských potomků.Unesl dceru bavorského vévody- JITKU, měl 5 synů.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5715253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Před smrtí zavedl tzv. </a:t>
            </a:r>
            <a:r>
              <a:rPr lang="cs-CZ" sz="2800" b="1" u="sng" dirty="0" smtClean="0">
                <a:solidFill>
                  <a:srgbClr val="FF0000"/>
                </a:solidFill>
              </a:rPr>
              <a:t>seniorátní řád </a:t>
            </a:r>
            <a:r>
              <a:rPr lang="cs-CZ" sz="2800" b="1" dirty="0" smtClean="0"/>
              <a:t>(vládu dědil nejstarší syn, ostatní synové-údělná dědictví).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17766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Obr.č.5 –kníže Oldřich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64088" y="47667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Obr.č.6- kníže Břetislav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944664"/>
            <a:ext cx="3960439" cy="496867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44664"/>
            <a:ext cx="4536504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6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91880" y="33265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Opakování</a:t>
            </a:r>
            <a:endParaRPr lang="cs-CZ" sz="28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9512" y="112474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1. Po Boleslavovi II. se ujal r.999 vlády: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234888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2. Konrád Chrabrý dosadil na trůn : 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3717032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3. Boleslav Chrabrý se ujal vlády : 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4581128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4. Kníže Oldřich měl druhou ženu …….</a:t>
            </a:r>
            <a:br>
              <a:rPr lang="cs-CZ" sz="2800" b="1" dirty="0" smtClean="0"/>
            </a:br>
            <a:r>
              <a:rPr lang="cs-CZ" sz="2800" b="1" dirty="0" smtClean="0"/>
              <a:t>     a syna …………. :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66124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5. Dědictví vlády nejstaršího syna se</a:t>
            </a:r>
            <a:br>
              <a:rPr lang="cs-CZ" sz="2800" b="1" dirty="0" smtClean="0"/>
            </a:br>
            <a:r>
              <a:rPr lang="cs-CZ" sz="2800" b="1" dirty="0" smtClean="0"/>
              <a:t>     nazývá : 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112474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Boleslav III. Ryšavý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660232" y="242088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Vladivoje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4248" y="371703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1003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58112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Boženu,</a:t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Břetislava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868144" y="593011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Seniorátní řád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617</Words>
  <Application>Microsoft Office PowerPoint</Application>
  <PresentationFormat>Předvádění na obrazovce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Aharoni</vt:lpstr>
      <vt:lpstr>Calibri</vt:lpstr>
      <vt:lpstr>Franklin Gothic Book</vt:lpstr>
      <vt:lpstr>Franklin Gothic Medium</vt:lpstr>
      <vt:lpstr>Times New Roman</vt:lpstr>
      <vt:lpstr>Wingdings 2</vt:lpstr>
      <vt:lpstr>Cesta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Přehled Lucemburských panovníků</dc:title>
  <dc:creator>Zelenka Radek</dc:creator>
  <cp:lastModifiedBy>PETKA</cp:lastModifiedBy>
  <cp:revision>341</cp:revision>
  <dcterms:created xsi:type="dcterms:W3CDTF">2013-11-16T17:17:08Z</dcterms:created>
  <dcterms:modified xsi:type="dcterms:W3CDTF">2019-04-29T07:26:43Z</dcterms:modified>
</cp:coreProperties>
</file>