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59" r:id="rId5"/>
    <p:sldId id="273" r:id="rId6"/>
    <p:sldId id="272" r:id="rId7"/>
    <p:sldId id="274" r:id="rId8"/>
    <p:sldId id="270" r:id="rId9"/>
    <p:sldId id="276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1127448" y="1412776"/>
            <a:ext cx="8190588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1340768"/>
            <a:ext cx="8038188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 smtClean="0"/>
              <a:t>12</a:t>
            </a:r>
            <a:r>
              <a:rPr lang="fi-FI" dirty="0" smtClean="0"/>
              <a:t>.</a:t>
            </a:r>
            <a:r>
              <a:rPr lang="cs-CZ" dirty="0" smtClean="0"/>
              <a:t>1</a:t>
            </a:r>
            <a:r>
              <a:rPr lang="fi-FI" dirty="0" smtClean="0"/>
              <a:t>.201</a:t>
            </a:r>
            <a:r>
              <a:rPr lang="cs-CZ" dirty="0" smtClean="0"/>
              <a:t>5</a:t>
            </a:r>
            <a:r>
              <a:rPr lang="fi-FI" dirty="0" smtClean="0"/>
              <a:t> 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415480" y="119675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 </a:t>
            </a:r>
            <a:r>
              <a:rPr lang="cs-CZ" sz="7200" b="1" u="sng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Starověký Egypt</a:t>
            </a:r>
            <a:endParaRPr lang="cs-CZ" sz="7200" b="1" u="sng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2564904"/>
            <a:ext cx="7776863" cy="4107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1307578"/>
            <a:ext cx="11017224" cy="5361782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03912" y="33265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ŘEŠENÍ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4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2008" y="404664"/>
            <a:ext cx="1227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 severní Africe v </a:t>
            </a:r>
            <a:r>
              <a:rPr lang="cs-CZ" sz="3200" b="1" u="sng" dirty="0" smtClean="0">
                <a:solidFill>
                  <a:srgbClr val="FFFF00"/>
                </a:solidFill>
              </a:rPr>
              <a:t>povodí NILU-</a:t>
            </a:r>
            <a:r>
              <a:rPr lang="cs-CZ" sz="3200" b="1" dirty="0" smtClean="0">
                <a:solidFill>
                  <a:srgbClr val="FFFF00"/>
                </a:solidFill>
              </a:rPr>
              <a:t>6000 let </a:t>
            </a:r>
            <a:r>
              <a:rPr lang="cs-CZ" sz="3200" b="1" dirty="0" err="1" smtClean="0">
                <a:solidFill>
                  <a:srgbClr val="FFFF00"/>
                </a:solidFill>
              </a:rPr>
              <a:t>př</a:t>
            </a:r>
            <a:r>
              <a:rPr lang="cs-CZ" sz="3200" b="1" dirty="0" smtClean="0">
                <a:solidFill>
                  <a:srgbClr val="FFFF00"/>
                </a:solidFill>
              </a:rPr>
              <a:t> Kr</a:t>
            </a:r>
            <a:r>
              <a:rPr lang="cs-CZ" sz="3200" b="1" dirty="0" smtClean="0"/>
              <a:t>. vznikala četná knížectví.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916832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dirty="0"/>
              <a:t> </a:t>
            </a:r>
            <a:r>
              <a:rPr lang="cs-CZ" sz="3200" b="1" dirty="0" smtClean="0"/>
              <a:t>Později  spojeni do 2 celků </a:t>
            </a:r>
            <a:r>
              <a:rPr lang="cs-CZ" sz="3200" b="1" dirty="0"/>
              <a:t>– </a:t>
            </a:r>
            <a:r>
              <a:rPr lang="cs-CZ" sz="3200" b="1" u="sng" dirty="0"/>
              <a:t>Dolní </a:t>
            </a:r>
            <a:r>
              <a:rPr lang="cs-CZ" sz="3200" b="1" u="sng" dirty="0" smtClean="0"/>
              <a:t>Egypt</a:t>
            </a:r>
            <a:r>
              <a:rPr lang="cs-CZ" sz="3200" b="1" u="sng" dirty="0"/>
              <a:t> </a:t>
            </a:r>
            <a:r>
              <a:rPr lang="cs-CZ" sz="3200" b="1" u="sng" dirty="0" smtClean="0"/>
              <a:t>(na </a:t>
            </a:r>
            <a:r>
              <a:rPr lang="cs-CZ" sz="3200" b="1" u="sng" dirty="0"/>
              <a:t>severu) a Horní </a:t>
            </a:r>
            <a:r>
              <a:rPr lang="cs-CZ" sz="3200" b="1" u="sng" dirty="0" smtClean="0"/>
              <a:t>Egypt (jižně</a:t>
            </a:r>
            <a:r>
              <a:rPr lang="cs-CZ" sz="3200" b="1" dirty="0" smtClean="0"/>
              <a:t>), </a:t>
            </a:r>
            <a:r>
              <a:rPr lang="cs-CZ" sz="3200" b="1" u="sng" dirty="0" smtClean="0">
                <a:solidFill>
                  <a:srgbClr val="FFFF00"/>
                </a:solidFill>
              </a:rPr>
              <a:t>cca.3000 let př.Kr. došlo ke sjednocení.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96688" y="3861048"/>
            <a:ext cx="120373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Zdrojem obživy bylo zemědělství </a:t>
            </a:r>
            <a:r>
              <a:rPr lang="cs-CZ" sz="3200" b="1" dirty="0"/>
              <a:t>( obilí, čočka, </a:t>
            </a:r>
            <a:r>
              <a:rPr lang="cs-CZ" sz="3200" b="1" dirty="0" err="1"/>
              <a:t>hrách,boby</a:t>
            </a:r>
            <a:r>
              <a:rPr lang="cs-CZ" sz="3200" b="1" dirty="0"/>
              <a:t> - stavěly se hráze a zavlažovací kanály) a pastevectví.  </a:t>
            </a:r>
            <a:r>
              <a:rPr lang="cs-CZ" sz="3200" b="1" u="sng" dirty="0">
                <a:solidFill>
                  <a:srgbClr val="FFFF00"/>
                </a:solidFill>
              </a:rPr>
              <a:t>Nil – pravidelné záplavy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4652" y="565253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 Hlavním městem-500 let </a:t>
            </a:r>
            <a:r>
              <a:rPr lang="cs-CZ" sz="3200" b="1" dirty="0" err="1" smtClean="0"/>
              <a:t>Mennofer</a:t>
            </a:r>
            <a:r>
              <a:rPr lang="cs-CZ" sz="3200" b="1" dirty="0"/>
              <a:t> </a:t>
            </a:r>
            <a:r>
              <a:rPr lang="cs-CZ" sz="3200" b="1" dirty="0"/>
              <a:t>-</a:t>
            </a:r>
            <a:r>
              <a:rPr lang="cs-CZ" sz="3200" b="1" dirty="0" smtClean="0"/>
              <a:t>řecky </a:t>
            </a:r>
            <a:r>
              <a:rPr lang="cs-CZ" sz="3200" b="1" u="sng" dirty="0" smtClean="0"/>
              <a:t>Memfis.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07369" y="188640"/>
            <a:ext cx="5616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Rozhraní mezi obdělávanou oblastí a pouští,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960096" y="18864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Mapa Egypta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196752"/>
            <a:ext cx="5472608" cy="52983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968" y="1196752"/>
            <a:ext cx="6048672" cy="529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623590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Egypt– mnohobožství, </a:t>
            </a:r>
            <a:r>
              <a:rPr lang="cs-CZ" sz="3200" b="1" u="sng" dirty="0" smtClean="0"/>
              <a:t>hlavní bůh </a:t>
            </a:r>
            <a:r>
              <a:rPr lang="cs-CZ" sz="3200" b="1" u="sng" dirty="0" err="1" smtClean="0"/>
              <a:t>Amon</a:t>
            </a:r>
            <a:r>
              <a:rPr lang="cs-CZ" sz="3200" b="1" u="sng" dirty="0" smtClean="0"/>
              <a:t> ,kněží měli velkou moc.</a:t>
            </a:r>
            <a:endParaRPr lang="cs-CZ" sz="3200" b="1" u="sng" dirty="0"/>
          </a:p>
          <a:p>
            <a:r>
              <a:rPr lang="cs-CZ" sz="3200" b="1" u="sng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9336" y="1988840"/>
            <a:ext cx="12072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Panovníci – </a:t>
            </a:r>
            <a:r>
              <a:rPr lang="cs-CZ" sz="3200" b="1" u="sng" dirty="0" smtClean="0">
                <a:solidFill>
                  <a:srgbClr val="FFFF00"/>
                </a:solidFill>
              </a:rPr>
              <a:t>faraónové </a:t>
            </a:r>
            <a:r>
              <a:rPr lang="cs-CZ" sz="3200" b="1" u="sng" dirty="0">
                <a:solidFill>
                  <a:srgbClr val="FFFF00"/>
                </a:solidFill>
              </a:rPr>
              <a:t>byli považováni za </a:t>
            </a:r>
            <a:r>
              <a:rPr lang="cs-CZ" sz="3200" b="1" dirty="0" smtClean="0">
                <a:solidFill>
                  <a:srgbClr val="FFFF00"/>
                </a:solidFill>
              </a:rPr>
              <a:t>božstva-hrobky –PYRAMIDY.</a:t>
            </a:r>
            <a:br>
              <a:rPr lang="cs-CZ" sz="3200" b="1" dirty="0" smtClean="0">
                <a:solidFill>
                  <a:srgbClr val="FFFF00"/>
                </a:solidFill>
              </a:rPr>
            </a:b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r>
              <a:rPr lang="cs-CZ" sz="3200" b="1" dirty="0"/>
              <a:t>-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Džoserova</a:t>
            </a:r>
            <a:r>
              <a:rPr lang="cs-CZ" sz="3200" b="1" u="sng" dirty="0" smtClean="0">
                <a:solidFill>
                  <a:srgbClr val="FFFF00"/>
                </a:solidFill>
              </a:rPr>
              <a:t>, Cheopsova,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Rachefova</a:t>
            </a:r>
            <a:r>
              <a:rPr lang="cs-CZ" sz="3200" b="1" dirty="0" smtClean="0"/>
              <a:t>.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1348" y="3501008"/>
            <a:ext cx="12169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Nejznámější  panovník –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Amenhotep</a:t>
            </a:r>
            <a:r>
              <a:rPr lang="cs-CZ" sz="3200" b="1" u="sng" dirty="0" smtClean="0">
                <a:solidFill>
                  <a:srgbClr val="FFFF00"/>
                </a:solidFill>
              </a:rPr>
              <a:t> IV. (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Achnaton</a:t>
            </a:r>
            <a:r>
              <a:rPr lang="cs-CZ" sz="3200" b="1" u="sng" dirty="0" smtClean="0">
                <a:solidFill>
                  <a:srgbClr val="FFFF00"/>
                </a:solidFill>
              </a:rPr>
              <a:t>)- reforma náboženství</a:t>
            </a:r>
            <a:r>
              <a:rPr lang="cs-CZ" sz="3200" b="1" dirty="0" smtClean="0"/>
              <a:t>- </a:t>
            </a:r>
            <a:r>
              <a:rPr lang="cs-CZ" sz="3200" b="1" u="sng" dirty="0" smtClean="0"/>
              <a:t>jediný bůh –ATON – sluneční kotouč</a:t>
            </a:r>
            <a:r>
              <a:rPr lang="cs-CZ" sz="3200" b="1" dirty="0" smtClean="0"/>
              <a:t>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5229200"/>
            <a:ext cx="12288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 </a:t>
            </a:r>
            <a:r>
              <a:rPr lang="cs-CZ" sz="3200" b="1" u="sng" dirty="0" smtClean="0">
                <a:solidFill>
                  <a:srgbClr val="FFFF00"/>
                </a:solidFill>
              </a:rPr>
              <a:t>manželkou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Nefertiti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dirty="0" smtClean="0"/>
              <a:t>vybudoval nové hlavní město – </a:t>
            </a:r>
            <a:r>
              <a:rPr lang="cs-CZ" sz="3200" b="1" dirty="0" err="1" smtClean="0"/>
              <a:t>Achetaton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980728"/>
            <a:ext cx="3528392" cy="396044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767408" y="5157192"/>
            <a:ext cx="3312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err="1" smtClean="0">
                <a:solidFill>
                  <a:srgbClr val="FFFF00"/>
                </a:solidFill>
              </a:rPr>
              <a:t>Džoserova</a:t>
            </a:r>
            <a:r>
              <a:rPr lang="cs-CZ" sz="2000" b="1" u="sng" dirty="0" smtClean="0">
                <a:solidFill>
                  <a:srgbClr val="FFFF00"/>
                </a:solidFill>
              </a:rPr>
              <a:t> pyramida-</a:t>
            </a:r>
            <a:r>
              <a:rPr lang="cs-CZ" sz="2000" b="1" u="sng" dirty="0" err="1" smtClean="0">
                <a:solidFill>
                  <a:srgbClr val="FFFF00"/>
                </a:solidFill>
              </a:rPr>
              <a:t>nejstaršív</a:t>
            </a:r>
            <a:r>
              <a:rPr lang="cs-CZ" sz="2000" b="1" u="sng" dirty="0" smtClean="0">
                <a:solidFill>
                  <a:srgbClr val="FFFF00"/>
                </a:solidFill>
              </a:rPr>
              <a:t> </a:t>
            </a:r>
            <a:r>
              <a:rPr lang="cs-CZ" sz="2000" b="1" u="sng" dirty="0" err="1" smtClean="0">
                <a:solidFill>
                  <a:srgbClr val="FFFF00"/>
                </a:solidFill>
              </a:rPr>
              <a:t>Sakkáře</a:t>
            </a:r>
            <a:r>
              <a:rPr lang="cs-CZ" sz="2000" b="1" u="sng" dirty="0" smtClean="0">
                <a:solidFill>
                  <a:srgbClr val="FFFF00"/>
                </a:solidFill>
              </a:rPr>
              <a:t> (14 km od Gízy)</a:t>
            </a:r>
            <a:br>
              <a:rPr lang="cs-CZ" sz="2000" b="1" u="sng" dirty="0" smtClean="0">
                <a:solidFill>
                  <a:srgbClr val="FFFF00"/>
                </a:solidFill>
              </a:rPr>
            </a:br>
            <a:r>
              <a:rPr lang="cs-CZ" sz="2000" b="1" dirty="0" smtClean="0"/>
              <a:t>(stavitel – </a:t>
            </a:r>
            <a:r>
              <a:rPr lang="cs-CZ" sz="2000" b="1" dirty="0" err="1" smtClean="0"/>
              <a:t>Imhotep</a:t>
            </a:r>
            <a:r>
              <a:rPr lang="cs-CZ" sz="2000" b="1" dirty="0" smtClean="0"/>
              <a:t>)</a:t>
            </a:r>
            <a:endParaRPr lang="cs-CZ" sz="2000" b="1" u="sng" dirty="0">
              <a:solidFill>
                <a:srgbClr val="FFFF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1784" y="980728"/>
            <a:ext cx="3672408" cy="396044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511824" y="522920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err="1" smtClean="0">
                <a:solidFill>
                  <a:srgbClr val="FFFF00"/>
                </a:solidFill>
              </a:rPr>
              <a:t>Chufuova</a:t>
            </a:r>
            <a:r>
              <a:rPr lang="cs-CZ" sz="2000" b="1" u="sng" dirty="0" smtClean="0">
                <a:solidFill>
                  <a:srgbClr val="FFFF00"/>
                </a:solidFill>
              </a:rPr>
              <a:t> -Cheopsova –</a:t>
            </a:r>
            <a:r>
              <a:rPr lang="cs-CZ" sz="2000" b="1" dirty="0" smtClean="0">
                <a:solidFill>
                  <a:srgbClr val="FFFF00"/>
                </a:solidFill>
              </a:rPr>
              <a:t> největší , v Gíze</a:t>
            </a:r>
            <a:endParaRPr lang="cs-CZ" sz="2000" b="1" u="sng" dirty="0">
              <a:solidFill>
                <a:srgbClr val="FFFF0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6240" y="980728"/>
            <a:ext cx="3744416" cy="396044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8544272" y="5229200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err="1" smtClean="0">
                <a:solidFill>
                  <a:srgbClr val="FFFF00"/>
                </a:solidFill>
              </a:rPr>
              <a:t>Rachefova</a:t>
            </a:r>
            <a:r>
              <a:rPr lang="cs-CZ" sz="2000" b="1" u="sng" dirty="0" smtClean="0">
                <a:solidFill>
                  <a:srgbClr val="FFFF00"/>
                </a:solidFill>
              </a:rPr>
              <a:t> –</a:t>
            </a:r>
            <a:r>
              <a:rPr lang="cs-CZ" sz="2000" b="1" dirty="0" smtClean="0"/>
              <a:t> v Gíze, v popředí Sfinga – strážce pohřebiště v Gíze, 70 m dlouhá, 20m vysoká</a:t>
            </a:r>
            <a:r>
              <a:rPr lang="cs-CZ" sz="2000" b="1" u="sng" dirty="0" smtClean="0">
                <a:solidFill>
                  <a:srgbClr val="FFFF00"/>
                </a:solidFill>
              </a:rPr>
              <a:t> </a:t>
            </a:r>
            <a:endParaRPr lang="cs-CZ" sz="20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719736" y="-27384"/>
            <a:ext cx="3470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Spoj správné dvojice</a:t>
            </a:r>
            <a:endParaRPr lang="cs-CZ" sz="28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764704"/>
            <a:ext cx="5159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Spojení Dolního a Horního Egypta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175365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Pravidelné záplavy Nilu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3352" y="306896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</a:t>
            </a:r>
            <a:r>
              <a:rPr lang="cs-CZ" sz="2800" b="1" dirty="0" smtClean="0"/>
              <a:t>nohobožství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3352" y="422108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H</a:t>
            </a:r>
            <a:r>
              <a:rPr lang="cs-CZ" sz="2800" b="1" dirty="0" smtClean="0"/>
              <a:t>robky králů – tvar jehlanu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3352" y="5157192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Achetaton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07368" y="609329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/>
              <a:t>Reforma náboženství – kult „Atona“</a:t>
            </a:r>
            <a:endParaRPr lang="cs-CZ" sz="2800" b="1" dirty="0" err="1" smtClean="0"/>
          </a:p>
        </p:txBody>
      </p:sp>
      <p:sp>
        <p:nvSpPr>
          <p:cNvPr id="13" name="TextovéPole 12"/>
          <p:cNvSpPr txBox="1"/>
          <p:nvPr/>
        </p:nvSpPr>
        <p:spPr>
          <a:xfrm>
            <a:off x="6744072" y="90872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Úrodné bahno, bohatá úroda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672064" y="1844824"/>
            <a:ext cx="4250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3000 let př. Kr. –panovník Horního Egypta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72065" y="306896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Pyramidy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312024" y="400506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Jediné božstvo, sluneční kotouč „</a:t>
            </a:r>
            <a:r>
              <a:rPr lang="cs-CZ" sz="2800" b="1" dirty="0" err="1" smtClean="0">
                <a:solidFill>
                  <a:srgbClr val="FFFF00"/>
                </a:solidFill>
              </a:rPr>
              <a:t>Aton</a:t>
            </a:r>
            <a:r>
              <a:rPr lang="cs-CZ" sz="2800" b="1" dirty="0" smtClean="0">
                <a:solidFill>
                  <a:srgbClr val="FFFF00"/>
                </a:solidFill>
              </a:rPr>
              <a:t>“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528048" y="4974917"/>
            <a:ext cx="544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>
                <a:solidFill>
                  <a:srgbClr val="FFFF00"/>
                </a:solidFill>
              </a:rPr>
              <a:t>Víra ve více bohů, hlavní bůh Amon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456040" y="5877272"/>
            <a:ext cx="5735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Nové </a:t>
            </a:r>
            <a:r>
              <a:rPr lang="cs-CZ" sz="2800" b="1" dirty="0">
                <a:solidFill>
                  <a:srgbClr val="FFFF00"/>
                </a:solidFill>
              </a:rPr>
              <a:t>sídelní město </a:t>
            </a:r>
            <a:r>
              <a:rPr lang="cs-CZ" sz="2800" b="1" dirty="0" err="1">
                <a:solidFill>
                  <a:srgbClr val="FFFF00"/>
                </a:solidFill>
              </a:rPr>
              <a:t>Achnatona</a:t>
            </a:r>
            <a:r>
              <a:rPr lang="cs-CZ" sz="2800" b="1" dirty="0">
                <a:solidFill>
                  <a:srgbClr val="FFFF00"/>
                </a:solidFill>
              </a:rPr>
              <a:t> a jeho ženy </a:t>
            </a:r>
            <a:r>
              <a:rPr lang="cs-CZ" sz="2800" b="1" dirty="0" err="1" smtClean="0">
                <a:solidFill>
                  <a:srgbClr val="FFFF00"/>
                </a:solidFill>
              </a:rPr>
              <a:t>Nefertiti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73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  <p:bldP spid="7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719736" y="-27384"/>
            <a:ext cx="3470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Spoj správné dvojice</a:t>
            </a:r>
            <a:endParaRPr lang="cs-CZ" sz="2800" b="1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764704"/>
            <a:ext cx="5159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Spojení Dolního a Horního Egypta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1753652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Pravidelné záplavy Nilu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3352" y="306896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M</a:t>
            </a:r>
            <a:r>
              <a:rPr lang="cs-CZ" sz="2800" b="1" dirty="0" smtClean="0"/>
              <a:t>nohobožství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3352" y="422108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H</a:t>
            </a:r>
            <a:r>
              <a:rPr lang="cs-CZ" sz="2800" b="1" dirty="0" smtClean="0"/>
              <a:t>robky králů – tvar jehlanu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3352" y="515719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/>
              <a:t>Achetaton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9336" y="6093296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Reforma náboženství – kult „</a:t>
            </a:r>
            <a:r>
              <a:rPr lang="cs-CZ" sz="2800" b="1" dirty="0" err="1" smtClean="0"/>
              <a:t>Atona</a:t>
            </a:r>
            <a:r>
              <a:rPr lang="cs-CZ" sz="2800" b="1" dirty="0" smtClean="0"/>
              <a:t>“ </a:t>
            </a:r>
            <a:endParaRPr lang="cs-CZ" sz="28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744072" y="90872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Úrodné bahno, bohatá úroda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672064" y="1844824"/>
            <a:ext cx="4250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3000 let př. Kr. –panovník Horního Egypta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672065" y="306896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Pyramidy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56040" y="398590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Jediné božstvo sluneční kotouč „</a:t>
            </a:r>
            <a:r>
              <a:rPr lang="cs-CZ" sz="2800" b="1" dirty="0" err="1" smtClean="0">
                <a:solidFill>
                  <a:srgbClr val="FFFF00"/>
                </a:solidFill>
              </a:rPr>
              <a:t>Aton</a:t>
            </a:r>
            <a:r>
              <a:rPr lang="cs-CZ" sz="2800" b="1" dirty="0" smtClean="0">
                <a:solidFill>
                  <a:srgbClr val="FFFF00"/>
                </a:solidFill>
              </a:rPr>
              <a:t>“ 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672064" y="5013176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Víra </a:t>
            </a:r>
            <a:r>
              <a:rPr lang="cs-CZ" sz="2800" b="1" dirty="0">
                <a:solidFill>
                  <a:srgbClr val="FFFF00"/>
                </a:solidFill>
              </a:rPr>
              <a:t>ve více bohů, hlavní bůh </a:t>
            </a:r>
            <a:r>
              <a:rPr lang="cs-CZ" sz="2800" b="1" dirty="0" err="1">
                <a:solidFill>
                  <a:srgbClr val="FFFF00"/>
                </a:solidFill>
              </a:rPr>
              <a:t>Amon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456040" y="5877272"/>
            <a:ext cx="5735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Nové </a:t>
            </a:r>
            <a:r>
              <a:rPr lang="cs-CZ" sz="2800" b="1" dirty="0">
                <a:solidFill>
                  <a:srgbClr val="FFFF00"/>
                </a:solidFill>
              </a:rPr>
              <a:t>sídelní město </a:t>
            </a:r>
            <a:r>
              <a:rPr lang="cs-CZ" sz="2800" b="1" dirty="0" err="1">
                <a:solidFill>
                  <a:srgbClr val="FFFF00"/>
                </a:solidFill>
              </a:rPr>
              <a:t>Achnatona</a:t>
            </a:r>
            <a:r>
              <a:rPr lang="cs-CZ" sz="2800" b="1" dirty="0">
                <a:solidFill>
                  <a:srgbClr val="FFFF00"/>
                </a:solidFill>
              </a:rPr>
              <a:t> a jeho ženy </a:t>
            </a:r>
            <a:r>
              <a:rPr lang="cs-CZ" sz="2800" b="1" dirty="0" err="1" smtClean="0">
                <a:solidFill>
                  <a:srgbClr val="FFFF00"/>
                </a:solidFill>
              </a:rPr>
              <a:t>Nefertiti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231904" y="1124744"/>
            <a:ext cx="1584176" cy="115212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3863752" y="1287924"/>
            <a:ext cx="2952328" cy="772924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15" idx="1"/>
          </p:cNvCxnSpPr>
          <p:nvPr/>
        </p:nvCxnSpPr>
        <p:spPr>
          <a:xfrm flipV="1">
            <a:off x="4439816" y="3330570"/>
            <a:ext cx="2232249" cy="1197714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159896" y="4437112"/>
            <a:ext cx="1584176" cy="180020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endCxn id="18" idx="1"/>
          </p:cNvCxnSpPr>
          <p:nvPr/>
        </p:nvCxnSpPr>
        <p:spPr>
          <a:xfrm>
            <a:off x="2567608" y="3330570"/>
            <a:ext cx="4104456" cy="194421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9" idx="3"/>
          </p:cNvCxnSpPr>
          <p:nvPr/>
        </p:nvCxnSpPr>
        <p:spPr>
          <a:xfrm>
            <a:off x="2063552" y="5418802"/>
            <a:ext cx="4608512" cy="96252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0" y="350100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Většina Egypťanů - </a:t>
            </a:r>
            <a:r>
              <a:rPr lang="cs-CZ" sz="3200" b="1" u="sng" dirty="0" smtClean="0">
                <a:solidFill>
                  <a:srgbClr val="FFFF00"/>
                </a:solidFill>
              </a:rPr>
              <a:t>svobodní rolníci, řemeslníci- platili daně, kněží,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vojáci,bezprávní</a:t>
            </a:r>
            <a:r>
              <a:rPr lang="cs-CZ" sz="3200" b="1" u="sng" dirty="0" smtClean="0">
                <a:solidFill>
                  <a:srgbClr val="FFFF00"/>
                </a:solidFill>
              </a:rPr>
              <a:t> otroci</a:t>
            </a:r>
            <a:r>
              <a:rPr lang="cs-CZ" sz="3200" b="1" dirty="0" smtClean="0"/>
              <a:t>. Úředníci kontrola daní a </a:t>
            </a:r>
            <a:r>
              <a:rPr lang="cs-CZ" sz="3200" b="1" dirty="0" err="1" smtClean="0"/>
              <a:t>stát.sýpek,soudní</a:t>
            </a:r>
            <a:r>
              <a:rPr lang="cs-CZ" sz="3200" b="1" dirty="0" smtClean="0"/>
              <a:t> moc.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5445224"/>
            <a:ext cx="12288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dirty="0" smtClean="0"/>
              <a:t> přesný kalendář, matematika, astronomie, lékařství– </a:t>
            </a:r>
            <a:r>
              <a:rPr lang="cs-CZ" sz="3200" b="1" dirty="0"/>
              <a:t>mumifikování.</a:t>
            </a:r>
            <a:r>
              <a:rPr lang="cs-CZ" sz="3200" b="1" dirty="0" smtClean="0">
                <a:solidFill>
                  <a:srgbClr val="FFFF00"/>
                </a:solidFill>
              </a:rPr>
              <a:t> </a:t>
            </a:r>
            <a:endParaRPr lang="cs-CZ" sz="3200" b="1" dirty="0"/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06375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FFFF00"/>
                </a:solidFill>
              </a:rPr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Písmo–HIEROGLYFY se </a:t>
            </a:r>
            <a:r>
              <a:rPr lang="cs-CZ" sz="3200" b="1" dirty="0" smtClean="0"/>
              <a:t>psalo na </a:t>
            </a:r>
            <a:r>
              <a:rPr lang="cs-CZ" sz="3200" b="1" dirty="0"/>
              <a:t>papyrus </a:t>
            </a:r>
            <a:r>
              <a:rPr lang="cs-CZ" sz="3200" b="1" dirty="0" smtClean="0"/>
              <a:t>(</a:t>
            </a:r>
            <a:r>
              <a:rPr lang="cs-CZ" sz="3200" b="1" dirty="0" err="1" smtClean="0"/>
              <a:t>J.F.Champollion</a:t>
            </a:r>
            <a:r>
              <a:rPr lang="cs-CZ" sz="3200" b="1" dirty="0" smtClean="0"/>
              <a:t> – rozluštění).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1344" y="609600"/>
            <a:ext cx="11655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 smrti </a:t>
            </a:r>
            <a:r>
              <a:rPr lang="cs-CZ" sz="3200" b="1" dirty="0" err="1" smtClean="0"/>
              <a:t>Achnatona</a:t>
            </a:r>
            <a:r>
              <a:rPr lang="cs-CZ" sz="3200" b="1" dirty="0" smtClean="0"/>
              <a:t> vládl </a:t>
            </a:r>
            <a:r>
              <a:rPr lang="cs-CZ" sz="3200" b="1" u="sng" dirty="0" smtClean="0">
                <a:solidFill>
                  <a:srgbClr val="FFFF00"/>
                </a:solidFill>
              </a:rPr>
              <a:t>syn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Tutanchamón</a:t>
            </a:r>
            <a:r>
              <a:rPr lang="cs-CZ" sz="3200" b="1" u="sng" dirty="0" smtClean="0">
                <a:solidFill>
                  <a:srgbClr val="FFFF00"/>
                </a:solidFill>
              </a:rPr>
              <a:t>- </a:t>
            </a:r>
            <a:r>
              <a:rPr lang="cs-CZ" sz="3200" b="1" dirty="0" smtClean="0"/>
              <a:t>vzpoura kněží, reforma byla zrušena a jméno </a:t>
            </a:r>
            <a:r>
              <a:rPr lang="cs-CZ" sz="3200" b="1" dirty="0" err="1" smtClean="0"/>
              <a:t>Achnatona</a:t>
            </a:r>
            <a:r>
              <a:rPr lang="cs-CZ" sz="3200" b="1" dirty="0" smtClean="0"/>
              <a:t> vymazáno.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99936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03" y="926484"/>
            <a:ext cx="6430745" cy="574287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791744" y="18864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Doplň vodorovně</a:t>
            </a:r>
            <a:endParaRPr lang="cs-CZ" sz="28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28048" y="926484"/>
            <a:ext cx="57606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1. Úrodu zajišťovaly pravidelné</a:t>
            </a:r>
            <a:br>
              <a:rPr lang="cs-CZ" sz="2800" b="1" dirty="0" smtClean="0"/>
            </a:br>
            <a:r>
              <a:rPr lang="cs-CZ" sz="2800" b="1" dirty="0" smtClean="0"/>
              <a:t>    z - - - - - - .</a:t>
            </a:r>
            <a:br>
              <a:rPr lang="cs-CZ" sz="2800" b="1" dirty="0" smtClean="0"/>
            </a:br>
            <a:r>
              <a:rPr lang="cs-CZ" sz="2800" b="1" dirty="0" smtClean="0"/>
              <a:t>2. Hieroglyfy se psaly na p - - - - - - . </a:t>
            </a:r>
            <a:br>
              <a:rPr lang="cs-CZ" sz="2800" b="1" dirty="0" smtClean="0"/>
            </a:br>
            <a:r>
              <a:rPr lang="cs-CZ" sz="2800" b="1" dirty="0" smtClean="0"/>
              <a:t>3. Nil byl z - - - -  vláhy a bahna.</a:t>
            </a:r>
            <a:br>
              <a:rPr lang="cs-CZ" sz="2800" b="1" dirty="0" smtClean="0"/>
            </a:br>
            <a:r>
              <a:rPr lang="cs-CZ" sz="2800" b="1" dirty="0" smtClean="0"/>
              <a:t>4. Panovník Egypta: f - - - - -  .</a:t>
            </a:r>
            <a:br>
              <a:rPr lang="cs-CZ" sz="2800" b="1" dirty="0" smtClean="0"/>
            </a:br>
            <a:r>
              <a:rPr lang="cs-CZ" sz="2800" b="1" dirty="0" smtClean="0"/>
              <a:t>5. </a:t>
            </a:r>
            <a:r>
              <a:rPr lang="cs-CZ" sz="2800" b="1" dirty="0" err="1" smtClean="0"/>
              <a:t>Mnohobožství-hlavní</a:t>
            </a:r>
            <a:r>
              <a:rPr lang="cs-CZ" sz="2800" b="1" dirty="0" smtClean="0"/>
              <a:t> bůh: A - - - .</a:t>
            </a:r>
            <a:br>
              <a:rPr lang="cs-CZ" sz="2800" b="1" dirty="0" smtClean="0"/>
            </a:br>
            <a:r>
              <a:rPr lang="cs-CZ" sz="2800" b="1" dirty="0" smtClean="0"/>
              <a:t>6. Socha se </a:t>
            </a:r>
            <a:r>
              <a:rPr lang="cs-CZ" sz="2800" b="1" smtClean="0"/>
              <a:t>lvím tělem a ženskou</a:t>
            </a:r>
            <a:br>
              <a:rPr lang="cs-CZ" sz="2800" b="1" smtClean="0"/>
            </a:br>
            <a:r>
              <a:rPr lang="cs-CZ" sz="2800" b="1" smtClean="0"/>
              <a:t>     </a:t>
            </a:r>
            <a:r>
              <a:rPr lang="cs-CZ" sz="2800" b="1" dirty="0" smtClean="0"/>
              <a:t>hlavou: S - - - - - .</a:t>
            </a:r>
            <a:br>
              <a:rPr lang="cs-CZ" sz="2800" b="1" dirty="0" smtClean="0"/>
            </a:br>
            <a:r>
              <a:rPr lang="cs-CZ" sz="2800" b="1" dirty="0" smtClean="0"/>
              <a:t>7. Svobodní lidé museli platit d - - - .</a:t>
            </a:r>
            <a:br>
              <a:rPr lang="cs-CZ" sz="2800" b="1" dirty="0" smtClean="0"/>
            </a:br>
            <a:r>
              <a:rPr lang="cs-CZ" sz="2800" b="1" dirty="0" smtClean="0"/>
              <a:t>8. Faraon A - - - - - -  zavedl kult</a:t>
            </a:r>
            <a:br>
              <a:rPr lang="cs-CZ" sz="2800" b="1" dirty="0" smtClean="0"/>
            </a:br>
            <a:r>
              <a:rPr lang="cs-CZ" sz="2800" b="1" dirty="0" smtClean="0"/>
              <a:t>    slunečního boha </a:t>
            </a:r>
            <a:r>
              <a:rPr lang="cs-CZ" sz="2800" b="1" dirty="0" err="1" smtClean="0"/>
              <a:t>Atona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0187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1801</TotalTime>
  <Words>391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admin</cp:lastModifiedBy>
  <cp:revision>218</cp:revision>
  <dcterms:created xsi:type="dcterms:W3CDTF">2014-02-07T15:47:24Z</dcterms:created>
  <dcterms:modified xsi:type="dcterms:W3CDTF">2019-01-29T11:05:44Z</dcterms:modified>
</cp:coreProperties>
</file>