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66" r:id="rId2"/>
    <p:sldId id="256" r:id="rId3"/>
    <p:sldId id="285" r:id="rId4"/>
    <p:sldId id="288" r:id="rId5"/>
    <p:sldId id="29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>
      <p:cViewPr varScale="1">
        <p:scale>
          <a:sx n="79" d="100"/>
          <a:sy n="79" d="100"/>
        </p:scale>
        <p:origin x="1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77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1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47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72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69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22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19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04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5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8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9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0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2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1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5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17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35360" y="1682805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 </a:t>
            </a:r>
            <a:endParaRPr lang="cs-CZ" sz="2800" b="1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767408" y="2708920"/>
            <a:ext cx="105131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u="sng" dirty="0" smtClean="0">
                <a:solidFill>
                  <a:srgbClr val="FFFF00"/>
                </a:solidFill>
                <a:latin typeface="Broadway" panose="04040905080B02020502" pitchFamily="82" charset="0"/>
                <a:cs typeface="FrankRuehl" panose="020E0503060101010101" pitchFamily="34" charset="-79"/>
              </a:rPr>
              <a:t>Věda a technický pokrok </a:t>
            </a:r>
            <a:br>
              <a:rPr lang="cs-CZ" sz="6000" b="1" u="sng" dirty="0" smtClean="0">
                <a:solidFill>
                  <a:srgbClr val="FFFF00"/>
                </a:solidFill>
                <a:latin typeface="Broadway" panose="04040905080B02020502" pitchFamily="82" charset="0"/>
                <a:cs typeface="FrankRuehl" panose="020E0503060101010101" pitchFamily="34" charset="-79"/>
              </a:rPr>
            </a:br>
            <a:r>
              <a:rPr lang="cs-CZ" sz="6000" b="1" u="sng" dirty="0" smtClean="0">
                <a:solidFill>
                  <a:srgbClr val="FFFF00"/>
                </a:solidFill>
                <a:latin typeface="Broadway" panose="04040905080B02020502" pitchFamily="82" charset="0"/>
                <a:cs typeface="FrankRuehl" panose="020E0503060101010101" pitchFamily="34" charset="-79"/>
              </a:rPr>
              <a:t>v 18. století</a:t>
            </a:r>
            <a:endParaRPr lang="cs-CZ" sz="6000" b="1" u="sng" dirty="0">
              <a:solidFill>
                <a:srgbClr val="92D050"/>
              </a:solidFill>
              <a:latin typeface="Broadway" panose="04040905080B02020502" pitchFamily="82" charset="0"/>
              <a:cs typeface="FrankRuehl" panose="020E0503060101010101" pitchFamily="34" charset="-79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256240" y="332656"/>
            <a:ext cx="367240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ZŠ a MŠ </a:t>
            </a:r>
            <a:r>
              <a:rPr lang="cs-CZ" sz="2800" b="1" dirty="0"/>
              <a:t>V</a:t>
            </a:r>
            <a:r>
              <a:rPr lang="cs-CZ" sz="2800" b="1" dirty="0" smtClean="0"/>
              <a:t>routek</a:t>
            </a:r>
            <a:br>
              <a:rPr lang="cs-CZ" sz="2800" b="1" dirty="0" smtClean="0"/>
            </a:br>
            <a:r>
              <a:rPr lang="cs-CZ" sz="2000" b="1" dirty="0" smtClean="0"/>
              <a:t>zpracoval: Mgr. Ivana Zelenková</a:t>
            </a:r>
            <a:br>
              <a:rPr lang="cs-CZ" sz="2000" b="1" dirty="0" smtClean="0"/>
            </a:br>
            <a:r>
              <a:rPr lang="cs-CZ" sz="2000" b="1" dirty="0" smtClean="0"/>
              <a:t>20.1.2015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86156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04664"/>
            <a:ext cx="12576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Věda se v 18. stol. specializuje –zájem široké veřejnosti. </a:t>
            </a:r>
            <a:r>
              <a:rPr lang="cs-CZ" sz="3200" b="1" u="sng" dirty="0" smtClean="0"/>
              <a:t>Vynálezy</a:t>
            </a:r>
            <a:br>
              <a:rPr lang="cs-CZ" sz="3200" b="1" u="sng" dirty="0" smtClean="0"/>
            </a:br>
            <a:r>
              <a:rPr lang="cs-CZ" sz="3200" b="1" u="sng" dirty="0" smtClean="0"/>
              <a:t>  zasahují do běžného života a </a:t>
            </a:r>
            <a:r>
              <a:rPr lang="cs-CZ" sz="3200" b="1" u="sng" dirty="0" smtClean="0"/>
              <a:t>způsobují </a:t>
            </a:r>
            <a:r>
              <a:rPr lang="cs-CZ" sz="3200" b="1" u="sng" dirty="0" smtClean="0"/>
              <a:t>změny ve společ</a:t>
            </a:r>
            <a:r>
              <a:rPr lang="cs-CZ" sz="3200" b="1" dirty="0" smtClean="0"/>
              <a:t>nosti.</a:t>
            </a:r>
            <a:r>
              <a:rPr lang="cs-CZ" sz="2800" b="1" dirty="0" smtClean="0"/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5181" y="2132856"/>
            <a:ext cx="121368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Matematika – obohacena o </a:t>
            </a:r>
            <a:r>
              <a:rPr lang="cs-CZ" sz="3200" b="1" u="sng" dirty="0" smtClean="0"/>
              <a:t>deskriptivní geometrii</a:t>
            </a:r>
            <a:r>
              <a:rPr lang="cs-CZ" sz="3200" b="1" dirty="0" smtClean="0"/>
              <a:t>, astronomie – zájem o </a:t>
            </a:r>
            <a:r>
              <a:rPr lang="cs-CZ" sz="3200" b="1" u="sng" dirty="0" smtClean="0"/>
              <a:t>dráhu a pohyb komety, tvar planety Země</a:t>
            </a:r>
            <a:r>
              <a:rPr lang="cs-CZ" sz="3200" b="1" dirty="0"/>
              <a:t>.</a:t>
            </a:r>
            <a:r>
              <a:rPr lang="cs-CZ" sz="3200" b="1" dirty="0" smtClean="0"/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180" y="3791942"/>
            <a:ext cx="123775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Zájem o elektrické a magnetické jevy-</a:t>
            </a:r>
            <a:r>
              <a:rPr lang="cs-CZ" sz="3200" b="1" dirty="0" err="1" smtClean="0"/>
              <a:t>ital</a:t>
            </a:r>
            <a:r>
              <a:rPr lang="cs-CZ" sz="3200" b="1" dirty="0" smtClean="0"/>
              <a:t>. lékař </a:t>
            </a:r>
            <a:r>
              <a:rPr lang="cs-CZ" sz="3200" b="1" dirty="0" err="1" smtClean="0"/>
              <a:t>Louigi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Galvani</a:t>
            </a:r>
            <a:r>
              <a:rPr lang="cs-CZ" sz="3200" b="1" dirty="0" smtClean="0"/>
              <a:t> – reakce živé tkáně na elektrické výboje, Alessandro Volta ( dva kovy-náboj).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91344" y="5373216"/>
            <a:ext cx="11521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Běžným se stalo měření teploty –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Reaumur</a:t>
            </a:r>
            <a:r>
              <a:rPr lang="cs-CZ" sz="3200" b="1" u="sng" dirty="0" smtClean="0">
                <a:solidFill>
                  <a:srgbClr val="FFFF00"/>
                </a:solidFill>
              </a:rPr>
              <a:t>, Celsius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35360" y="1682805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 </a:t>
            </a:r>
            <a:endParaRPr lang="cs-CZ" sz="28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4727848" y="5949280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Alessandro Volta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1271464" y="6095037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</a:t>
            </a:r>
            <a:r>
              <a:rPr lang="cs-CZ" dirty="0" err="1" smtClean="0"/>
              <a:t>Louigi</a:t>
            </a:r>
            <a:r>
              <a:rPr lang="cs-CZ" dirty="0" smtClean="0"/>
              <a:t> </a:t>
            </a:r>
            <a:r>
              <a:rPr lang="cs-CZ" dirty="0" err="1" smtClean="0"/>
              <a:t>Galvani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353" y="116631"/>
            <a:ext cx="3600400" cy="547260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7769" y="260648"/>
            <a:ext cx="3888431" cy="532859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6240" y="260648"/>
            <a:ext cx="3816423" cy="5328592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8976320" y="5805264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err="1" smtClean="0"/>
              <a:t>Anders</a:t>
            </a:r>
            <a:r>
              <a:rPr lang="cs-CZ" sz="2000" dirty="0" smtClean="0"/>
              <a:t> Celsius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7951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-24680" y="2639814"/>
            <a:ext cx="125437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Botanika</a:t>
            </a:r>
            <a:r>
              <a:rPr lang="cs-CZ" sz="3200" b="1" dirty="0" smtClean="0"/>
              <a:t> – Carlo Linné – systém zařazování rostlin a živočichů, na </a:t>
            </a:r>
            <a:br>
              <a:rPr lang="cs-CZ" sz="3200" b="1" dirty="0" smtClean="0"/>
            </a:br>
            <a:r>
              <a:rPr lang="cs-CZ" sz="3200" b="1" dirty="0" smtClean="0"/>
              <a:t>  vzestupu byla </a:t>
            </a:r>
            <a:r>
              <a:rPr lang="cs-CZ" sz="3200" b="1" u="sng" dirty="0" smtClean="0">
                <a:solidFill>
                  <a:srgbClr val="FFFF00"/>
                </a:solidFill>
              </a:rPr>
              <a:t>medicína</a:t>
            </a:r>
            <a:r>
              <a:rPr lang="cs-CZ" sz="3200" b="1" dirty="0"/>
              <a:t> </a:t>
            </a:r>
            <a:r>
              <a:rPr lang="cs-CZ" sz="3200" b="1" dirty="0" smtClean="0"/>
              <a:t>– očkování pomocí vakcíny, znalost anatomie.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5181" y="836712"/>
            <a:ext cx="1213681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Moderní začíná být </a:t>
            </a:r>
            <a:r>
              <a:rPr lang="cs-CZ" sz="3200" b="1" dirty="0" smtClean="0">
                <a:solidFill>
                  <a:srgbClr val="FFFF00"/>
                </a:solidFill>
              </a:rPr>
              <a:t>Chemie</a:t>
            </a:r>
            <a:r>
              <a:rPr lang="cs-CZ" sz="3200" b="1" dirty="0" smtClean="0"/>
              <a:t> ( </a:t>
            </a:r>
            <a:r>
              <a:rPr lang="cs-CZ" sz="3200" b="1" dirty="0" err="1" smtClean="0"/>
              <a:t>flosigon</a:t>
            </a:r>
            <a:r>
              <a:rPr lang="cs-CZ" sz="3200" b="1" dirty="0" smtClean="0"/>
              <a:t> – hořlavá látka) , určení vodíku, </a:t>
            </a:r>
            <a:r>
              <a:rPr lang="cs-CZ" sz="3200" b="1" dirty="0" err="1" smtClean="0"/>
              <a:t>dusíku,kyslíku</a:t>
            </a:r>
            <a:r>
              <a:rPr lang="cs-CZ" sz="3200" b="1" dirty="0" smtClean="0"/>
              <a:t> a chlóru, </a:t>
            </a:r>
            <a:r>
              <a:rPr lang="cs-CZ" sz="3200" b="1" dirty="0" err="1" smtClean="0"/>
              <a:t>flosigonovou</a:t>
            </a:r>
            <a:r>
              <a:rPr lang="cs-CZ" sz="3200" b="1" dirty="0" smtClean="0"/>
              <a:t> teorii vyvrátil – Antoine </a:t>
            </a:r>
            <a:r>
              <a:rPr lang="cs-CZ" sz="3200" b="1" dirty="0" err="1" smtClean="0"/>
              <a:t>Lavoisier</a:t>
            </a:r>
            <a:r>
              <a:rPr lang="cs-CZ" sz="3200" b="1" dirty="0" smtClean="0"/>
              <a:t>.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-35614" y="4295998"/>
            <a:ext cx="121590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Technika – James Watt – parní stroj – 1774 </a:t>
            </a:r>
            <a:r>
              <a:rPr lang="cs-CZ" sz="3200" b="1" dirty="0" smtClean="0"/>
              <a:t>zdroj energie, motory-</a:t>
            </a:r>
            <a:br>
              <a:rPr lang="cs-CZ" sz="3200" b="1" dirty="0" smtClean="0"/>
            </a:br>
            <a:r>
              <a:rPr lang="cs-CZ" sz="3200" b="1" dirty="0" smtClean="0"/>
              <a:t>  manufaktury – potlačení lidské práce, </a:t>
            </a:r>
            <a:r>
              <a:rPr lang="cs-CZ" sz="3200" b="1" u="sng" dirty="0" smtClean="0">
                <a:solidFill>
                  <a:srgbClr val="FFFF00"/>
                </a:solidFill>
              </a:rPr>
              <a:t>bleskosvod – Prokop Diviš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5181" y="5796553"/>
            <a:ext cx="11784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-železnice, lokomotiva, </a:t>
            </a:r>
            <a:r>
              <a:rPr lang="cs-CZ" sz="3200" b="1" u="sng" dirty="0" smtClean="0">
                <a:solidFill>
                  <a:srgbClr val="FFFF00"/>
                </a:solidFill>
              </a:rPr>
              <a:t>létající balóny – bratři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Montgolfiérové</a:t>
            </a:r>
            <a:r>
              <a:rPr lang="cs-CZ" sz="3200" b="1" dirty="0" smtClean="0"/>
              <a:t>.</a:t>
            </a:r>
            <a:endParaRPr lang="cs-CZ" sz="28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143672" y="116632"/>
            <a:ext cx="38164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189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  <p:sndAc>
          <p:stSnd>
            <p:snd r:embed="rId2" name="whoosh.wav"/>
          </p:stSnd>
        </p:sndAc>
      </p:transition>
    </mc:Choice>
    <mc:Fallback xmlns="">
      <p:transition spd="slow">
        <p:fade/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335360" y="1682805"/>
            <a:ext cx="1173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 </a:t>
            </a:r>
            <a:endParaRPr lang="cs-CZ" sz="28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16080" y="6093296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Prokop Diviš</a:t>
            </a:r>
            <a:endParaRPr lang="cs-CZ" sz="2400" b="1" u="sng" dirty="0"/>
          </a:p>
        </p:txBody>
      </p:sp>
      <p:sp>
        <p:nvSpPr>
          <p:cNvPr id="8" name="TextovéPole 7"/>
          <p:cNvSpPr txBox="1"/>
          <p:nvPr/>
        </p:nvSpPr>
        <p:spPr>
          <a:xfrm>
            <a:off x="1559496" y="5949280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r>
              <a:rPr lang="cs-CZ" sz="2400" b="1" u="sng" dirty="0" smtClean="0"/>
              <a:t>James Watt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332656"/>
            <a:ext cx="5112568" cy="5472608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040" y="404664"/>
            <a:ext cx="4464496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37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3449</TotalTime>
  <Words>159</Words>
  <Application>Microsoft Office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Broadway</vt:lpstr>
      <vt:lpstr>Calibri</vt:lpstr>
      <vt:lpstr>Calibri Light</vt:lpstr>
      <vt:lpstr>FrankRuehl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PETKA</cp:lastModifiedBy>
  <cp:revision>407</cp:revision>
  <dcterms:created xsi:type="dcterms:W3CDTF">2014-02-05T17:07:28Z</dcterms:created>
  <dcterms:modified xsi:type="dcterms:W3CDTF">2016-01-28T08:18:53Z</dcterms:modified>
</cp:coreProperties>
</file>