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1"/>
  </p:notesMasterIdLst>
  <p:sldIdLst>
    <p:sldId id="256" r:id="rId2"/>
    <p:sldId id="284" r:id="rId3"/>
    <p:sldId id="303" r:id="rId4"/>
    <p:sldId id="304" r:id="rId5"/>
    <p:sldId id="296" r:id="rId6"/>
    <p:sldId id="298" r:id="rId7"/>
    <p:sldId id="299" r:id="rId8"/>
    <p:sldId id="300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26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0941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C04FF-F2AD-4D03-B083-525C695CD0FE}" type="datetimeFigureOut">
              <a:rPr lang="cs-CZ" smtClean="0"/>
              <a:pPr/>
              <a:t>05.01.2021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EDA8B-DF92-454E-951C-CBC509FC4B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47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EDA8B-DF92-454E-951C-CBC509FC4BB3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643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27ED4-B38A-47D9-A7A2-2CA5706A54A5}" type="slidenum">
              <a:rPr lang="sk-SK"/>
              <a:pPr/>
              <a:t>9</a:t>
            </a:fld>
            <a:endParaRPr lang="sk-SK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134"/>
            <a:ext cx="5029200" cy="4115028"/>
          </a:xfrm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55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BF16B86-A335-4EE1-B3D4-E8B3B7A3E8E1}" type="datetime1">
              <a:rPr lang="cs-CZ" smtClean="0"/>
              <a:pPr/>
              <a:t>05.01.2021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cs-CZ" smtClean="0"/>
              <a:t>Autorem materiálu a všech jeho částí, není-li uvedeno jinak, je Petra Kejkrtová. Dostupné z Metodického portálu www.rvp.cz, ISSN: 1802-4785, financovaného z ESF a státního rozpočtu ČR. Provozuje Národní ústav pro vzdělávání, školské poradenské zařízení zařízení pro další vzdělávání pedagogických pracovníků (NÚV).</a:t>
            </a: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95C1553-5D48-48E8-9337-CA2D7FBD6D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C022B-96D2-47DC-B609-F553001CA3DF}" type="datetime1">
              <a:rPr lang="cs-CZ" smtClean="0"/>
              <a:pPr/>
              <a:t>05.01.2021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Autorem materiálu a všech jeho částí, není-li uvedeno jinak, je Petra Kejkrtová. Dostupné z Metodického portálu www.rvp.cz, ISSN: 1802-4785, financovaného z ESF a státního rozpočtu ČR. Provozuje Národní ústav pro vzdělávání, školské poradenské zařízení zařízení pro další vzdělávání pedagogických pracovníků (NÚV).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C1553-5D48-48E8-9337-CA2D7FBD6D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9D0E71A-3D8A-48A5-8747-860C47D8EF8B}" type="datetime1">
              <a:rPr lang="cs-CZ" smtClean="0"/>
              <a:pPr/>
              <a:t>05.01.2021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cs-CZ" smtClean="0"/>
              <a:t>Autorem materiálu a všech jeho částí, není-li uvedeno jinak, je Petra Kejkrtová. Dostupné z Metodického portálu www.rvp.cz, ISSN: 1802-4785, financovaného z ESF a státního rozpočtu ČR. Provozuje Národní ústav pro vzdělávání, školské poradenské zařízení zařízení pro další vzdělávání pedagogických pracovníků (NÚV).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5C1553-5D48-48E8-9337-CA2D7FBD6D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485F6A-ABA3-42A7-ADDE-4B15A1B022AE}" type="datetime1">
              <a:rPr lang="cs-CZ" smtClean="0"/>
              <a:pPr/>
              <a:t>05.01.2021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Autorem materiálu a všech jeho částí, není-li uvedeno jinak, je Petra Kejkrtová. Dostupné z Metodického portálu www.rvp.cz, ISSN: 1802-4785, financovaného z ESF a státního rozpočtu ČR. Provozuje Národní ústav pro vzdělávání, školské poradenské zařízení zařízení pro další vzdělávání pedagogických pracovníků (NÚV).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C1553-5D48-48E8-9337-CA2D7FBD6D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7F21BE3-76AA-490E-BD07-1860B29E1202}" type="datetime1">
              <a:rPr lang="cs-CZ" smtClean="0"/>
              <a:pPr/>
              <a:t>05.01.2021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cs-CZ" smtClean="0"/>
              <a:t>Autorem materiálu a všech jeho částí, není-li uvedeno jinak, je Petra Kejkrtová. Dostupné z Metodického portálu www.rvp.cz, ISSN: 1802-4785, financovaného z ESF a státního rozpočtu ČR. Provozuje Národní ústav pro vzdělávání, školské poradenské zařízení zařízení pro další vzdělávání pedagogických pracovníků (NÚV).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95C1553-5D48-48E8-9337-CA2D7FBD6D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AB5AB-66F4-4942-825D-0E4F786F30E3}" type="datetime1">
              <a:rPr lang="cs-CZ" smtClean="0"/>
              <a:pPr/>
              <a:t>05.01.2021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Autorem materiálu a všech jeho částí, není-li uvedeno jinak, je Petra Kejkrtová. Dostupné z Metodického portálu www.rvp.cz, ISSN: 1802-4785, financovaného z ESF a státního rozpočtu ČR. Provozuje Národní ústav pro vzdělávání, školské poradenské zařízení zařízení pro další vzdělávání pedagogických pracovníků (NÚV).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C1553-5D48-48E8-9337-CA2D7FBD6D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E86D2-7E3C-4742-A6D9-1C3EB0B0481D}" type="datetime1">
              <a:rPr lang="cs-CZ" smtClean="0"/>
              <a:pPr/>
              <a:t>05.01.2021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Autorem materiálu a všech jeho částí, není-li uvedeno jinak, je Petra Kejkrtová. Dostupné z Metodického portálu www.rvp.cz, ISSN: 1802-4785, financovaného z ESF a státního rozpočtu ČR. Provozuje Národní ústav pro vzdělávání, školské poradenské zařízení zařízení pro další vzdělávání pedagogických pracovníků (NÚV).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C1553-5D48-48E8-9337-CA2D7FBD6D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C99FDB-668D-42B0-A81C-2B7813F61846}" type="datetime1">
              <a:rPr lang="cs-CZ" smtClean="0"/>
              <a:pPr/>
              <a:t>05.01.2021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Autorem materiálu a všech jeho částí, není-li uvedeno jinak, je Petra Kejkrtová. Dostupné z Metodického portálu www.rvp.cz, ISSN: 1802-4785, financovaného z ESF a státního rozpočtu ČR. Provozuje Národní ústav pro vzdělávání, školské poradenské zařízení zařízení pro další vzdělávání pedagogických pracovníků (NÚV).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C1553-5D48-48E8-9337-CA2D7FBD6D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06BB2E-28D2-4AF5-B87E-89C2CC66AAC7}" type="datetime1">
              <a:rPr lang="cs-CZ" smtClean="0"/>
              <a:pPr/>
              <a:t>05.01.2021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cs-CZ" smtClean="0"/>
              <a:t>Autorem materiálu a všech jeho částí, není-li uvedeno jinak, je Petra Kejkrtová. Dostupné z Metodického portálu www.rvp.cz, ISSN: 1802-4785, financovaného z ESF a státního rozpočtu ČR. Provozuje Národní ústav pro vzdělávání, školské poradenské zařízení zařízení pro další vzdělávání pedagogických pracovníků (NÚV).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C1553-5D48-48E8-9337-CA2D7FBD6D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39A915-7E57-4723-8FEF-337C90021233}" type="datetime1">
              <a:rPr lang="cs-CZ" smtClean="0"/>
              <a:pPr/>
              <a:t>05.01.2021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Autorem materiálu a všech jeho částí, není-li uvedeno jinak, je Petra Kejkrtová. Dostupné z Metodického portálu www.rvp.cz, ISSN: 1802-4785, financovaného z ESF a státního rozpočtu ČR. Provozuje Národní ústav pro vzdělávání, školské poradenské zařízení zařízení pro další vzdělávání pedagogických pracovníků (NÚV).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C1553-5D48-48E8-9337-CA2D7FBD6D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C9015A-28E9-4EC2-B69B-9F122839CCBF}" type="datetime1">
              <a:rPr lang="cs-CZ" smtClean="0"/>
              <a:pPr/>
              <a:t>05.01.2021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Autorem materiálu a všech jeho částí, není-li uvedeno jinak, je Petra Kejkrtová. Dostupné z Metodického portálu www.rvp.cz, ISSN: 1802-4785, financovaného z ESF a státního rozpočtu ČR. Provozuje Národní ústav pro vzdělávání, školské poradenské zařízení zařízení pro další vzdělávání pedagogických pracovníků (NÚV).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C1553-5D48-48E8-9337-CA2D7FBD6D0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A6A416D-4E2C-46CB-917A-F821D03A4C80}" type="datetime1">
              <a:rPr lang="cs-CZ" smtClean="0"/>
              <a:pPr/>
              <a:t>05.01.2021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cs-CZ" smtClean="0"/>
              <a:t>Autorem materiálu a všech jeho částí, není-li uvedeno jinak, je Petra Kejkrtová. Dostupné z Metodického portálu www.rvp.cz, ISSN: 1802-4785, financovaného z ESF a státního rozpočtu ČR. Provozuje Národní ústav pro vzdělávání, školské poradenské zařízení zařízení pro další vzdělávání pedagogických pracovníků (NÚV).</a:t>
            </a: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95C1553-5D48-48E8-9337-CA2D7FBD6D0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187624" y="6021288"/>
            <a:ext cx="6408712" cy="720080"/>
          </a:xfrm>
        </p:spPr>
        <p:txBody>
          <a:bodyPr/>
          <a:lstStyle/>
          <a:p>
            <a:pPr algn="just"/>
            <a:r>
              <a:rPr lang="cs-CZ" dirty="0" smtClean="0">
                <a:latin typeface="Arial" pitchFamily="34" charset="0"/>
                <a:cs typeface="Arial" pitchFamily="34" charset="0"/>
              </a:rPr>
              <a:t>Autorem materiálu a všech jeho částí, není-li uvedeno jinak, je Mgr. Petra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Kejkrtová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71472" y="3000372"/>
            <a:ext cx="6572482" cy="1753294"/>
          </a:xfrm>
        </p:spPr>
        <p:txBody>
          <a:bodyPr>
            <a:normAutofit/>
          </a:bodyPr>
          <a:lstStyle/>
          <a:p>
            <a:pPr algn="ctr"/>
            <a:r>
              <a:rPr lang="cs-CZ" sz="5400" b="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    indukční čáry </a:t>
            </a:r>
            <a:endParaRPr lang="cs-CZ" sz="5400" b="0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4000" r="2090" b="45888"/>
          <a:stretch/>
        </p:blipFill>
        <p:spPr>
          <a:xfrm>
            <a:off x="1691680" y="800768"/>
            <a:ext cx="5276338" cy="1080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771800" y="2780928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Nadpis do sešitu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4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9"/>
            <a:ext cx="7239000" cy="453650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2"/>
                </a:solidFill>
                <a:latin typeface="Candara" pitchFamily="34" charset="0"/>
              </a:rPr>
              <a:t>Kolem každého magnetu existuje </a:t>
            </a:r>
            <a:r>
              <a:rPr lang="cs-CZ" sz="2800" b="1" dirty="0" smtClean="0">
                <a:solidFill>
                  <a:schemeClr val="tx2"/>
                </a:solidFill>
                <a:latin typeface="Candara" pitchFamily="34" charset="0"/>
              </a:rPr>
              <a:t>magnetické  pole</a:t>
            </a:r>
            <a:r>
              <a:rPr lang="cs-CZ" sz="2800" dirty="0" smtClean="0">
                <a:solidFill>
                  <a:schemeClr val="tx2"/>
                </a:solidFill>
                <a:latin typeface="Candara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cs-CZ" sz="2800" dirty="0">
              <a:solidFill>
                <a:schemeClr val="tx2"/>
              </a:solidFill>
              <a:latin typeface="Candar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2"/>
                </a:solidFill>
                <a:latin typeface="Candara" pitchFamily="34" charset="0"/>
              </a:rPr>
              <a:t>Prostor, ve kterém se projevuje působení magnetické síly se nazývá </a:t>
            </a:r>
            <a:r>
              <a:rPr lang="cs-CZ" sz="2800" b="1" dirty="0" smtClean="0">
                <a:solidFill>
                  <a:schemeClr val="tx2"/>
                </a:solidFill>
                <a:latin typeface="Candara" pitchFamily="34" charset="0"/>
              </a:rPr>
              <a:t>magnetické pole.</a:t>
            </a:r>
          </a:p>
          <a:p>
            <a:pPr>
              <a:buFont typeface="Arial" pitchFamily="34" charset="0"/>
              <a:buChar char="•"/>
            </a:pPr>
            <a:endParaRPr lang="cs-CZ" sz="2800" b="1" dirty="0" smtClean="0">
              <a:solidFill>
                <a:schemeClr val="tx2"/>
              </a:solidFill>
              <a:latin typeface="Candar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2"/>
                </a:solidFill>
                <a:latin typeface="Candara" pitchFamily="34" charset="0"/>
              </a:rPr>
              <a:t>Tvar magnetického pole znázorňujeme pomocí </a:t>
            </a:r>
            <a:r>
              <a:rPr lang="cs-CZ" sz="2800" b="1" dirty="0" smtClean="0">
                <a:solidFill>
                  <a:schemeClr val="tx2"/>
                </a:solidFill>
                <a:latin typeface="Candara" pitchFamily="34" charset="0"/>
              </a:rPr>
              <a:t>magnetických indukčních čar.</a:t>
            </a:r>
            <a:endParaRPr lang="cs-CZ" sz="2800" dirty="0" smtClean="0">
              <a:solidFill>
                <a:schemeClr val="tx2"/>
              </a:solidFill>
              <a:latin typeface="Candara" pitchFamily="34" charset="0"/>
            </a:endParaRPr>
          </a:p>
          <a:p>
            <a:pPr marL="0" indent="0">
              <a:buNone/>
            </a:pPr>
            <a:endParaRPr lang="cs-CZ" sz="2800" dirty="0" smtClean="0">
              <a:solidFill>
                <a:schemeClr val="tx2"/>
              </a:solidFill>
              <a:latin typeface="Candar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2"/>
                </a:solidFill>
                <a:latin typeface="Candara" pitchFamily="34" charset="0"/>
              </a:rPr>
              <a:t>Jsou to uzavřené orientované křivky. </a:t>
            </a:r>
            <a:endParaRPr lang="cs-CZ" dirty="0" smtClean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627784" y="836712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Zapiš do sešitu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6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3520440" cy="5649491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2"/>
                </a:solidFill>
                <a:latin typeface="Candara" pitchFamily="34" charset="0"/>
              </a:rPr>
              <a:t>Řetězce pilin v magnetickém poli tyčového magnetu.</a:t>
            </a:r>
            <a:endParaRPr lang="cs-CZ" dirty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476672"/>
            <a:ext cx="3520440" cy="5649491"/>
          </a:xfrm>
        </p:spPr>
        <p:txBody>
          <a:bodyPr/>
          <a:lstStyle/>
          <a:p>
            <a:r>
              <a:rPr lang="cs-CZ" u="sng" dirty="0" smtClean="0">
                <a:solidFill>
                  <a:srgbClr val="FF0000"/>
                </a:solidFill>
                <a:latin typeface="Candara" pitchFamily="34" charset="0"/>
              </a:rPr>
              <a:t>Indukční čáry magnetického pole tyčového magnetu.</a:t>
            </a:r>
            <a:endParaRPr lang="cs-CZ" u="sng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36592"/>
            <a:ext cx="3157537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petra.kejkrtova\Pictures\2013-07-06 001\P107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3635896" cy="242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000628" y="2214554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Obrázek </a:t>
            </a:r>
            <a:r>
              <a:rPr lang="cs-CZ" dirty="0" smtClean="0">
                <a:solidFill>
                  <a:srgbClr val="FF0000"/>
                </a:solidFill>
              </a:rPr>
              <a:t>obkresli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524676" y="5933184"/>
            <a:ext cx="315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Červený text zapiš  do sešitu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2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3520440" cy="5577483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  <a:latin typeface="Candara" pitchFamily="34" charset="0"/>
              </a:rPr>
              <a:t>Řetězce pilin v magnetickém poli jednoho pólu tyčového magnetu.</a:t>
            </a:r>
            <a:endParaRPr lang="cs-CZ" dirty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548680"/>
            <a:ext cx="3520440" cy="5577483"/>
          </a:xfrm>
        </p:spPr>
        <p:txBody>
          <a:bodyPr/>
          <a:lstStyle/>
          <a:p>
            <a:r>
              <a:rPr lang="cs-CZ" u="sng" dirty="0" smtClean="0">
                <a:solidFill>
                  <a:srgbClr val="FF0000"/>
                </a:solidFill>
                <a:latin typeface="Candara" pitchFamily="34" charset="0"/>
              </a:rPr>
              <a:t>Indukční čáry magnetického pole jednoho pólu tyčového magnetu.</a:t>
            </a:r>
            <a:endParaRPr lang="cs-CZ" u="sng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18351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17043"/>
            <a:ext cx="1816100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415" y="4524325"/>
            <a:ext cx="17367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petra.kejkrtova\Pictures\2013-07-06 001\P107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01442"/>
            <a:ext cx="2229683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072198" y="4143380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Obrázek </a:t>
            </a:r>
            <a:r>
              <a:rPr lang="cs-CZ" dirty="0" smtClean="0">
                <a:solidFill>
                  <a:srgbClr val="FF0000"/>
                </a:solidFill>
              </a:rPr>
              <a:t>obkresli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494682" y="6194012"/>
            <a:ext cx="315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Červený text zapiš  do sešitu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94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692696"/>
            <a:ext cx="7239000" cy="484632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  <a:latin typeface="Candara" pitchFamily="34" charset="0"/>
              </a:rPr>
              <a:t>Řetězce pilin v magnetickém poli magnetu tvaru podkovy.</a:t>
            </a:r>
            <a:endParaRPr lang="cs-CZ" sz="2800" dirty="0">
              <a:solidFill>
                <a:schemeClr val="tx2"/>
              </a:solidFill>
              <a:latin typeface="Candara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1600" y="2276872"/>
            <a:ext cx="283244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1834"/>
            <a:ext cx="270029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11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520774"/>
            <a:ext cx="7239000" cy="5976664"/>
          </a:xfrm>
          <a:ln>
            <a:noFill/>
          </a:ln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  <a:latin typeface="Candara" pitchFamily="34" charset="0"/>
              </a:rPr>
              <a:t>Řetězce pilin a indukční čáry magnetického pole dvou magnetů natočených k sobě nesouhlasnými póly.</a:t>
            </a:r>
          </a:p>
          <a:p>
            <a:pPr marL="514350" indent="-514350">
              <a:buAutoNum type="alphaLcParenR"/>
            </a:pPr>
            <a:endParaRPr lang="cs-CZ" dirty="0" smtClean="0">
              <a:solidFill>
                <a:schemeClr val="tx2"/>
              </a:solidFill>
              <a:latin typeface="Candara" pitchFamily="34" charset="0"/>
            </a:endParaRPr>
          </a:p>
          <a:p>
            <a:pPr marL="514350" indent="-514350">
              <a:buAutoNum type="alphaLcParenR"/>
            </a:pPr>
            <a:endParaRPr lang="cs-CZ" dirty="0">
              <a:solidFill>
                <a:schemeClr val="tx2"/>
              </a:solidFill>
              <a:latin typeface="Candara" pitchFamily="34" charset="0"/>
            </a:endParaRPr>
          </a:p>
          <a:p>
            <a:pPr marL="0" indent="0">
              <a:buNone/>
            </a:pPr>
            <a:endParaRPr lang="cs-CZ" dirty="0" smtClean="0">
              <a:solidFill>
                <a:schemeClr val="tx2"/>
              </a:solidFill>
              <a:latin typeface="Candara" pitchFamily="34" charset="0"/>
            </a:endParaRPr>
          </a:p>
          <a:p>
            <a:pPr marL="514350" indent="-514350">
              <a:buAutoNum type="alphaLcParenR"/>
            </a:pPr>
            <a:endParaRPr lang="cs-CZ" dirty="0">
              <a:solidFill>
                <a:schemeClr val="tx2"/>
              </a:solidFill>
              <a:latin typeface="Candara" pitchFamily="34" charset="0"/>
            </a:endParaRPr>
          </a:p>
          <a:p>
            <a:pPr marL="0" indent="0">
              <a:buNone/>
            </a:pPr>
            <a:endParaRPr lang="cs-CZ" dirty="0">
              <a:solidFill>
                <a:schemeClr val="tx2"/>
              </a:solidFill>
              <a:latin typeface="Candar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552" y="4437112"/>
            <a:ext cx="3445325" cy="2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552" y="1916832"/>
            <a:ext cx="3456384" cy="22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49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  <a:latin typeface="Candara" pitchFamily="34" charset="0"/>
              </a:rPr>
              <a:t>Řetězce pilin a indukční </a:t>
            </a:r>
            <a:r>
              <a:rPr lang="cs-CZ" dirty="0">
                <a:solidFill>
                  <a:schemeClr val="tx2"/>
                </a:solidFill>
                <a:latin typeface="Candara" pitchFamily="34" charset="0"/>
              </a:rPr>
              <a:t>čáry magnetického pole dvou magnetů natočených k </a:t>
            </a:r>
            <a:r>
              <a:rPr lang="cs-CZ" dirty="0" smtClean="0">
                <a:solidFill>
                  <a:schemeClr val="tx2"/>
                </a:solidFill>
                <a:latin typeface="Candara" pitchFamily="34" charset="0"/>
              </a:rPr>
              <a:t>sobě souhlasnými póly.</a:t>
            </a:r>
            <a:endParaRPr lang="cs-CZ" dirty="0">
              <a:solidFill>
                <a:schemeClr val="tx2"/>
              </a:solidFill>
              <a:latin typeface="Candara" pitchFamily="34" charset="0"/>
            </a:endParaRP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50" y="4198018"/>
            <a:ext cx="3853235" cy="225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50" y="1481532"/>
            <a:ext cx="3853235" cy="246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19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7239000" cy="5835048"/>
          </a:xfrm>
        </p:spPr>
        <p:txBody>
          <a:bodyPr/>
          <a:lstStyle/>
          <a:p>
            <a:r>
              <a:rPr lang="cs-CZ" u="sng" dirty="0" smtClean="0">
                <a:solidFill>
                  <a:srgbClr val="FF0000"/>
                </a:solidFill>
                <a:latin typeface="Candara" pitchFamily="34" charset="0"/>
              </a:rPr>
              <a:t>Indukční čáry magnetického pole dvou magnetů položených vedle sebe.</a:t>
            </a:r>
            <a:endParaRPr lang="cs-CZ" u="sng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2880320" cy="328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64904"/>
            <a:ext cx="3312367" cy="328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Přímá spojovací šipka 6"/>
          <p:cNvCxnSpPr/>
          <p:nvPr/>
        </p:nvCxnSpPr>
        <p:spPr>
          <a:xfrm rot="5400000">
            <a:off x="1750199" y="246458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142976" y="1571612"/>
            <a:ext cx="1912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Obrázek obkresli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055679" y="6271070"/>
            <a:ext cx="315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Červený text zapiš  do sešitu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00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Line 2"/>
          <p:cNvSpPr>
            <a:spLocks noChangeShapeType="1"/>
          </p:cNvSpPr>
          <p:nvPr/>
        </p:nvSpPr>
        <p:spPr bwMode="auto">
          <a:xfrm flipH="1">
            <a:off x="0" y="1971675"/>
            <a:ext cx="8191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lgDash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1603" name="Line 3"/>
          <p:cNvSpPr>
            <a:spLocks noChangeShapeType="1"/>
          </p:cNvSpPr>
          <p:nvPr/>
        </p:nvSpPr>
        <p:spPr bwMode="auto">
          <a:xfrm>
            <a:off x="771525" y="2120900"/>
            <a:ext cx="761841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1604" name="Line 4"/>
          <p:cNvSpPr>
            <a:spLocks noChangeShapeType="1"/>
          </p:cNvSpPr>
          <p:nvPr/>
        </p:nvSpPr>
        <p:spPr bwMode="auto">
          <a:xfrm flipH="1">
            <a:off x="9525" y="2111375"/>
            <a:ext cx="8191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lgDash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401461" y="548680"/>
            <a:ext cx="281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15000"/>
              </a:spcAft>
            </a:pPr>
            <a:r>
              <a:rPr lang="cs-CZ" sz="3200" dirty="0">
                <a:solidFill>
                  <a:schemeClr val="bg1"/>
                </a:solidFill>
                <a:latin typeface="Candara" panose="020E0502030303020204" pitchFamily="34" charset="0"/>
              </a:rPr>
              <a:t>Otázky a úkoly:</a:t>
            </a:r>
            <a:endParaRPr lang="cs-CZ" sz="32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81606" name="Text Box 6"/>
          <p:cNvSpPr txBox="1">
            <a:spLocks noChangeArrowheads="1"/>
          </p:cNvSpPr>
          <p:nvPr/>
        </p:nvSpPr>
        <p:spPr bwMode="auto">
          <a:xfrm>
            <a:off x="189809" y="1412776"/>
            <a:ext cx="8942387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287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00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1717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743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572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/>
            <a:r>
              <a:rPr lang="cs-CZ" sz="2600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1. Co je kolem každého magnetu?</a:t>
            </a:r>
          </a:p>
          <a:p>
            <a:pPr marL="0" indent="0">
              <a:buNone/>
            </a:pPr>
            <a:r>
              <a:rPr lang="cs-CZ" sz="2600" b="1" dirty="0" smtClean="0">
                <a:solidFill>
                  <a:srgbClr val="C00000"/>
                </a:solidFill>
                <a:latin typeface="Candara" pitchFamily="34" charset="0"/>
              </a:rPr>
              <a:t>    </a:t>
            </a:r>
            <a:r>
              <a:rPr lang="cs-CZ" sz="2600" dirty="0" smtClean="0">
                <a:solidFill>
                  <a:srgbClr val="C00000"/>
                </a:solidFill>
                <a:latin typeface="Candara" pitchFamily="34" charset="0"/>
              </a:rPr>
              <a:t>Magnetické pole.</a:t>
            </a:r>
          </a:p>
          <a:p>
            <a:pPr marL="0" indent="0"/>
            <a:r>
              <a:rPr lang="cs-CZ" sz="2600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2</a:t>
            </a:r>
            <a:r>
              <a:rPr lang="cs-CZ" sz="2600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. Pomocí čeho znázorňujeme magnetické pole?</a:t>
            </a:r>
          </a:p>
          <a:p>
            <a:pPr marL="0" indent="0"/>
            <a:r>
              <a:rPr lang="cs-CZ" sz="2600" dirty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cs-CZ" sz="2600" dirty="0" smtClean="0">
                <a:solidFill>
                  <a:srgbClr val="C00000"/>
                </a:solidFill>
                <a:latin typeface="Candara" pitchFamily="34" charset="0"/>
              </a:rPr>
              <a:t>  </a:t>
            </a:r>
            <a:r>
              <a:rPr lang="cs-CZ" sz="2600" dirty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cs-CZ" sz="2600" dirty="0" smtClean="0">
                <a:solidFill>
                  <a:srgbClr val="C00000"/>
                </a:solidFill>
                <a:latin typeface="Candara" pitchFamily="34" charset="0"/>
              </a:rPr>
              <a:t>Pomocí indukčních čar.</a:t>
            </a:r>
            <a:endParaRPr lang="cs-CZ" sz="2600" dirty="0">
              <a:solidFill>
                <a:srgbClr val="C00000"/>
              </a:solidFill>
              <a:latin typeface="Candara" pitchFamily="34" charset="0"/>
            </a:endParaRPr>
          </a:p>
          <a:p>
            <a:pPr marL="0" indent="0"/>
            <a:r>
              <a:rPr lang="cs-CZ" sz="2600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3. Co používáme k určování zeměpisných pólů Země?</a:t>
            </a:r>
          </a:p>
          <a:p>
            <a:pPr marL="0" indent="0"/>
            <a:r>
              <a:rPr lang="cs-CZ" sz="2600" dirty="0" smtClean="0">
                <a:solidFill>
                  <a:srgbClr val="C00000"/>
                </a:solidFill>
                <a:latin typeface="Candara" pitchFamily="34" charset="0"/>
              </a:rPr>
              <a:t>     Kompas a buzolu.</a:t>
            </a:r>
            <a:endParaRPr lang="cs-CZ" sz="2600" dirty="0">
              <a:solidFill>
                <a:srgbClr val="C000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81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81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81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81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81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81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81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5" grpId="0" build="allAtOnce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1519</TotalTime>
  <Words>212</Words>
  <Application>Microsoft Office PowerPoint</Application>
  <PresentationFormat>Předvádění na obrazovce (4:3)</PresentationFormat>
  <Paragraphs>38</Paragraphs>
  <Slides>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Calibri</vt:lpstr>
      <vt:lpstr>Candara</vt:lpstr>
      <vt:lpstr>Trebuchet MS</vt:lpstr>
      <vt:lpstr>Wingdings</vt:lpstr>
      <vt:lpstr>Wingdings 2</vt:lpstr>
      <vt:lpstr>Bohatý</vt:lpstr>
      <vt:lpstr>     indukční čáry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Délka</dc:title>
  <dc:creator>Kejkrt</dc:creator>
  <cp:lastModifiedBy>NTB7</cp:lastModifiedBy>
  <cp:revision>193</cp:revision>
  <dcterms:created xsi:type="dcterms:W3CDTF">2013-01-16T20:09:48Z</dcterms:created>
  <dcterms:modified xsi:type="dcterms:W3CDTF">2021-01-05T08:57:19Z</dcterms:modified>
</cp:coreProperties>
</file>