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66" r:id="rId2"/>
    <p:sldId id="256" r:id="rId3"/>
    <p:sldId id="285" r:id="rId4"/>
    <p:sldId id="288" r:id="rId5"/>
    <p:sldId id="290" r:id="rId6"/>
    <p:sldId id="289" r:id="rId7"/>
    <p:sldId id="292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177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12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347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72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469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9226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219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04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54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8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78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090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07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118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62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61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45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817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6" name="TextovéPole 5"/>
          <p:cNvSpPr txBox="1"/>
          <p:nvPr/>
        </p:nvSpPr>
        <p:spPr>
          <a:xfrm>
            <a:off x="767408" y="2708920"/>
            <a:ext cx="10513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b="1" u="sng" dirty="0" smtClean="0">
                <a:solidFill>
                  <a:srgbClr val="FFFF00"/>
                </a:solidFill>
                <a:latin typeface="Broadway" panose="04040905080B02020502" pitchFamily="82" charset="0"/>
                <a:cs typeface="FrankRuehl" panose="020E0503060101010101" pitchFamily="34" charset="-79"/>
              </a:rPr>
              <a:t>Osvícenství v Čechách,</a:t>
            </a:r>
            <a:br>
              <a:rPr lang="cs-CZ" sz="6000" b="1" u="sng" dirty="0" smtClean="0">
                <a:solidFill>
                  <a:srgbClr val="FFFF00"/>
                </a:solidFill>
                <a:latin typeface="Broadway" panose="04040905080B02020502" pitchFamily="82" charset="0"/>
                <a:cs typeface="FrankRuehl" panose="020E0503060101010101" pitchFamily="34" charset="-79"/>
              </a:rPr>
            </a:br>
            <a:r>
              <a:rPr lang="cs-CZ" sz="6000" b="1" u="sng" dirty="0" smtClean="0">
                <a:solidFill>
                  <a:srgbClr val="FFFF00"/>
                </a:solidFill>
                <a:latin typeface="Broadway" panose="04040905080B02020502" pitchFamily="82" charset="0"/>
                <a:cs typeface="FrankRuehl" panose="020E0503060101010101" pitchFamily="34" charset="-79"/>
              </a:rPr>
              <a:t>počátky národního obrození</a:t>
            </a:r>
            <a:endParaRPr lang="cs-CZ" sz="6000" b="1" u="sng" dirty="0">
              <a:solidFill>
                <a:srgbClr val="92D050"/>
              </a:solidFill>
              <a:latin typeface="Broadway" panose="04040905080B02020502" pitchFamily="82" charset="0"/>
              <a:cs typeface="FrankRuehl" panose="020E0503060101010101" pitchFamily="34" charset="-79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256240" y="332656"/>
            <a:ext cx="36724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ZŠ a MŠ </a:t>
            </a:r>
            <a:r>
              <a:rPr lang="cs-CZ" sz="2800" b="1" dirty="0"/>
              <a:t>V</a:t>
            </a:r>
            <a:r>
              <a:rPr lang="cs-CZ" sz="2800" b="1" dirty="0" smtClean="0"/>
              <a:t>routek</a:t>
            </a:r>
            <a:br>
              <a:rPr lang="cs-CZ" sz="2800" b="1" dirty="0" smtClean="0"/>
            </a:br>
            <a:r>
              <a:rPr lang="cs-CZ" sz="2000" b="1" dirty="0" smtClean="0"/>
              <a:t>zpracoval: Mgr. Ivana Zelenková</a:t>
            </a:r>
            <a:br>
              <a:rPr lang="cs-CZ" sz="2000" b="1" dirty="0" smtClean="0"/>
            </a:br>
            <a:r>
              <a:rPr lang="cs-CZ" sz="2000" b="1" dirty="0" smtClean="0"/>
              <a:t>12.1.2015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86156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0" y="404664"/>
            <a:ext cx="125767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Osvícenství našlo odezvu i v českých zemích, v oblasti </a:t>
            </a:r>
            <a:r>
              <a:rPr lang="cs-CZ" sz="3200" b="1" u="sng" dirty="0" smtClean="0">
                <a:solidFill>
                  <a:srgbClr val="FFFF00"/>
                </a:solidFill>
              </a:rPr>
              <a:t>školství, kultury-především</a:t>
            </a:r>
            <a:r>
              <a:rPr lang="cs-CZ" sz="3200" b="1" u="sng" dirty="0">
                <a:solidFill>
                  <a:srgbClr val="FFFF00"/>
                </a:solidFill>
              </a:rPr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národního povědomí a českého jazyka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5181" y="2132856"/>
            <a:ext cx="12136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Osvícenci podporovali vznik učených kroužků, společností a vydávání naučné literatury, výchovu nových pedagogů a odborníků.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81" y="3791942"/>
            <a:ext cx="11784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r.1784 vznikla v Praze </a:t>
            </a:r>
            <a:r>
              <a:rPr lang="cs-CZ" sz="3200" b="1" u="sng" dirty="0" smtClean="0"/>
              <a:t>veřejná Česká společnost nauk, </a:t>
            </a:r>
            <a:r>
              <a:rPr lang="cs-CZ" sz="3200" b="1" dirty="0" smtClean="0"/>
              <a:t>předchůdce</a:t>
            </a:r>
            <a:br>
              <a:rPr lang="cs-CZ" sz="3200" b="1" dirty="0" smtClean="0"/>
            </a:br>
            <a:r>
              <a:rPr lang="cs-CZ" sz="3200" b="1" dirty="0" smtClean="0"/>
              <a:t>  Akademie věd. </a:t>
            </a: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91344" y="5373216"/>
            <a:ext cx="115212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K předním českým osvícenců patřil </a:t>
            </a:r>
            <a:r>
              <a:rPr lang="cs-CZ" sz="3200" b="1" u="sng" dirty="0" err="1">
                <a:solidFill>
                  <a:srgbClr val="FFFF00"/>
                </a:solidFill>
              </a:rPr>
              <a:t>G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elasius</a:t>
            </a:r>
            <a:r>
              <a:rPr lang="cs-CZ" sz="3200" b="1" u="sng" dirty="0" smtClean="0">
                <a:solidFill>
                  <a:srgbClr val="FFFF00"/>
                </a:solidFill>
              </a:rPr>
              <a:t> 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Dobner</a:t>
            </a:r>
            <a:r>
              <a:rPr lang="cs-CZ" sz="3200" b="1" dirty="0" smtClean="0"/>
              <a:t>-kritika hodnověrnosti českých kronik – Kronika Václava Hájka z Libočan.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1730334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7176120" y="594928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Josef Dobrovský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2135560" y="609503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</a:t>
            </a:r>
            <a:r>
              <a:rPr lang="cs-CZ" dirty="0" err="1" smtClean="0"/>
              <a:t>Gelasius</a:t>
            </a:r>
            <a:r>
              <a:rPr lang="cs-CZ" dirty="0" smtClean="0"/>
              <a:t> </a:t>
            </a:r>
            <a:r>
              <a:rPr lang="cs-CZ" dirty="0" err="1" smtClean="0"/>
              <a:t>Dobner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3" y="476672"/>
            <a:ext cx="5184575" cy="547260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476672"/>
            <a:ext cx="5112568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1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-24680" y="2639814"/>
            <a:ext cx="12543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3200" b="1" dirty="0" smtClean="0"/>
              <a:t> </a:t>
            </a:r>
            <a:r>
              <a:rPr lang="cs-CZ" sz="3200" b="1" u="sng" dirty="0" smtClean="0">
                <a:solidFill>
                  <a:srgbClr val="FFFF00"/>
                </a:solidFill>
              </a:rPr>
              <a:t>František Martin </a:t>
            </a:r>
            <a:r>
              <a:rPr lang="cs-CZ" sz="3200" b="1" u="sng" dirty="0" err="1">
                <a:solidFill>
                  <a:srgbClr val="FFFF00"/>
                </a:solidFill>
              </a:rPr>
              <a:t>P</a:t>
            </a:r>
            <a:r>
              <a:rPr lang="cs-CZ" sz="3200" b="1" u="sng" dirty="0" err="1" smtClean="0">
                <a:solidFill>
                  <a:srgbClr val="FFFF00"/>
                </a:solidFill>
              </a:rPr>
              <a:t>elcl</a:t>
            </a:r>
            <a:r>
              <a:rPr lang="cs-CZ" sz="3200" b="1" dirty="0" smtClean="0"/>
              <a:t> – historik, pedagog na pražské univerzitě spolu s </a:t>
            </a:r>
            <a:r>
              <a:rPr lang="cs-CZ" sz="3200" b="1" u="sng" dirty="0" smtClean="0">
                <a:solidFill>
                  <a:srgbClr val="FFFF00"/>
                </a:solidFill>
              </a:rPr>
              <a:t>Ignácem Bornem </a:t>
            </a:r>
            <a:r>
              <a:rPr lang="cs-CZ" sz="3200" b="1" dirty="0" smtClean="0"/>
              <a:t>– vydávali vědecký časopis - “Pražské učené zprávy“.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5181" y="836712"/>
            <a:ext cx="121368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</a:t>
            </a:r>
            <a:r>
              <a:rPr lang="cs-CZ" sz="3200" b="1" dirty="0"/>
              <a:t>V</a:t>
            </a:r>
            <a:r>
              <a:rPr lang="cs-CZ" sz="3200" b="1" dirty="0" smtClean="0"/>
              <a:t>ýznamným osvícencem byl </a:t>
            </a:r>
            <a:r>
              <a:rPr lang="cs-CZ" sz="3200" b="1" u="sng" dirty="0" smtClean="0">
                <a:solidFill>
                  <a:srgbClr val="FFFF00"/>
                </a:solidFill>
              </a:rPr>
              <a:t>Josef Dobrovský</a:t>
            </a:r>
            <a:r>
              <a:rPr lang="cs-CZ" sz="3200" b="1" dirty="0" smtClean="0"/>
              <a:t>(Modrý abbé), historik – Dějiny literatury, Česko - Německý slovník, spoluzakladatel „slavistiky“.</a:t>
            </a:r>
            <a:endParaRPr lang="cs-CZ" sz="3200" b="1" u="sng" dirty="0" smtClean="0">
              <a:solidFill>
                <a:srgbClr val="FFFF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-35614" y="4295998"/>
            <a:ext cx="121590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- </a:t>
            </a:r>
            <a:r>
              <a:rPr lang="cs-CZ" sz="3200" b="1" dirty="0" smtClean="0"/>
              <a:t>Ignác Born </a:t>
            </a:r>
            <a:r>
              <a:rPr lang="cs-CZ" sz="3200" b="1" u="sng" dirty="0" smtClean="0"/>
              <a:t>vyzdvihoval České království, obzvláště vládu Karla IV.</a:t>
            </a:r>
            <a:r>
              <a:rPr lang="cs-CZ" sz="3200" b="1" dirty="0" smtClean="0"/>
              <a:t> </a:t>
            </a:r>
            <a:endParaRPr lang="cs-CZ" sz="32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181" y="5796553"/>
            <a:ext cx="1178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-Osvícence podporovala i část šlechty ( odpor k Vídni, vlastenectví).</a:t>
            </a:r>
            <a:endParaRPr lang="cs-CZ" sz="2800" b="1" u="sng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143672" y="116632"/>
            <a:ext cx="38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89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35360" y="1682805"/>
            <a:ext cx="11737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u="sng" dirty="0" smtClean="0"/>
              <a:t> 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16080" y="6093296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 smtClean="0"/>
              <a:t>Ignác Born</a:t>
            </a:r>
            <a:endParaRPr lang="cs-CZ" sz="2400" b="1" u="sng" dirty="0"/>
          </a:p>
        </p:txBody>
      </p:sp>
      <p:sp>
        <p:nvSpPr>
          <p:cNvPr id="8" name="TextovéPole 7"/>
          <p:cNvSpPr txBox="1"/>
          <p:nvPr/>
        </p:nvSpPr>
        <p:spPr>
          <a:xfrm>
            <a:off x="191344" y="59492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</a:t>
            </a:r>
            <a:r>
              <a:rPr lang="cs-CZ" sz="2400" b="1" u="sng" dirty="0" smtClean="0"/>
              <a:t>František Martin </a:t>
            </a:r>
            <a:r>
              <a:rPr lang="cs-CZ" sz="2400" b="1" u="sng" dirty="0" err="1" smtClean="0"/>
              <a:t>Pelcl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7" y="260648"/>
            <a:ext cx="5256584" cy="56166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354" y="260648"/>
            <a:ext cx="5656262" cy="5616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7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968" y="767606"/>
            <a:ext cx="12543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FF00"/>
                </a:solidFill>
              </a:rPr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Snaha o germanizaci vyvolala zvýšení národního uvědomění a hrdosti,</a:t>
            </a:r>
            <a:br>
              <a:rPr lang="cs-CZ" sz="3200" b="1" u="sng" dirty="0" smtClean="0">
                <a:solidFill>
                  <a:srgbClr val="FFFF00"/>
                </a:solidFill>
              </a:rPr>
            </a:br>
            <a:r>
              <a:rPr lang="cs-CZ" sz="3200" b="1" u="sng" dirty="0" smtClean="0">
                <a:solidFill>
                  <a:srgbClr val="FFFF00"/>
                </a:solidFill>
              </a:rPr>
              <a:t>  program osvícenců – čeština –úřední jazyk, rovná si s němčinou.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680" y="3143870"/>
            <a:ext cx="12305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Tyto snahy byly později označeny jako </a:t>
            </a:r>
            <a:r>
              <a:rPr lang="cs-CZ" sz="3200" b="1" u="sng" dirty="0" smtClean="0">
                <a:solidFill>
                  <a:srgbClr val="FFFF00"/>
                </a:solidFill>
              </a:rPr>
              <a:t>Národní obrození.</a:t>
            </a:r>
            <a:r>
              <a:rPr lang="cs-CZ" sz="3200" b="1" dirty="0" smtClean="0"/>
              <a:t> Příznivý vliv pro NO měly reformy M.T a Josefa II. hlavně povinná školní docházka.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81" y="5232102"/>
            <a:ext cx="11801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-Školy měly vyučovat v češtině a přispět k posílení znalosti rodného jazyka, ve městech se však více mluvilo německy.</a:t>
            </a:r>
            <a:endParaRPr lang="cs-CZ" sz="2800" b="1" u="sng" dirty="0"/>
          </a:p>
        </p:txBody>
      </p:sp>
    </p:spTree>
    <p:extLst>
      <p:ext uri="{BB962C8B-B14F-4D97-AF65-F5344CB8AC3E}">
        <p14:creationId xmlns:p14="http://schemas.microsoft.com/office/powerpoint/2010/main" val="371737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/>
          <p:cNvSpPr txBox="1"/>
          <p:nvPr/>
        </p:nvSpPr>
        <p:spPr>
          <a:xfrm>
            <a:off x="32968" y="381161"/>
            <a:ext cx="12543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-</a:t>
            </a:r>
            <a:r>
              <a:rPr lang="cs-CZ" sz="3200" b="1" u="sng" dirty="0">
                <a:solidFill>
                  <a:srgbClr val="FFFF00"/>
                </a:solidFill>
              </a:rPr>
              <a:t>Změnu v šíření  češtiny – noviny a knihy- vydavatel Václav Matěj </a:t>
            </a:r>
            <a:br>
              <a:rPr lang="cs-CZ" sz="3200" b="1" u="sng" dirty="0">
                <a:solidFill>
                  <a:srgbClr val="FFFF00"/>
                </a:solidFill>
              </a:rPr>
            </a:br>
            <a:r>
              <a:rPr lang="cs-CZ" sz="3200" b="1" dirty="0">
                <a:solidFill>
                  <a:srgbClr val="FFFF00"/>
                </a:solidFill>
              </a:rPr>
              <a:t>  </a:t>
            </a:r>
            <a:r>
              <a:rPr lang="cs-CZ" sz="3200" b="1" u="sng" dirty="0" smtClean="0">
                <a:solidFill>
                  <a:srgbClr val="FFFF00"/>
                </a:solidFill>
              </a:rPr>
              <a:t>Kramerius</a:t>
            </a:r>
            <a:r>
              <a:rPr lang="cs-CZ" sz="3200" b="1" dirty="0">
                <a:solidFill>
                  <a:srgbClr val="FFFF00"/>
                </a:solidFill>
              </a:rPr>
              <a:t> </a:t>
            </a:r>
            <a:r>
              <a:rPr lang="cs-CZ" sz="3200" b="1" dirty="0" smtClean="0"/>
              <a:t>– noviny „Česká expedice“.</a:t>
            </a:r>
            <a:endParaRPr lang="cs-CZ" sz="3200" b="1" dirty="0"/>
          </a:p>
          <a:p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-24680" y="1988840"/>
            <a:ext cx="123055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Velkou roli v Národním obrození mělo divadlo</a:t>
            </a:r>
            <a:r>
              <a:rPr lang="cs-CZ" sz="3200" b="1" dirty="0" smtClean="0"/>
              <a:t>- zejména na venkově </a:t>
            </a:r>
            <a:br>
              <a:rPr lang="cs-CZ" sz="3200" b="1" dirty="0" smtClean="0"/>
            </a:br>
            <a:r>
              <a:rPr lang="cs-CZ" sz="3200" b="1" dirty="0" smtClean="0"/>
              <a:t>  loutkové – </a:t>
            </a:r>
            <a:r>
              <a:rPr lang="cs-CZ" sz="3200" b="1" u="sng" dirty="0" smtClean="0">
                <a:solidFill>
                  <a:srgbClr val="FFFF00"/>
                </a:solidFill>
              </a:rPr>
              <a:t>Matěj Kopecký</a:t>
            </a:r>
            <a:r>
              <a:rPr lang="cs-CZ" sz="3200" b="1" dirty="0" smtClean="0"/>
              <a:t>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5180" y="3717032"/>
            <a:ext cx="120174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</a:t>
            </a:r>
            <a:r>
              <a:rPr lang="cs-CZ" sz="3200" b="1" u="sng" dirty="0" smtClean="0">
                <a:solidFill>
                  <a:srgbClr val="FFFF00"/>
                </a:solidFill>
              </a:rPr>
              <a:t>1783 – vznik Stavovského divadla</a:t>
            </a:r>
            <a:r>
              <a:rPr lang="cs-CZ" sz="3200" b="1" dirty="0" smtClean="0"/>
              <a:t> ( hrálo se německy a italsky, česky výjimečně), herci si postavili vlastní  - divadlo Bouda  - 1786.</a:t>
            </a:r>
            <a:endParaRPr lang="cs-CZ" sz="2800" b="1" u="sng" dirty="0"/>
          </a:p>
        </p:txBody>
      </p:sp>
      <p:sp>
        <p:nvSpPr>
          <p:cNvPr id="5" name="TextovéPole 4"/>
          <p:cNvSpPr txBox="1"/>
          <p:nvPr/>
        </p:nvSpPr>
        <p:spPr>
          <a:xfrm>
            <a:off x="55181" y="5520134"/>
            <a:ext cx="1201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- České divadlo Bouda  - překladatelská činnost </a:t>
            </a:r>
            <a:r>
              <a:rPr lang="cs-CZ" sz="3200" b="1" u="sng" dirty="0" smtClean="0">
                <a:solidFill>
                  <a:srgbClr val="FFFF00"/>
                </a:solidFill>
              </a:rPr>
              <a:t>bratří Thámů.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95523" y="1916832"/>
            <a:ext cx="119771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 smtClean="0"/>
              <a:t> </a:t>
            </a:r>
            <a:endParaRPr lang="cs-CZ" sz="3200" b="1" u="sng" dirty="0">
              <a:solidFill>
                <a:srgbClr val="FFFF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39416" y="404664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Václav Matěj Kramerius</a:t>
            </a:r>
            <a:endParaRPr lang="cs-CZ" sz="20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968208" y="40466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/>
              <a:t>Matěj Kopecký</a:t>
            </a:r>
            <a:endParaRPr lang="cs-CZ" sz="20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48" y="908720"/>
            <a:ext cx="3461569" cy="5390182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908720"/>
            <a:ext cx="47525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28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Neb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Neb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b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TC103457452[[fn=Nebe]]</Template>
  <TotalTime>3392</TotalTime>
  <Words>287</Words>
  <Application>Microsoft Office PowerPoint</Application>
  <PresentationFormat>Širokoúhlá obrazovka</PresentationFormat>
  <Paragraphs>27</Paragraphs>
  <Slides>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4" baseType="lpstr">
      <vt:lpstr>Arial</vt:lpstr>
      <vt:lpstr>Broadway</vt:lpstr>
      <vt:lpstr>Calibri</vt:lpstr>
      <vt:lpstr>Calibri Light</vt:lpstr>
      <vt:lpstr>FrankRuehl</vt:lpstr>
      <vt:lpstr>Nebe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Iva</dc:creator>
  <cp:lastModifiedBy>Iva</cp:lastModifiedBy>
  <cp:revision>399</cp:revision>
  <dcterms:created xsi:type="dcterms:W3CDTF">2014-02-05T17:07:28Z</dcterms:created>
  <dcterms:modified xsi:type="dcterms:W3CDTF">2017-01-04T08:54:59Z</dcterms:modified>
</cp:coreProperties>
</file>