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4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1847528" y="2420888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u="sng" dirty="0">
                <a:solidFill>
                  <a:srgbClr val="FFFF00"/>
                </a:solidFill>
              </a:rPr>
              <a:t> Daně 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8472264" y="26064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Mgr. Ivana Zelenková</a:t>
            </a:r>
            <a:br>
              <a:rPr lang="cs-CZ" dirty="0"/>
            </a:br>
            <a:r>
              <a:rPr lang="cs-CZ" dirty="0"/>
              <a:t>21. 3.2016, VO  9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623392" y="1460977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3200" b="1" u="sng" dirty="0"/>
          </a:p>
        </p:txBody>
      </p:sp>
    </p:spTree>
    <p:extLst>
      <p:ext uri="{BB962C8B-B14F-4D97-AF65-F5344CB8AC3E}">
        <p14:creationId xmlns:p14="http://schemas.microsoft.com/office/powerpoint/2010/main" val="173033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476672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/>
              <a:t>Daň je zákonem stanovený povinný odvod státu.. Dříve se platily v naturáliích, vojenskou službou , robotou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91344" y="5255041"/>
            <a:ext cx="11665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 - </a:t>
            </a:r>
            <a:r>
              <a:rPr lang="cs-CZ" sz="3200" b="1" u="sng" dirty="0">
                <a:solidFill>
                  <a:srgbClr val="FFFF00"/>
                </a:solidFill>
              </a:rPr>
              <a:t>nepřímé</a:t>
            </a:r>
            <a:r>
              <a:rPr lang="cs-CZ" sz="3200" b="1" dirty="0">
                <a:solidFill>
                  <a:srgbClr val="FFFF00"/>
                </a:solidFill>
              </a:rPr>
              <a:t> – placené nepřímo, prostřednictvím prodeje výrobků </a:t>
            </a:r>
            <a:br>
              <a:rPr lang="cs-CZ" sz="3200" b="1" dirty="0">
                <a:solidFill>
                  <a:srgbClr val="FFFF00"/>
                </a:solidFill>
              </a:rPr>
            </a:br>
            <a:r>
              <a:rPr lang="cs-CZ" sz="3200" b="1" dirty="0">
                <a:solidFill>
                  <a:srgbClr val="FFFF00"/>
                </a:solidFill>
              </a:rPr>
              <a:t>                       a služeb- daň odvádí ten, kdo prodává, vyrábí, dováží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91344" y="3212976"/>
            <a:ext cx="12097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FF00"/>
                </a:solidFill>
              </a:rPr>
              <a:t>-</a:t>
            </a:r>
            <a:r>
              <a:rPr lang="cs-CZ" sz="3200" b="1" u="sng" dirty="0">
                <a:solidFill>
                  <a:srgbClr val="FFFF00"/>
                </a:solidFill>
              </a:rPr>
              <a:t> přímé</a:t>
            </a:r>
            <a:r>
              <a:rPr lang="cs-CZ" sz="3200" b="1" dirty="0">
                <a:solidFill>
                  <a:srgbClr val="FFFF00"/>
                </a:solidFill>
              </a:rPr>
              <a:t> – do </a:t>
            </a:r>
            <a:r>
              <a:rPr lang="cs-CZ" sz="3200" b="1" dirty="0" err="1">
                <a:solidFill>
                  <a:srgbClr val="FFFF00"/>
                </a:solidFill>
              </a:rPr>
              <a:t>st.pokladny</a:t>
            </a:r>
            <a:r>
              <a:rPr lang="cs-CZ" sz="3200" b="1" dirty="0">
                <a:solidFill>
                  <a:srgbClr val="FFFF00"/>
                </a:solidFill>
              </a:rPr>
              <a:t> prostřednictvím FÚ platí přímo občané </a:t>
            </a:r>
            <a:br>
              <a:rPr lang="cs-CZ" sz="3200" b="1" dirty="0">
                <a:solidFill>
                  <a:srgbClr val="FFFF00"/>
                </a:solidFill>
              </a:rPr>
            </a:br>
            <a:r>
              <a:rPr lang="cs-CZ" sz="3200" b="1" dirty="0">
                <a:solidFill>
                  <a:srgbClr val="FFFF00"/>
                </a:solidFill>
              </a:rPr>
              <a:t>                  přímá daň se platí z příjmů fyzických a právnických osob,</a:t>
            </a:r>
            <a:br>
              <a:rPr lang="cs-CZ" sz="3200" b="1" dirty="0">
                <a:solidFill>
                  <a:srgbClr val="FFFF00"/>
                </a:solidFill>
              </a:rPr>
            </a:br>
            <a:r>
              <a:rPr lang="cs-CZ" sz="3200" b="1" dirty="0">
                <a:solidFill>
                  <a:srgbClr val="FFFF00"/>
                </a:solidFill>
              </a:rPr>
              <a:t>                  nebo z majetku.                      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5432D86-8734-468E-A015-BECC56F4C692}"/>
              </a:ext>
            </a:extLst>
          </p:cNvPr>
          <p:cNvSpPr txBox="1"/>
          <p:nvPr/>
        </p:nvSpPr>
        <p:spPr>
          <a:xfrm>
            <a:off x="191344" y="2132856"/>
            <a:ext cx="11161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</a:t>
            </a:r>
            <a:r>
              <a:rPr lang="cs-CZ" sz="3200" b="1" u="sng" dirty="0">
                <a:solidFill>
                  <a:srgbClr val="FFFF00"/>
                </a:solidFill>
              </a:rPr>
              <a:t> Dělí se na : přímé a nepřímé</a:t>
            </a:r>
          </a:p>
        </p:txBody>
      </p:sp>
    </p:spTree>
    <p:extLst>
      <p:ext uri="{BB962C8B-B14F-4D97-AF65-F5344CB8AC3E}">
        <p14:creationId xmlns:p14="http://schemas.microsoft.com/office/powerpoint/2010/main" val="328789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476672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/>
              <a:t>DPH (daň z přidané hodnoty) </a:t>
            </a:r>
            <a:r>
              <a:rPr lang="cs-CZ" sz="3200" b="1" dirty="0"/>
              <a:t>– </a:t>
            </a:r>
            <a:r>
              <a:rPr lang="cs-CZ" sz="3200" b="1" dirty="0">
                <a:solidFill>
                  <a:srgbClr val="FFFF00"/>
                </a:solidFill>
              </a:rPr>
              <a:t>tzv. univerzální daň</a:t>
            </a:r>
            <a:r>
              <a:rPr lang="cs-CZ" sz="3200" b="1" dirty="0"/>
              <a:t> – je zahrnuta v ceně zboží, platí ji kupující při nákupu, odvádí jí prodejce.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91344" y="5652537"/>
            <a:ext cx="11665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 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91344" y="4800054"/>
            <a:ext cx="120973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Ekologická daň – daň z elektřiny, pevných paliv, zemního plynu a </a:t>
            </a:r>
            <a:br>
              <a:rPr lang="cs-CZ" sz="3200" b="1" dirty="0"/>
            </a:br>
            <a:r>
              <a:rPr lang="cs-CZ" sz="3200" b="1" dirty="0" err="1"/>
              <a:t>ekolog.daň</a:t>
            </a:r>
            <a:r>
              <a:rPr lang="cs-CZ" sz="3200" b="1" dirty="0"/>
              <a:t> z auta</a:t>
            </a:r>
            <a:r>
              <a:rPr lang="cs-CZ" sz="3200" b="1" u="sng" dirty="0">
                <a:solidFill>
                  <a:srgbClr val="FFFF00"/>
                </a:solidFill>
              </a:rPr>
              <a:t> od r.2009 a  tzv. recyklační poplatek u bílé techniky.</a:t>
            </a:r>
            <a:r>
              <a:rPr lang="cs-CZ" sz="3200" b="1" dirty="0">
                <a:solidFill>
                  <a:srgbClr val="FFFF00"/>
                </a:solidFill>
              </a:rPr>
              <a:t>                      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5432D86-8734-468E-A015-BECC56F4C692}"/>
              </a:ext>
            </a:extLst>
          </p:cNvPr>
          <p:cNvSpPr txBox="1"/>
          <p:nvPr/>
        </p:nvSpPr>
        <p:spPr>
          <a:xfrm>
            <a:off x="94656" y="2507412"/>
            <a:ext cx="12097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/>
              <a:t>Spotřební daň</a:t>
            </a:r>
            <a:r>
              <a:rPr lang="cs-CZ" sz="3200" b="1" dirty="0"/>
              <a:t> – tabákové výrobky, alkohol, pohonné hmoty- de facto</a:t>
            </a:r>
            <a:br>
              <a:rPr lang="cs-CZ" sz="3200" b="1" dirty="0"/>
            </a:br>
            <a:r>
              <a:rPr lang="cs-CZ" sz="3200" b="1" dirty="0"/>
              <a:t> dvojí zdanění–výrobky zahrnují </a:t>
            </a:r>
            <a:r>
              <a:rPr lang="cs-CZ" sz="3200" b="1" dirty="0" err="1"/>
              <a:t>spotř</a:t>
            </a:r>
            <a:r>
              <a:rPr lang="cs-CZ" sz="3200" b="1" dirty="0"/>
              <a:t>. daň i DPH.</a:t>
            </a:r>
            <a:r>
              <a:rPr lang="cs-CZ" sz="3200" b="1" u="sng" dirty="0">
                <a:solidFill>
                  <a:srgbClr val="FFFF00"/>
                </a:solidFill>
              </a:rPr>
              <a:t> Většinou je vybírána,  aby byla omezena spotřeba daného výrobku-významný příjem </a:t>
            </a:r>
            <a:r>
              <a:rPr lang="cs-CZ" sz="3200" b="1" u="sng" dirty="0" err="1">
                <a:solidFill>
                  <a:srgbClr val="FFFF00"/>
                </a:solidFill>
              </a:rPr>
              <a:t>st.pokl</a:t>
            </a:r>
            <a:r>
              <a:rPr lang="cs-CZ" sz="3200" b="1" u="sng" dirty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897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998</TotalTime>
  <Words>200</Words>
  <Application>Microsoft Office PowerPoint</Application>
  <PresentationFormat>Širokoúhlá obrazovka</PresentationFormat>
  <Paragraphs>10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Nebe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Ivana Zelenková</cp:lastModifiedBy>
  <cp:revision>139</cp:revision>
  <dcterms:created xsi:type="dcterms:W3CDTF">2014-02-05T17:07:28Z</dcterms:created>
  <dcterms:modified xsi:type="dcterms:W3CDTF">2021-03-22T17:43:15Z</dcterms:modified>
</cp:coreProperties>
</file>