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4" r:id="rId4"/>
    <p:sldId id="273" r:id="rId5"/>
    <p:sldId id="269" r:id="rId6"/>
    <p:sldId id="267" r:id="rId7"/>
    <p:sldId id="271" r:id="rId8"/>
    <p:sldId id="270" r:id="rId9"/>
    <p:sldId id="276" r:id="rId10"/>
    <p:sldId id="277" r:id="rId11"/>
    <p:sldId id="27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Filip_II._Makedonsk%C3%BD#mediaviewer/Soubor:Filip_II_Macedonia.jpg" TargetMode="External"/><Relationship Id="rId2" Type="http://schemas.openxmlformats.org/officeDocument/2006/relationships/hyperlink" Target="http://cs.wikipedia.org/wiki/Alexandr_Makedonsk%C3%BD#mediaviewer/Soubor:Aleksander-d-store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List_aplikace_Microsoft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1384" y="260649"/>
            <a:ext cx="7848871" cy="923330"/>
          </a:xfrm>
        </p:spPr>
        <p:txBody>
          <a:bodyPr>
            <a:normAutofit/>
          </a:bodyPr>
          <a:lstStyle/>
          <a:p>
            <a:r>
              <a:rPr lang="cs-CZ" b="1" u="sng" dirty="0" err="1" smtClean="0">
                <a:solidFill>
                  <a:srgbClr val="FFFF00"/>
                </a:solidFill>
              </a:rPr>
              <a:t>ŘÍmANÉ</a:t>
            </a:r>
            <a:r>
              <a:rPr lang="cs-CZ" b="1" u="sng" dirty="0" smtClean="0">
                <a:solidFill>
                  <a:srgbClr val="FFFF00"/>
                </a:solidFill>
              </a:rPr>
              <a:t>, </a:t>
            </a:r>
            <a:r>
              <a:rPr lang="cs-CZ" b="1" u="sng" dirty="0" err="1" smtClean="0">
                <a:solidFill>
                  <a:srgbClr val="FFFF00"/>
                </a:solidFill>
              </a:rPr>
              <a:t>APENInský</a:t>
            </a:r>
            <a:r>
              <a:rPr lang="cs-CZ" b="1" u="sng" dirty="0" smtClean="0">
                <a:solidFill>
                  <a:srgbClr val="FFFF00"/>
                </a:solidFill>
              </a:rPr>
              <a:t> poloostrov</a:t>
            </a:r>
            <a:endParaRPr lang="cs-CZ" b="1" u="sng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91345" y="1052736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Římská civilizace začala svůj vývoj na Apeninském poloostrově. </a:t>
            </a:r>
            <a:br>
              <a:rPr lang="cs-CZ" sz="3200" b="1" dirty="0" smtClean="0"/>
            </a:br>
            <a:r>
              <a:rPr lang="cs-CZ" sz="3200" b="1" dirty="0" smtClean="0"/>
              <a:t>   Nejsilnější skupinou obyvatel  byly v 8. stol. </a:t>
            </a:r>
            <a:r>
              <a:rPr lang="cs-CZ" sz="3200" b="1" dirty="0" err="1" smtClean="0"/>
              <a:t>Italikové</a:t>
            </a:r>
            <a:r>
              <a:rPr lang="cs-CZ" sz="3200" b="1" dirty="0"/>
              <a:t> </a:t>
            </a:r>
            <a:r>
              <a:rPr lang="cs-CZ" sz="3200" b="1" dirty="0" smtClean="0"/>
              <a:t>a Řekové.</a:t>
            </a:r>
            <a:endParaRPr lang="cs-CZ" sz="3200" b="1" u="sng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0" y="2348880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 </a:t>
            </a:r>
            <a:r>
              <a:rPr lang="cs-CZ" sz="3200" b="1" u="sng" dirty="0" smtClean="0">
                <a:solidFill>
                  <a:srgbClr val="FFFF00"/>
                </a:solidFill>
              </a:rPr>
              <a:t>Nejdůležitější roli v původu Římanů však hráli Etruskové</a:t>
            </a:r>
            <a:r>
              <a:rPr lang="cs-CZ" sz="3200" b="1" dirty="0" smtClean="0">
                <a:solidFill>
                  <a:srgbClr val="FFFF00"/>
                </a:solidFill>
              </a:rPr>
              <a:t>- </a:t>
            </a:r>
            <a:r>
              <a:rPr lang="cs-CZ" sz="3200" b="1" dirty="0" smtClean="0"/>
              <a:t>vytvořili</a:t>
            </a:r>
            <a:br>
              <a:rPr lang="cs-CZ" sz="3200" b="1" dirty="0" smtClean="0"/>
            </a:br>
            <a:r>
              <a:rPr lang="cs-CZ" sz="3200" b="1" dirty="0" smtClean="0"/>
              <a:t>   na konci 8. stol. vyspělou civilizaci</a:t>
            </a:r>
            <a:endParaRPr lang="cs-CZ" sz="3200" b="1" u="sng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3645024"/>
            <a:ext cx="1166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Měli písmo od Řeků, vynikli ve výrobě </a:t>
            </a:r>
            <a:r>
              <a:rPr lang="cs-CZ" sz="3200" b="1" dirty="0" err="1" smtClean="0"/>
              <a:t>keramiky,zpracování</a:t>
            </a:r>
            <a:r>
              <a:rPr lang="cs-CZ" sz="3200" b="1" dirty="0" smtClean="0"/>
              <a:t> železa, bronzu a drahých kovů. Byli </a:t>
            </a:r>
            <a:r>
              <a:rPr lang="cs-CZ" sz="3200" b="1" u="sng" dirty="0" smtClean="0"/>
              <a:t>výborní stavitelé- mosty, odvodňovací kanály, silnice- vzor pro Římany.</a:t>
            </a:r>
            <a:r>
              <a:rPr lang="cs-CZ" sz="3200" b="1" dirty="0"/>
              <a:t> Ženy měly rovnoprávné </a:t>
            </a:r>
            <a:r>
              <a:rPr lang="cs-CZ" sz="3200" b="1" dirty="0" smtClean="0"/>
              <a:t>postavení.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 smtClean="0"/>
              <a:t>19</a:t>
            </a:r>
            <a:r>
              <a:rPr lang="fi-FI" dirty="0" smtClean="0"/>
              <a:t>.</a:t>
            </a:r>
            <a:r>
              <a:rPr lang="cs-CZ" dirty="0"/>
              <a:t>5</a:t>
            </a:r>
            <a:r>
              <a:rPr lang="fi-FI" dirty="0" smtClean="0"/>
              <a:t>.2014         </a:t>
            </a:r>
            <a:r>
              <a:rPr lang="fi-FI" dirty="0"/>
              <a:t>D 6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9336" y="5517232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Měli nepřátele,bojovali s Kartáginci,Řeky,Římany- chtěli se zbavit nadvlády Etrusků-  </a:t>
            </a:r>
            <a:r>
              <a:rPr lang="cs-CZ" sz="3200" b="1" u="sng" dirty="0" smtClean="0">
                <a:solidFill>
                  <a:srgbClr val="FFFF00"/>
                </a:solidFill>
              </a:rPr>
              <a:t>koncem 1.stol.př.Kr. Římané ovládli Etruské území.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4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908720"/>
            <a:ext cx="10153128" cy="55446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91744" y="18864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Řešení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29787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908720"/>
            <a:ext cx="6336704" cy="58326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2744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Obr.č.5 – Řím </a:t>
            </a:r>
            <a:r>
              <a:rPr lang="cs-CZ" dirty="0" err="1" smtClean="0"/>
              <a:t>Cloaca</a:t>
            </a:r>
            <a:r>
              <a:rPr lang="cs-CZ" dirty="0" smtClean="0"/>
              <a:t> maxima- dobový půdorys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052736"/>
            <a:ext cx="5328592" cy="54726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4812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6 – Řím </a:t>
            </a:r>
            <a:r>
              <a:rPr lang="cs-CZ" dirty="0" err="1" smtClean="0"/>
              <a:t>Cloaca</a:t>
            </a:r>
            <a:r>
              <a:rPr lang="cs-CZ" dirty="0" smtClean="0"/>
              <a:t> maxima – v současnosti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39416" y="188640"/>
            <a:ext cx="110172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Zdroje :</a:t>
            </a:r>
            <a:endParaRPr lang="cs-CZ" sz="2800" b="1" dirty="0" smtClean="0"/>
          </a:p>
          <a:p>
            <a:endParaRPr lang="cs-CZ" sz="2800" b="1" u="sng" dirty="0"/>
          </a:p>
          <a:p>
            <a:r>
              <a:rPr lang="cs-CZ" sz="2000" b="1" dirty="0"/>
              <a:t>Obr.č.1 – </a:t>
            </a:r>
            <a:r>
              <a:rPr lang="cs-CZ" sz="2000" b="1" dirty="0" smtClean="0"/>
              <a:t>NEZNÁMÝ</a:t>
            </a:r>
            <a:r>
              <a:rPr lang="cs-CZ" sz="2000" b="1" dirty="0"/>
              <a:t>. wikipedie [online]. [cit. 13.5.2014]. Dostupný na WWW: </a:t>
            </a:r>
            <a:r>
              <a:rPr lang="cs-CZ" sz="2000" b="1" dirty="0">
                <a:hlinkClick r:id="rId2"/>
              </a:rPr>
              <a:t>http://</a:t>
            </a:r>
            <a:r>
              <a:rPr lang="cs-CZ" sz="2000" b="1" dirty="0" smtClean="0">
                <a:hlinkClick r:id="rId2"/>
              </a:rPr>
              <a:t>cs.wikipedia.org/wiki/Alexandr_Makedonsk%C3%BD#mediaviewer/Soubor:Aleksander-d-store.jpg</a:t>
            </a:r>
            <a:endParaRPr lang="cs-CZ" sz="2000" b="1" dirty="0" smtClean="0"/>
          </a:p>
          <a:p>
            <a:r>
              <a:rPr lang="cs-CZ" sz="2000" b="1" dirty="0" smtClean="0"/>
              <a:t> </a:t>
            </a:r>
            <a:br>
              <a:rPr lang="cs-CZ" sz="2000" b="1" dirty="0" smtClean="0"/>
            </a:br>
            <a:r>
              <a:rPr lang="cs-CZ" sz="2000" b="1" dirty="0"/>
              <a:t>Obr.č.2 </a:t>
            </a:r>
            <a:r>
              <a:rPr lang="cs-CZ" sz="2000" b="1" dirty="0" smtClean="0"/>
              <a:t>–NEZNÁMÝ</a:t>
            </a:r>
            <a:r>
              <a:rPr lang="cs-CZ" sz="2000" b="1" dirty="0"/>
              <a:t>. wikipedie [online]. [cit. 13.5.2014]. Dostupný na </a:t>
            </a:r>
            <a:r>
              <a:rPr lang="cs-CZ" sz="2000" b="1" dirty="0" smtClean="0"/>
              <a:t>WWW </a:t>
            </a:r>
            <a:r>
              <a:rPr lang="cs-CZ" sz="2000" b="1" dirty="0" smtClean="0">
                <a:hlinkClick r:id="rId3"/>
              </a:rPr>
              <a:t>http</a:t>
            </a:r>
            <a:r>
              <a:rPr lang="cs-CZ" sz="2000" b="1" dirty="0">
                <a:hlinkClick r:id="rId3"/>
              </a:rPr>
              <a:t>://cs.wikipedia.org/wiki/Filip_II._</a:t>
            </a:r>
            <a:r>
              <a:rPr lang="cs-CZ" sz="2000" b="1" dirty="0" smtClean="0">
                <a:hlinkClick r:id="rId3"/>
              </a:rPr>
              <a:t>Makedonsk%C3%BD#mediaviewer/Soubor:Filip_II_Macedonia.jpg</a:t>
            </a:r>
            <a:endParaRPr lang="cs-CZ" sz="2000" b="1" dirty="0" smtClean="0"/>
          </a:p>
          <a:p>
            <a:r>
              <a:rPr lang="cs-CZ" sz="2000" b="1" dirty="0" smtClean="0"/>
              <a:t> </a:t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err="1" smtClean="0"/>
              <a:t>Obr.č</a:t>
            </a:r>
            <a:r>
              <a:rPr lang="cs-CZ" sz="2000" b="1" dirty="0" smtClean="0"/>
              <a:t>. 3 – </a:t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err="1" smtClean="0"/>
              <a:t>Obr.č</a:t>
            </a:r>
            <a:r>
              <a:rPr lang="cs-CZ" sz="2000" b="1" dirty="0" smtClean="0"/>
              <a:t>. </a:t>
            </a:r>
            <a:r>
              <a:rPr lang="cs-CZ" sz="2000" b="1" dirty="0"/>
              <a:t>4 </a:t>
            </a:r>
            <a:r>
              <a:rPr lang="cs-CZ" sz="2000" b="1" dirty="0" smtClean="0"/>
              <a:t>–</a:t>
            </a:r>
          </a:p>
          <a:p>
            <a:endParaRPr lang="cs-CZ" sz="2000" b="1" dirty="0"/>
          </a:p>
          <a:p>
            <a:r>
              <a:rPr lang="cs-CZ" sz="2000" b="1" dirty="0" smtClean="0"/>
              <a:t>Obr. č. 5 – </a:t>
            </a:r>
            <a:br>
              <a:rPr lang="cs-CZ" sz="2000" b="1" dirty="0" smtClean="0"/>
            </a:b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b="1" dirty="0" smtClean="0"/>
              <a:t>Obr.č.6 -</a:t>
            </a:r>
          </a:p>
          <a:p>
            <a:r>
              <a:rPr lang="cs-CZ" sz="2000" b="1" dirty="0" smtClean="0"/>
              <a:t> </a:t>
            </a:r>
          </a:p>
          <a:p>
            <a:r>
              <a:rPr lang="cs-CZ" sz="2000" b="1" dirty="0" smtClean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337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9336" y="2351782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Královské dceři </a:t>
            </a:r>
            <a:r>
              <a:rPr lang="cs-CZ" sz="3200" b="1" dirty="0" err="1" smtClean="0"/>
              <a:t>Rhei</a:t>
            </a:r>
            <a:r>
              <a:rPr lang="cs-CZ" sz="3200" b="1" dirty="0" smtClean="0"/>
              <a:t> Silvii se narodila dvojčata- chlapci </a:t>
            </a:r>
            <a:br>
              <a:rPr lang="cs-CZ" sz="3200" b="1" dirty="0" smtClean="0"/>
            </a:br>
            <a:r>
              <a:rPr lang="cs-CZ" sz="3200" b="1" dirty="0" smtClean="0"/>
              <a:t>   </a:t>
            </a:r>
            <a:r>
              <a:rPr lang="cs-CZ" sz="3200" b="1" u="sng" dirty="0" smtClean="0"/>
              <a:t>Romulus a Remus</a:t>
            </a:r>
            <a:r>
              <a:rPr lang="cs-CZ" sz="3200" b="1" dirty="0"/>
              <a:t> </a:t>
            </a:r>
            <a:r>
              <a:rPr lang="cs-CZ" sz="3200" b="1" dirty="0" smtClean="0"/>
              <a:t>( otcem měl být bůh Mars). </a:t>
            </a:r>
            <a:r>
              <a:rPr lang="cs-CZ" sz="3200" b="1" u="sng" dirty="0" smtClean="0">
                <a:solidFill>
                  <a:srgbClr val="FFFF00"/>
                </a:solidFill>
              </a:rPr>
              <a:t>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386395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Z obavy před jejich osudem je matka </a:t>
            </a:r>
            <a:r>
              <a:rPr lang="cs-CZ" sz="3200" b="1" dirty="0" err="1" smtClean="0"/>
              <a:t>Rhea</a:t>
            </a:r>
            <a:r>
              <a:rPr lang="cs-CZ" sz="3200" b="1" dirty="0" smtClean="0"/>
              <a:t> uložila do košíku a vložila</a:t>
            </a:r>
            <a:br>
              <a:rPr lang="cs-CZ" sz="3200" b="1" dirty="0" smtClean="0"/>
            </a:br>
            <a:r>
              <a:rPr lang="cs-CZ" sz="3200" b="1" dirty="0" smtClean="0"/>
              <a:t>  je do </a:t>
            </a:r>
            <a:r>
              <a:rPr lang="cs-CZ" sz="3200" b="1" dirty="0" err="1" smtClean="0"/>
              <a:t>řeky.Chlapce</a:t>
            </a:r>
            <a:r>
              <a:rPr lang="cs-CZ" sz="3200" b="1" dirty="0" smtClean="0"/>
              <a:t> zachránila vlčice a následně se jich ujal pastýř. 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550852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- Bratři odrostli a chtěli založit vlastní město, vznikl spor o </a:t>
            </a:r>
            <a:r>
              <a:rPr lang="cs-CZ" sz="3200" b="1" dirty="0" err="1" smtClean="0">
                <a:solidFill>
                  <a:srgbClr val="FFFF00"/>
                </a:solidFill>
              </a:rPr>
              <a:t>jméno.Zápas</a:t>
            </a:r>
            <a:r>
              <a:rPr lang="cs-CZ" sz="3200" b="1" dirty="0" smtClean="0">
                <a:solidFill>
                  <a:srgbClr val="FFFF00"/>
                </a:solidFill>
              </a:rPr>
              <a:t> byl nerozhodný, tak rozhodla náhoda- </a:t>
            </a:r>
            <a:r>
              <a:rPr lang="cs-CZ" sz="3200" b="1" smtClean="0">
                <a:solidFill>
                  <a:srgbClr val="FFFF00"/>
                </a:solidFill>
              </a:rPr>
              <a:t>vyhrál </a:t>
            </a:r>
            <a:r>
              <a:rPr lang="cs-CZ" sz="3200" b="1" u="sng" smtClean="0">
                <a:solidFill>
                  <a:srgbClr val="FFFF00"/>
                </a:solidFill>
              </a:rPr>
              <a:t>ROMULUS- </a:t>
            </a:r>
            <a:r>
              <a:rPr lang="cs-CZ" sz="3200" b="1" u="sng" dirty="0" smtClean="0">
                <a:solidFill>
                  <a:srgbClr val="FFFF00"/>
                </a:solidFill>
              </a:rPr>
              <a:t>ROMA-ŘÍM</a:t>
            </a:r>
            <a:r>
              <a:rPr lang="cs-CZ" sz="3200" b="1" dirty="0" smtClean="0">
                <a:solidFill>
                  <a:srgbClr val="FFFF00"/>
                </a:solidFill>
              </a:rPr>
              <a:t>.</a:t>
            </a:r>
            <a:endParaRPr lang="cs-CZ" sz="3200" b="1" u="sng" dirty="0" smtClean="0"/>
          </a:p>
        </p:txBody>
      </p:sp>
      <p:sp>
        <p:nvSpPr>
          <p:cNvPr id="6" name="Obdélník 5"/>
          <p:cNvSpPr/>
          <p:nvPr/>
        </p:nvSpPr>
        <p:spPr>
          <a:xfrm>
            <a:off x="9686802" y="7513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9336" y="404664"/>
            <a:ext cx="1188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Podle tradice bylo město Řím založeno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Latíny</a:t>
            </a:r>
            <a:r>
              <a:rPr lang="cs-CZ" sz="3200" b="1" u="sng" dirty="0" smtClean="0">
                <a:solidFill>
                  <a:srgbClr val="FFFF00"/>
                </a:solidFill>
              </a:rPr>
              <a:t>  (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Italikové</a:t>
            </a:r>
            <a:r>
              <a:rPr lang="cs-CZ" sz="3200" b="1" u="sng" dirty="0" smtClean="0">
                <a:solidFill>
                  <a:srgbClr val="FFFF00"/>
                </a:solidFill>
              </a:rPr>
              <a:t>) na řece Tibeře, na sedmi pahorcích v r. 753 </a:t>
            </a:r>
            <a:r>
              <a:rPr lang="cs-CZ" sz="3200" b="1" dirty="0" smtClean="0"/>
              <a:t>př. Kr. Od tohoto data začíná také </a:t>
            </a:r>
            <a:br>
              <a:rPr lang="cs-CZ" sz="3200" b="1" dirty="0" smtClean="0"/>
            </a:br>
            <a:r>
              <a:rPr lang="cs-CZ" sz="3200" b="1" dirty="0" smtClean="0"/>
              <a:t>  římský letopočet. </a:t>
            </a:r>
            <a:endParaRPr lang="cs-CZ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87688" y="1886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Opakování - řešení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3392" y="98072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Etruskové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1384" y="21328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Jeden z divů světa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3392" y="328498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Filip II.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7408" y="458112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Falanga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9416" y="55892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Založení Říma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28048" y="98072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Panovník Makedonie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72064" y="225770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Romulus a Remus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88088" y="328498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Předchůdci Římanů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88088" y="443711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Pyramidy nebo Visuté zahrady </a:t>
            </a:r>
            <a:r>
              <a:rPr lang="cs-CZ" sz="2800" b="1" dirty="0" err="1">
                <a:solidFill>
                  <a:srgbClr val="FFFF00"/>
                </a:solidFill>
              </a:rPr>
              <a:t>S</a:t>
            </a:r>
            <a:r>
              <a:rPr lang="cs-CZ" sz="2800" b="1" dirty="0" err="1" smtClean="0">
                <a:solidFill>
                  <a:srgbClr val="FFFF00"/>
                </a:solidFill>
              </a:rPr>
              <a:t>emiramidiny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888088" y="563764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Nový vojenský útvar</a:t>
            </a:r>
            <a:br>
              <a:rPr lang="cs-CZ" sz="2800" b="1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pěších těžkooděnců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87688" y="18864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Opakování - spoj správné dvojice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3392" y="98072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Etruskové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1384" y="21328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Jeden z divů světa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3392" y="328498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Filip II.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7408" y="458112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Falanga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9416" y="55892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Založení Říma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28048" y="98072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Panovník Makedonie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72064" y="225770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Romulus a Remus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88088" y="328498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Předchůdci Římanů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88088" y="443711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Pyramidy nebo Visuté zahrady </a:t>
            </a:r>
            <a:r>
              <a:rPr lang="cs-CZ" sz="2800" b="1" dirty="0" err="1">
                <a:solidFill>
                  <a:srgbClr val="FFFF00"/>
                </a:solidFill>
              </a:rPr>
              <a:t>S</a:t>
            </a:r>
            <a:r>
              <a:rPr lang="cs-CZ" sz="2800" b="1" dirty="0" err="1" smtClean="0">
                <a:solidFill>
                  <a:srgbClr val="FFFF00"/>
                </a:solidFill>
              </a:rPr>
              <a:t>emiramidiny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888088" y="563764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Nový vojenský útvar</a:t>
            </a:r>
            <a:br>
              <a:rPr lang="cs-CZ" sz="2800" b="1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pěších těžkooděnců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2495600" y="1242338"/>
            <a:ext cx="3888432" cy="218666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3215680" y="2656076"/>
            <a:ext cx="3672408" cy="218666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2207568" y="1359932"/>
            <a:ext cx="4680520" cy="230425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063552" y="4842738"/>
            <a:ext cx="4608512" cy="126972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999656" y="2852936"/>
            <a:ext cx="4392488" cy="299791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8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55440" y="3326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vlčice, která odkojila Romula a Réma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60096" y="4046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2 –  </a:t>
            </a:r>
            <a:r>
              <a:rPr lang="cs-CZ" dirty="0" err="1" smtClean="0"/>
              <a:t>Palatimum.pahorek</a:t>
            </a:r>
            <a:r>
              <a:rPr lang="cs-CZ" dirty="0" smtClean="0"/>
              <a:t>, kde pastýř </a:t>
            </a:r>
            <a:r>
              <a:rPr lang="cs-CZ" dirty="0" err="1" smtClean="0"/>
              <a:t>Faustulus</a:t>
            </a:r>
            <a:r>
              <a:rPr lang="cs-CZ" dirty="0" smtClean="0"/>
              <a:t> našel Romula a Réma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43000"/>
            <a:ext cx="4608512" cy="457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1098376"/>
            <a:ext cx="691276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9336" y="548680"/>
            <a:ext cx="11953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Do Říma se nastěhovali Romulovi druhové, nebyly tam však ženy- byly uspořádány hry se sousedními Sabiny- těm unesli dívky- po bojích-smíření.</a:t>
            </a:r>
            <a:endParaRPr lang="cs-CZ" sz="32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6" y="2783830"/>
            <a:ext cx="12241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Romulus byl dle pověsti prvním římským panovníkem,</a:t>
            </a:r>
            <a:r>
              <a:rPr lang="cs-CZ" sz="3200" b="1" dirty="0" smtClean="0"/>
              <a:t> další tři panovníci jsou již spíše legendy. 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9336" y="4800054"/>
            <a:ext cx="11953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Od 6. stol. př. Kr. již Římu vládli etruští králové - vytvořili z Říma skutečné město–osady na pahorcích spojili a obehnali hradbami.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9970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1344" y="11663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– sedm pahorků(založení Říma)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032104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 – Únos </a:t>
            </a:r>
            <a:r>
              <a:rPr lang="cs-CZ" dirty="0"/>
              <a:t>S</a:t>
            </a:r>
            <a:r>
              <a:rPr lang="cs-CZ" dirty="0" smtClean="0"/>
              <a:t>abinek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993601"/>
            <a:ext cx="5832648" cy="5819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993602"/>
            <a:ext cx="5832648" cy="567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7368" y="764704"/>
            <a:ext cx="11305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Etruští králové postavili v Římě mnoho smělých staveb –most přes Tiberu, nejznámější odvodňovací stoka – </a:t>
            </a:r>
            <a:r>
              <a:rPr lang="cs-CZ" sz="3200" b="1" u="sng" dirty="0" smtClean="0"/>
              <a:t>„CLOACA MAXIMA“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368" y="2276872"/>
            <a:ext cx="11305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Obyvatelé Říma byli rozděleni do 5 tříd a podle příslušnosti ke třídě bojovali i ve vojsku, např. jízda, pěchota, pomocné sbory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4005064"/>
            <a:ext cx="1207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Jednotlivé spol. třídy měly různá </a:t>
            </a:r>
            <a:r>
              <a:rPr lang="cs-CZ" sz="3200" b="1" dirty="0"/>
              <a:t>práva. </a:t>
            </a:r>
            <a:r>
              <a:rPr lang="cs-CZ" sz="3200" b="1" u="sng" dirty="0">
                <a:solidFill>
                  <a:srgbClr val="FFFF00"/>
                </a:solidFill>
              </a:rPr>
              <a:t>O důležitých věcech rozhodoval panovník, radil mu sbor starých </a:t>
            </a:r>
            <a:r>
              <a:rPr lang="cs-CZ" sz="3200" b="1" u="sng" dirty="0" smtClean="0">
                <a:solidFill>
                  <a:srgbClr val="FFFF00"/>
                </a:solidFill>
              </a:rPr>
              <a:t>mužů–senát</a:t>
            </a:r>
            <a:r>
              <a:rPr lang="cs-CZ" sz="3200" b="1" dirty="0" smtClean="0"/>
              <a:t> (</a:t>
            </a:r>
            <a:r>
              <a:rPr lang="cs-CZ" sz="3200" b="1" dirty="0" err="1" smtClean="0"/>
              <a:t>senex</a:t>
            </a:r>
            <a:r>
              <a:rPr lang="cs-CZ" sz="3200" b="1" dirty="0"/>
              <a:t>-</a:t>
            </a:r>
            <a:r>
              <a:rPr lang="cs-CZ" sz="3200" b="1" dirty="0" smtClean="0"/>
              <a:t>stařec</a:t>
            </a:r>
            <a:r>
              <a:rPr lang="cs-CZ" sz="3200" b="1" dirty="0"/>
              <a:t>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336" y="5373216"/>
            <a:ext cx="11737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-Posledního </a:t>
            </a:r>
            <a:r>
              <a:rPr lang="cs-CZ" sz="3200" b="1" dirty="0" err="1" smtClean="0"/>
              <a:t>etrus</a:t>
            </a:r>
            <a:r>
              <a:rPr lang="cs-CZ" sz="3200" b="1" dirty="0" smtClean="0"/>
              <a:t>. krále vyhnali a Řím se stal r. 510 </a:t>
            </a:r>
            <a:r>
              <a:rPr lang="cs-CZ" sz="3200" b="1" smtClean="0"/>
              <a:t>př.Kr. republikou</a:t>
            </a:r>
            <a:r>
              <a:rPr lang="cs-CZ" sz="3200" b="1" dirty="0" smtClean="0"/>
              <a:t>.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8571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75520" y="40466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Doplň křížovku vodorovně</a:t>
            </a:r>
            <a:endParaRPr lang="cs-CZ" sz="24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40216" y="1124744"/>
            <a:ext cx="4151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b="1" dirty="0" smtClean="0"/>
              <a:t>Filip II. porazil Ř - - - - .</a:t>
            </a:r>
          </a:p>
          <a:p>
            <a:r>
              <a:rPr lang="cs-CZ" sz="2400" b="1" dirty="0" smtClean="0"/>
              <a:t>2. Učitel Alexandra M. </a:t>
            </a:r>
            <a:br>
              <a:rPr lang="cs-CZ" sz="2400" b="1" dirty="0" smtClean="0"/>
            </a:br>
            <a:r>
              <a:rPr lang="cs-CZ" sz="2400" b="1" dirty="0" smtClean="0"/>
              <a:t>      A - - - -- - - - - - .</a:t>
            </a:r>
          </a:p>
          <a:p>
            <a:r>
              <a:rPr lang="cs-CZ" sz="2400" b="1" dirty="0" smtClean="0"/>
              <a:t>3. Nový voj. Útvar- pěší</a:t>
            </a:r>
            <a:br>
              <a:rPr lang="cs-CZ" sz="2400" b="1" dirty="0" smtClean="0"/>
            </a:br>
            <a:r>
              <a:rPr lang="cs-CZ" sz="2400" b="1" dirty="0" smtClean="0"/>
              <a:t>     těžkooděnci  F - - - - - - .</a:t>
            </a:r>
          </a:p>
          <a:p>
            <a:r>
              <a:rPr lang="cs-CZ" sz="2400" b="1" dirty="0" smtClean="0"/>
              <a:t>4. Latinský název Říma – R - - - .</a:t>
            </a:r>
          </a:p>
          <a:p>
            <a:r>
              <a:rPr lang="cs-CZ" sz="2400" b="1" dirty="0" smtClean="0"/>
              <a:t>5. Alexandr chtěl dobýt celý</a:t>
            </a:r>
            <a:br>
              <a:rPr lang="cs-CZ" sz="2400" b="1" dirty="0" smtClean="0"/>
            </a:br>
            <a:r>
              <a:rPr lang="cs-CZ" sz="2400" b="1" dirty="0" smtClean="0"/>
              <a:t>     S - - - .</a:t>
            </a:r>
          </a:p>
          <a:p>
            <a:r>
              <a:rPr lang="cs-CZ" sz="2400" b="1" dirty="0" smtClean="0"/>
              <a:t>6. Matka zakladatelů Říma:</a:t>
            </a:r>
            <a:br>
              <a:rPr lang="cs-CZ" sz="2400" b="1" dirty="0" smtClean="0"/>
            </a:br>
            <a:r>
              <a:rPr lang="cs-CZ" sz="2400" b="1" dirty="0" smtClean="0"/>
              <a:t>    princezna R - - - .</a:t>
            </a:r>
          </a:p>
          <a:p>
            <a:r>
              <a:rPr lang="cs-CZ" sz="2400" b="1" dirty="0" smtClean="0"/>
              <a:t>7. Jeden ze zakladatelů Říma:</a:t>
            </a:r>
            <a:br>
              <a:rPr lang="cs-CZ" sz="2400" b="1" dirty="0" smtClean="0"/>
            </a:br>
            <a:r>
              <a:rPr lang="cs-CZ" sz="2400" b="1" dirty="0" smtClean="0"/>
              <a:t>    R - - - - - - .</a:t>
            </a:r>
            <a:br>
              <a:rPr lang="cs-CZ" sz="2400" b="1" dirty="0" smtClean="0"/>
            </a:br>
            <a:r>
              <a:rPr lang="cs-CZ" sz="2400" b="1" dirty="0" smtClean="0"/>
              <a:t>8. Jeho bratr R - - - -.</a:t>
            </a:r>
            <a:endParaRPr lang="cs-CZ" sz="2400" b="1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07686"/>
              </p:ext>
            </p:extLst>
          </p:nvPr>
        </p:nvGraphicFramePr>
        <p:xfrm>
          <a:off x="407369" y="1268760"/>
          <a:ext cx="7344816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List" r:id="rId4" imgW="6715049" imgH="3286171" progId="Excel.Sheet.12">
                  <p:embed/>
                </p:oleObj>
              </mc:Choice>
              <mc:Fallback>
                <p:oleObj name="List" r:id="rId4" imgW="6715049" imgH="32861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69" y="1268760"/>
                        <a:ext cx="7344816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5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1597</TotalTime>
  <Words>470</Words>
  <Application>Microsoft Office PowerPoint</Application>
  <PresentationFormat>Širokoúhlá obrazovka</PresentationFormat>
  <Paragraphs>65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Nebe</vt:lpstr>
      <vt:lpstr>List</vt:lpstr>
      <vt:lpstr>ŘÍmANÉ, APENInský poloostrov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admin</cp:lastModifiedBy>
  <cp:revision>193</cp:revision>
  <dcterms:created xsi:type="dcterms:W3CDTF">2014-02-07T15:47:24Z</dcterms:created>
  <dcterms:modified xsi:type="dcterms:W3CDTF">2019-04-16T09:32:54Z</dcterms:modified>
</cp:coreProperties>
</file>