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4" d="100"/>
          <a:sy n="84" d="100"/>
        </p:scale>
        <p:origin x="658" y="-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847528" y="2420888"/>
            <a:ext cx="9217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>
                <a:solidFill>
                  <a:srgbClr val="FFFF00"/>
                </a:solidFill>
              </a:rPr>
              <a:t> Základy finanční gramotnosti, </a:t>
            </a:r>
            <a:br>
              <a:rPr lang="cs-CZ" sz="5400" b="1" u="sng" dirty="0">
                <a:solidFill>
                  <a:srgbClr val="FFFF00"/>
                </a:solidFill>
              </a:rPr>
            </a:br>
            <a:r>
              <a:rPr lang="cs-CZ" sz="5400" b="1" u="sng" dirty="0">
                <a:solidFill>
                  <a:srgbClr val="FFFF00"/>
                </a:solidFill>
              </a:rPr>
              <a:t>úspory, </a:t>
            </a:r>
            <a:r>
              <a:rPr lang="cs-CZ" sz="5400" b="1" u="sng" dirty="0" err="1">
                <a:solidFill>
                  <a:srgbClr val="FFFF00"/>
                </a:solidFill>
              </a:rPr>
              <a:t>úvěry,úroky</a:t>
            </a:r>
            <a:r>
              <a:rPr lang="cs-CZ" sz="5400" b="1" u="sng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Ivana Zelenková</a:t>
            </a:r>
            <a:br>
              <a:rPr lang="cs-CZ" dirty="0"/>
            </a:br>
            <a:r>
              <a:rPr lang="cs-CZ" dirty="0"/>
              <a:t>duben, VO  9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127646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-Pokud zůstávají v měsíčním rozpočtu </a:t>
            </a:r>
            <a:r>
              <a:rPr lang="cs-CZ" sz="3200" b="1" u="sng" dirty="0">
                <a:solidFill>
                  <a:srgbClr val="FFFF00"/>
                </a:solidFill>
              </a:rPr>
              <a:t>nevyužité prostředky můžeme </a:t>
            </a:r>
            <a:br>
              <a:rPr lang="cs-CZ" sz="3200" b="1" u="sng" dirty="0">
                <a:solidFill>
                  <a:srgbClr val="FFFF00"/>
                </a:solidFill>
              </a:rPr>
            </a:br>
            <a:r>
              <a:rPr lang="cs-CZ" sz="3200" b="1" u="sng" dirty="0">
                <a:solidFill>
                  <a:srgbClr val="FFFF00"/>
                </a:solidFill>
              </a:rPr>
              <a:t>  je spořit nebo investovat 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91344" y="4523636"/>
            <a:ext cx="12097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 - </a:t>
            </a:r>
            <a:r>
              <a:rPr lang="cs-CZ" sz="3200" b="1" u="sng" dirty="0"/>
              <a:t>Jednou z možností úspor je uložit peníze na účet do banky</a:t>
            </a:r>
            <a:r>
              <a:rPr lang="cs-CZ" sz="3200" b="1" dirty="0"/>
              <a:t>.</a:t>
            </a:r>
          </a:p>
          <a:p>
            <a:r>
              <a:rPr lang="cs-CZ" sz="3200" b="1" u="sng" dirty="0">
                <a:solidFill>
                  <a:srgbClr val="FFFF00"/>
                </a:solidFill>
              </a:rPr>
              <a:t> na  běžný učet – </a:t>
            </a:r>
            <a:r>
              <a:rPr lang="cs-CZ" sz="3200" b="1" u="sng" dirty="0"/>
              <a:t>peníze ihned k </a:t>
            </a:r>
            <a:r>
              <a:rPr lang="cs-CZ" sz="3200" b="1" u="sng" dirty="0" err="1"/>
              <a:t>dispozici,nízký</a:t>
            </a:r>
            <a:r>
              <a:rPr lang="cs-CZ" sz="3200" b="1" u="sng" dirty="0"/>
              <a:t> výnos,</a:t>
            </a:r>
            <a:r>
              <a:rPr lang="cs-CZ" sz="3200" b="1" u="sng" dirty="0">
                <a:solidFill>
                  <a:srgbClr val="FFFF00"/>
                </a:solidFill>
              </a:rPr>
              <a:t> spořící účet nebo tzv. termínovaný vklad – </a:t>
            </a:r>
            <a:r>
              <a:rPr lang="cs-CZ" sz="3200" b="1" u="sng" dirty="0"/>
              <a:t>vyšší výnos, nižší likvidita.</a:t>
            </a:r>
            <a:r>
              <a:rPr lang="cs-CZ" sz="3200" b="1" u="sng" dirty="0">
                <a:solidFill>
                  <a:srgbClr val="FFFF00"/>
                </a:solidFill>
              </a:rPr>
              <a:t>  </a:t>
            </a:r>
            <a:r>
              <a:rPr lang="cs-CZ" sz="3200" b="1" dirty="0">
                <a:solidFill>
                  <a:srgbClr val="FFFF00"/>
                </a:solidFill>
              </a:rPr>
              <a:t>                   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432D86-8734-468E-A015-BECC56F4C692}"/>
              </a:ext>
            </a:extLst>
          </p:cNvPr>
          <p:cNvSpPr txBox="1"/>
          <p:nvPr/>
        </p:nvSpPr>
        <p:spPr>
          <a:xfrm>
            <a:off x="191344" y="2855838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Tyto možnosti se odlišují svou výnosností (jaký výnos získáme), rizikem (jaké je riziko), likviditou (jak rychle je máme k dispozici)</a:t>
            </a:r>
            <a:r>
              <a:rPr lang="cs-CZ" sz="3200" b="1" dirty="0"/>
              <a:t>.</a:t>
            </a:r>
            <a:r>
              <a:rPr lang="cs-CZ" sz="3200" b="1" u="sng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DB5BFDE-6148-4513-9331-B27FD4E3B1B5}"/>
              </a:ext>
            </a:extLst>
          </p:cNvPr>
          <p:cNvSpPr txBox="1"/>
          <p:nvPr/>
        </p:nvSpPr>
        <p:spPr>
          <a:xfrm>
            <a:off x="3719736" y="11663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u="sng" dirty="0"/>
              <a:t>ÚSPORY</a:t>
            </a: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672408" y="476672"/>
            <a:ext cx="1487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/>
              <a:t>ÚVĚR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1344" y="5652537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- ÚROK je různě vysoká částka , </a:t>
            </a:r>
            <a:r>
              <a:rPr lang="cs-CZ" sz="3200" b="1" u="sng" dirty="0">
                <a:solidFill>
                  <a:srgbClr val="FFFF00"/>
                </a:solidFill>
              </a:rPr>
              <a:t>kterou zaplatíme navíc za poskytnutí půjčky-úvěru, nebo kterou dostaneme za vklad peněz do banky. 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91344" y="3356992"/>
            <a:ext cx="120973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Před úvěrem je NUTNÉ ZVÁŽIT</a:t>
            </a:r>
            <a:r>
              <a:rPr lang="cs-CZ" sz="3200" b="1" dirty="0"/>
              <a:t> : - kolik peněz potřebujeme</a:t>
            </a:r>
            <a:br>
              <a:rPr lang="cs-CZ" sz="3200" b="1" dirty="0"/>
            </a:br>
            <a:r>
              <a:rPr lang="cs-CZ" sz="3200" b="1" dirty="0"/>
              <a:t>                                                             - zda budeme schopni úvěr splácet</a:t>
            </a:r>
            <a:br>
              <a:rPr lang="cs-CZ" sz="3200" b="1" dirty="0"/>
            </a:br>
            <a:r>
              <a:rPr lang="cs-CZ" sz="3200" b="1" dirty="0"/>
              <a:t>                                                             - výše splátky a jak dlouho</a:t>
            </a:r>
            <a:br>
              <a:rPr lang="cs-CZ" sz="3200" b="1" dirty="0"/>
            </a:br>
            <a:r>
              <a:rPr lang="cs-CZ" sz="3200" b="1" dirty="0"/>
              <a:t>                                                             - kolik zaplatíme navíc</a:t>
            </a:r>
            <a:r>
              <a:rPr lang="cs-CZ" sz="3200" b="1" u="sng" dirty="0">
                <a:solidFill>
                  <a:srgbClr val="FFFF00"/>
                </a:solidFill>
              </a:rPr>
              <a:t>                     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432D86-8734-468E-A015-BECC56F4C692}"/>
              </a:ext>
            </a:extLst>
          </p:cNvPr>
          <p:cNvSpPr txBox="1"/>
          <p:nvPr/>
        </p:nvSpPr>
        <p:spPr>
          <a:xfrm>
            <a:off x="94656" y="1484784"/>
            <a:ext cx="12097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-při nedostatku finančních prostředků je možnost </a:t>
            </a:r>
            <a:r>
              <a:rPr lang="cs-CZ" sz="3200" b="1" u="sng" dirty="0">
                <a:solidFill>
                  <a:srgbClr val="FFFF00"/>
                </a:solidFill>
              </a:rPr>
              <a:t>vzít si úvěr (půjčku),</a:t>
            </a:r>
            <a:br>
              <a:rPr lang="cs-CZ" sz="3200" b="1" u="sng" dirty="0">
                <a:solidFill>
                  <a:srgbClr val="FFFF00"/>
                </a:solidFill>
              </a:rPr>
            </a:br>
            <a:r>
              <a:rPr lang="cs-CZ" sz="3200" b="1" u="sng" dirty="0">
                <a:solidFill>
                  <a:srgbClr val="FFFF00"/>
                </a:solidFill>
              </a:rPr>
              <a:t>  nebo u auta leasing-nutnost splatit úvěr + zaplatit i úroky</a:t>
            </a:r>
          </a:p>
        </p:txBody>
      </p:sp>
    </p:spTree>
    <p:extLst>
      <p:ext uri="{BB962C8B-B14F-4D97-AF65-F5344CB8AC3E}">
        <p14:creationId xmlns:p14="http://schemas.microsoft.com/office/powerpoint/2010/main" val="151897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76672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Úroková sazba se vyjadřuje v % a vyjadřuje  jakou část z uložené nebo půjčené částky  bude úrok činit ‚dle délky vkladu, výši částky a rizikovosti</a:t>
            </a:r>
            <a:r>
              <a:rPr lang="cs-CZ" sz="3200" b="1" dirty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1344" y="5664150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- </a:t>
            </a:r>
            <a:r>
              <a:rPr lang="cs-CZ" sz="3200" b="1" u="sng" dirty="0">
                <a:solidFill>
                  <a:srgbClr val="FFFF00"/>
                </a:solidFill>
              </a:rPr>
              <a:t>RPSN vyjadřuje kolik bude za úvěr zaplaceno za 1 rok celkem i s různými poplatky ( uzavření úvěru, převod, pojištění atd.).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91344" y="3933056"/>
            <a:ext cx="11737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b="1" u="sng" dirty="0">
                <a:solidFill>
                  <a:srgbClr val="FFFF00"/>
                </a:solidFill>
              </a:rPr>
              <a:t>Dnes banky  uvádějí RPSN – roční procentní sazba nákladů </a:t>
            </a:r>
            <a:r>
              <a:rPr lang="cs-CZ" sz="3200" b="1" u="sng" dirty="0"/>
              <a:t> - slouží k posouzení výhodnosti spotřebitelských úvěrů-co nejnižší RPSN</a:t>
            </a:r>
            <a:r>
              <a:rPr lang="cs-CZ" sz="3200" b="1" dirty="0">
                <a:solidFill>
                  <a:srgbClr val="FFFF00"/>
                </a:solidFill>
              </a:rPr>
              <a:t>.  </a:t>
            </a:r>
            <a:r>
              <a:rPr lang="cs-CZ" sz="3200" b="1" u="sng" dirty="0">
                <a:solidFill>
                  <a:srgbClr val="FFFF00"/>
                </a:solidFill>
              </a:rPr>
              <a:t>                     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432D86-8734-468E-A015-BECC56F4C692}"/>
              </a:ext>
            </a:extLst>
          </p:cNvPr>
          <p:cNvSpPr txBox="1"/>
          <p:nvPr/>
        </p:nvSpPr>
        <p:spPr>
          <a:xfrm>
            <a:off x="94656" y="2564904"/>
            <a:ext cx="12097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Výše úroku je dána objemem zapůjčených peněz a úrokovou sazbou</a:t>
            </a:r>
            <a:r>
              <a:rPr lang="cs-CZ" sz="3200" b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587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76672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Příliš vysoký úrok - lichva</a:t>
            </a:r>
            <a:r>
              <a:rPr lang="cs-CZ" sz="3200" b="1" dirty="0"/>
              <a:t>. Ochota poskytnout </a:t>
            </a:r>
            <a:r>
              <a:rPr lang="cs-CZ" sz="3200" b="1" u="sng" dirty="0">
                <a:solidFill>
                  <a:srgbClr val="FFFF00"/>
                </a:solidFill>
              </a:rPr>
              <a:t>půjčku okamžitě bez zjišťování bonity ale na neobvykle vysoký úrok. Nesplácení-sankce.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1344" y="5301208"/>
            <a:ext cx="11665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- Další finanční produkty- </a:t>
            </a:r>
            <a:r>
              <a:rPr lang="cs-CZ" sz="3200" b="1" u="sng" dirty="0">
                <a:solidFill>
                  <a:srgbClr val="FFFF00"/>
                </a:solidFill>
              </a:rPr>
              <a:t>penzijní připojištění (spoření na důchod),</a:t>
            </a:r>
            <a:br>
              <a:rPr lang="cs-CZ" sz="3200" b="1" u="sng" dirty="0">
                <a:solidFill>
                  <a:srgbClr val="FFFF00"/>
                </a:solidFill>
              </a:rPr>
            </a:br>
            <a:r>
              <a:rPr lang="cs-CZ" sz="3200" b="1" u="sng" dirty="0">
                <a:solidFill>
                  <a:srgbClr val="FFFF00"/>
                </a:solidFill>
              </a:rPr>
              <a:t>   stavební spoření, pojištění(životní, </a:t>
            </a:r>
            <a:r>
              <a:rPr lang="cs-CZ" sz="3200" b="1" u="sng" dirty="0" err="1">
                <a:solidFill>
                  <a:srgbClr val="FFFF00"/>
                </a:solidFill>
              </a:rPr>
              <a:t>úrazové,cestovní,havarijní</a:t>
            </a:r>
            <a:r>
              <a:rPr lang="cs-CZ" sz="3200" b="1" u="sng" dirty="0">
                <a:solidFill>
                  <a:srgbClr val="FFFF00"/>
                </a:solidFill>
              </a:rPr>
              <a:t>, za odpovědnost atd. , hypotéka, leasing.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91344" y="3933056"/>
            <a:ext cx="11737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b="1" u="sng" dirty="0">
                <a:solidFill>
                  <a:srgbClr val="FFFF00"/>
                </a:solidFill>
              </a:rPr>
              <a:t>Funkce banky – přijímají vklady, poskytují úvěry, vedou účty, další</a:t>
            </a:r>
            <a:br>
              <a:rPr lang="cs-CZ" sz="3200" b="1" u="sng" dirty="0">
                <a:solidFill>
                  <a:srgbClr val="FFFF00"/>
                </a:solidFill>
              </a:rPr>
            </a:br>
            <a:r>
              <a:rPr lang="cs-CZ" sz="3200" b="1" u="sng" dirty="0">
                <a:solidFill>
                  <a:srgbClr val="FFFF00"/>
                </a:solidFill>
              </a:rPr>
              <a:t>  finanční produkty</a:t>
            </a:r>
            <a:r>
              <a:rPr lang="cs-CZ" sz="3200" b="1" dirty="0">
                <a:solidFill>
                  <a:srgbClr val="FFFF00"/>
                </a:solidFill>
              </a:rPr>
              <a:t>  </a:t>
            </a:r>
            <a:r>
              <a:rPr lang="cs-CZ" sz="3200" b="1" u="sng" dirty="0">
                <a:solidFill>
                  <a:srgbClr val="FFFF00"/>
                </a:solidFill>
              </a:rPr>
              <a:t>                     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432D86-8734-468E-A015-BECC56F4C692}"/>
              </a:ext>
            </a:extLst>
          </p:cNvPr>
          <p:cNvSpPr txBox="1"/>
          <p:nvPr/>
        </p:nvSpPr>
        <p:spPr>
          <a:xfrm>
            <a:off x="94656" y="2564904"/>
            <a:ext cx="12097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- V ČR existuje centrální banka ČNB -, která vykonává dohled nad mnoha obchodními ( komerčními bankami</a:t>
            </a:r>
            <a:r>
              <a:rPr lang="cs-CZ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964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1105</TotalTime>
  <Words>368</Words>
  <Application>Microsoft Office PowerPoint</Application>
  <PresentationFormat>Širokoúhlá obrazovka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Ivana Zelenková</cp:lastModifiedBy>
  <cp:revision>151</cp:revision>
  <dcterms:created xsi:type="dcterms:W3CDTF">2014-02-05T17:07:28Z</dcterms:created>
  <dcterms:modified xsi:type="dcterms:W3CDTF">2021-05-02T16:23:59Z</dcterms:modified>
</cp:coreProperties>
</file>