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66" r:id="rId2"/>
    <p:sldId id="256" r:id="rId3"/>
    <p:sldId id="260" r:id="rId4"/>
    <p:sldId id="263" r:id="rId5"/>
    <p:sldId id="262" r:id="rId6"/>
    <p:sldId id="268" r:id="rId7"/>
    <p:sldId id="261" r:id="rId8"/>
    <p:sldId id="264" r:id="rId9"/>
    <p:sldId id="269" r:id="rId10"/>
    <p:sldId id="267" r:id="rId11"/>
    <p:sldId id="270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Jan_Vil%C3%ADmek_-_Franti%C5%A1ek_Ladislav_%C4%8Celakovsk%C3%BD.jpg" TargetMode="External"/><Relationship Id="rId2" Type="http://schemas.openxmlformats.org/officeDocument/2006/relationships/hyperlink" Target="http://commons.wikimedia.org/wiki/File:Josef_Jungmann_C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Jan_Vil%C3%ADmek_-_Franti%C5%A1ek_Palack%C3%BD.jpg" TargetMode="External"/><Relationship Id="rId4" Type="http://schemas.openxmlformats.org/officeDocument/2006/relationships/hyperlink" Target="http://upload.wikimedia.org/wikipedia/commons/thumb/9/9d/Jan_Vil%C3%ADmek_-_Jan_Evangelista_Purkyn%C4%9B.jpg/451px-Jan_Vil%C3%ADmek_-_Jan_Evangelista_Purkyn%C4%9B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325786"/>
            <a:ext cx="3968840" cy="107908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87488" y="2132856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solidFill>
                  <a:srgbClr val="FFFF00"/>
                </a:solidFill>
              </a:rPr>
              <a:t>České země v 19. – 20. století</a:t>
            </a:r>
            <a:r>
              <a:rPr lang="cs-CZ" sz="4000" b="1" u="sng" dirty="0" smtClean="0"/>
              <a:t/>
            </a:r>
            <a:br>
              <a:rPr lang="cs-CZ" sz="4000" b="1" u="sng" dirty="0" smtClean="0"/>
            </a:br>
            <a:r>
              <a:rPr lang="cs-CZ" sz="4000" b="1" u="sng" dirty="0" smtClean="0"/>
              <a:t>Národní obrození I. </a:t>
            </a:r>
            <a:r>
              <a:rPr lang="cs-CZ" sz="4000" b="1" u="sng" dirty="0" smtClean="0">
                <a:solidFill>
                  <a:srgbClr val="92D050"/>
                </a:solidFill>
              </a:rPr>
              <a:t> </a:t>
            </a:r>
            <a:endParaRPr lang="cs-CZ" sz="4000" b="1" u="sng" dirty="0">
              <a:solidFill>
                <a:srgbClr val="92D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83432" y="3717032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Prezentace</a:t>
            </a:r>
          </a:p>
          <a:p>
            <a:r>
              <a:rPr lang="cs-CZ" sz="2800" b="1" dirty="0"/>
              <a:t>Mgr. Ivana Zelenková</a:t>
            </a:r>
          </a:p>
          <a:p>
            <a:r>
              <a:rPr lang="cs-CZ" sz="2800" b="1" dirty="0"/>
              <a:t>Dějepis </a:t>
            </a:r>
            <a:r>
              <a:rPr lang="cs-CZ" sz="2800" b="1" dirty="0" smtClean="0"/>
              <a:t>8. </a:t>
            </a:r>
            <a:r>
              <a:rPr lang="cs-CZ" sz="2800" b="1" dirty="0"/>
              <a:t>třída</a:t>
            </a:r>
          </a:p>
          <a:p>
            <a:r>
              <a:rPr lang="cs-CZ" sz="2800" b="1" dirty="0"/>
              <a:t>EU </a:t>
            </a:r>
            <a:r>
              <a:rPr lang="cs-CZ" sz="2800" b="1" dirty="0" smtClean="0"/>
              <a:t>– 6 – České země v 19. – 20. století</a:t>
            </a:r>
            <a:endParaRPr lang="cs-CZ" sz="2800" b="1" dirty="0"/>
          </a:p>
          <a:p>
            <a:r>
              <a:rPr lang="cs-CZ" sz="2800" b="1" dirty="0" smtClean="0"/>
              <a:t>EU-6-02 Národní obrození I.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615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428" y="1123382"/>
            <a:ext cx="9781143" cy="46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1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35413"/>
              </p:ext>
            </p:extLst>
          </p:nvPr>
        </p:nvGraphicFramePr>
        <p:xfrm>
          <a:off x="2567608" y="836712"/>
          <a:ext cx="6264696" cy="60189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304256"/>
                <a:gridCol w="3960440"/>
              </a:tblGrid>
              <a:tr h="384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Anotace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se seznámí s rozvojem křesťanství v českých zemích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Ivana Zelenková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Jazyk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Čeština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Očekávaný výstup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 s druhou generací obrozenců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vzdělávací potřeby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Klíčová slova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Obrozenci, otec národa, česká literární díla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Prezentace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interaktivity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Aktivita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Cílová skupina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Stupeň a typ vzdělávání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vzdělávání – druhý stupeň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Typická věková skupina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13 - 14 let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vytvoření</a:t>
                      </a:r>
                    </a:p>
                  </a:txBody>
                  <a:tcPr marL="4640" marR="4640" marT="4640" marB="46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21.3. 2014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Wikipedie.cz, Učebnice : Dějepis – Novověk, ALBRA 2011 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15680" y="127084"/>
            <a:ext cx="4392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6 – České země v 19. – 20. stol.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EU-6-04 Národní obrození I. , DĚJEPIS 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83432" y="36459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Zdroje</a:t>
            </a:r>
            <a:r>
              <a:rPr lang="cs-CZ" sz="2000" b="1" dirty="0" smtClean="0"/>
              <a:t>: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1384" y="981883"/>
            <a:ext cx="11233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Obr.č.1 </a:t>
            </a:r>
            <a:r>
              <a:rPr lang="cs-CZ" dirty="0" smtClean="0"/>
              <a:t>-NEZNÁMÝ</a:t>
            </a:r>
            <a:r>
              <a:rPr lang="cs-CZ" dirty="0"/>
              <a:t>. wikipedie [online]. [cit. 19.3.2014]. Dostupný na WWW: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commons.wikimedia.org/wiki/File:Josef_Jungmann_CT.jpg</a:t>
            </a:r>
            <a:endParaRPr lang="cs-CZ" dirty="0" smtClean="0"/>
          </a:p>
          <a:p>
            <a:r>
              <a:rPr lang="cs-CZ" dirty="0" smtClean="0"/>
              <a:t>  </a:t>
            </a:r>
          </a:p>
          <a:p>
            <a:r>
              <a:rPr lang="cs-CZ" dirty="0" smtClean="0"/>
              <a:t>Obr. č. 2 -NEZNÁMÝ</a:t>
            </a:r>
            <a:r>
              <a:rPr lang="cs-CZ" dirty="0"/>
              <a:t>. wikipedie [online]. [cit. 19.3.2014]. Dostupný na WWW: </a:t>
            </a:r>
            <a:r>
              <a:rPr lang="cs-CZ" dirty="0">
                <a:hlinkClick r:id="rId3"/>
              </a:rPr>
              <a:t>http://commons.wikimedia.org/wiki/File:Jan_Vil%C3%ADmek_-_Franti%C5%A1ek_Ladislav_%</a:t>
            </a:r>
            <a:r>
              <a:rPr lang="cs-CZ" dirty="0" smtClean="0">
                <a:hlinkClick r:id="rId3"/>
              </a:rPr>
              <a:t>C4%8Celakovsk%C3%BD.jpg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 obr.č.3 -NEZNÁMÝ</a:t>
            </a:r>
            <a:r>
              <a:rPr lang="cs-CZ" dirty="0"/>
              <a:t>. wikipedie [online]. [cit. 19.3.2014]. Dostupný na WWW: </a:t>
            </a:r>
            <a:r>
              <a:rPr lang="cs-CZ" dirty="0">
                <a:hlinkClick r:id="rId4"/>
              </a:rPr>
              <a:t>http://upload.wikimedia.org/wikipedia/commons/thumb/9/9d/Jan_Vil%C3%ADmek_-_Jan_Evangelista_Purkyn%C4%9B.jpg/451px-Jan_Vil%C3%ADmek_-_</a:t>
            </a:r>
            <a:r>
              <a:rPr lang="cs-CZ" dirty="0" smtClean="0">
                <a:hlinkClick r:id="rId4"/>
              </a:rPr>
              <a:t>Jan_Evangelista_Purkyn%C4%9B.jpg</a:t>
            </a:r>
            <a:endParaRPr lang="cs-CZ" dirty="0" smtClean="0"/>
          </a:p>
          <a:p>
            <a:r>
              <a:rPr lang="cs-CZ" dirty="0" smtClean="0"/>
              <a:t>  </a:t>
            </a:r>
          </a:p>
          <a:p>
            <a:r>
              <a:rPr lang="cs-CZ" dirty="0" smtClean="0"/>
              <a:t>Obr. č. 4 -</a:t>
            </a:r>
            <a:r>
              <a:rPr lang="cs-CZ" dirty="0"/>
              <a:t> </a:t>
            </a:r>
            <a:r>
              <a:rPr lang="cs-CZ" dirty="0" smtClean="0"/>
              <a:t>NEZNÁMÝ</a:t>
            </a:r>
            <a:r>
              <a:rPr lang="cs-CZ" dirty="0"/>
              <a:t>. wikipedie [online]. [cit. 19.3.2014]. Dostupný na WWW: </a:t>
            </a:r>
            <a:r>
              <a:rPr lang="cs-CZ" dirty="0">
                <a:hlinkClick r:id="rId5"/>
              </a:rPr>
              <a:t>http://commons.wikimedia.org/wiki/File:Jan_Vil%C3%ADmek_-_</a:t>
            </a:r>
            <a:r>
              <a:rPr lang="cs-CZ" dirty="0" smtClean="0">
                <a:hlinkClick r:id="rId5"/>
              </a:rPr>
              <a:t>Franti%C5%A1ek_Palack%C3%BD.jpg</a:t>
            </a:r>
            <a:endParaRPr lang="cs-CZ" dirty="0" smtClean="0"/>
          </a:p>
          <a:p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7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35360" y="397377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u="sng" dirty="0" smtClean="0">
                <a:solidFill>
                  <a:srgbClr val="FFFF00"/>
                </a:solidFill>
              </a:rPr>
              <a:t>NÁRODNÍ OBROZENÍ  I.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5360" y="1682805"/>
            <a:ext cx="11737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Po době předbřeznové nastoupila v polovině 19.stol. V Čechách druhá generace obrozenců (první –konec 18.st.Dobrovský, </a:t>
            </a:r>
            <a:r>
              <a:rPr lang="cs-CZ" sz="2800" b="1" dirty="0" err="1" smtClean="0"/>
              <a:t>Pelcl</a:t>
            </a:r>
            <a:r>
              <a:rPr lang="cs-CZ" sz="2800" b="1" dirty="0" smtClean="0"/>
              <a:t>…). </a:t>
            </a:r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1344" y="3212976"/>
            <a:ext cx="11593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Obrozenci chtěli aby se </a:t>
            </a:r>
            <a:r>
              <a:rPr lang="cs-CZ" sz="2800" b="1" u="sng" dirty="0" smtClean="0">
                <a:solidFill>
                  <a:srgbClr val="FFFF00"/>
                </a:solidFill>
              </a:rPr>
              <a:t>čeština plně vyrovnala evropským jazykům, vznikala česká vědecká a umělecká díla</a:t>
            </a:r>
            <a:r>
              <a:rPr lang="cs-CZ" sz="2800" b="1" dirty="0" smtClean="0"/>
              <a:t> i překlady zahraničních děl do češtiny.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6850" y="5077633"/>
            <a:ext cx="11881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</a:t>
            </a:r>
            <a:r>
              <a:rPr lang="cs-CZ" sz="2800" dirty="0"/>
              <a:t> </a:t>
            </a:r>
            <a:r>
              <a:rPr lang="cs-CZ" sz="2800" b="1" dirty="0" smtClean="0"/>
              <a:t>V češtině v této době chyběla slova- musela se doplnit- vznik </a:t>
            </a:r>
            <a:r>
              <a:rPr lang="cs-CZ" sz="2800" b="1" u="sng" dirty="0" smtClean="0"/>
              <a:t>novotvarů</a:t>
            </a:r>
            <a:r>
              <a:rPr lang="cs-CZ" sz="2800" b="1" dirty="0" smtClean="0"/>
              <a:t>, nebo </a:t>
            </a:r>
            <a:br>
              <a:rPr lang="cs-CZ" sz="2800" b="1" dirty="0" smtClean="0"/>
            </a:br>
            <a:r>
              <a:rPr lang="cs-CZ" sz="2800" b="1" dirty="0" smtClean="0"/>
              <a:t>   slova přejmout z jiného jazyka. 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5360" y="548680"/>
            <a:ext cx="11305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Hlavní představitelem byl  </a:t>
            </a:r>
            <a:r>
              <a:rPr lang="cs-CZ" sz="2800" b="1" u="sng" dirty="0" smtClean="0">
                <a:solidFill>
                  <a:srgbClr val="FFFF00"/>
                </a:solidFill>
              </a:rPr>
              <a:t>Josef Jungmann</a:t>
            </a:r>
            <a:r>
              <a:rPr lang="cs-CZ" sz="2800" b="1" dirty="0" smtClean="0"/>
              <a:t>. Dílo :  „</a:t>
            </a:r>
            <a:r>
              <a:rPr lang="cs-CZ" sz="2800" b="1" u="sng" dirty="0" smtClean="0"/>
              <a:t>Historie literatury české</a:t>
            </a:r>
            <a:r>
              <a:rPr lang="cs-CZ" sz="2800" b="1" dirty="0"/>
              <a:t>,</a:t>
            </a:r>
            <a:r>
              <a:rPr lang="cs-CZ" sz="2800" b="1" dirty="0" smtClean="0"/>
              <a:t> </a:t>
            </a:r>
            <a:r>
              <a:rPr lang="cs-CZ" sz="2800" b="1" u="sng" dirty="0" smtClean="0">
                <a:solidFill>
                  <a:srgbClr val="FFFF00"/>
                </a:solidFill>
              </a:rPr>
              <a:t>ČESKO – NĚMECKÝ SLOVNÍK</a:t>
            </a:r>
            <a:r>
              <a:rPr lang="cs-CZ" sz="2800" b="1" dirty="0" smtClean="0"/>
              <a:t> </a:t>
            </a:r>
            <a:r>
              <a:rPr lang="cs-CZ" sz="2800" b="1" dirty="0"/>
              <a:t>,</a:t>
            </a:r>
            <a:r>
              <a:rPr lang="cs-CZ" sz="2800" b="1" dirty="0" smtClean="0"/>
              <a:t> „</a:t>
            </a:r>
            <a:r>
              <a:rPr lang="cs-CZ" sz="2800" b="1" u="sng" dirty="0" smtClean="0"/>
              <a:t>Slovesnost</a:t>
            </a:r>
            <a:r>
              <a:rPr lang="cs-CZ" sz="2800" b="1" dirty="0" smtClean="0"/>
              <a:t>“ – slohová čítanka.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5360" y="2260029"/>
            <a:ext cx="11737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Spolupracovníci Jungmanna – bratři </a:t>
            </a:r>
            <a:r>
              <a:rPr lang="cs-CZ" sz="2800" b="1" u="sng" dirty="0" smtClean="0"/>
              <a:t>– Karel Bořivoj </a:t>
            </a:r>
            <a:r>
              <a:rPr lang="cs-CZ" sz="2800" b="1" u="sng" dirty="0" err="1" smtClean="0"/>
              <a:t>Presl</a:t>
            </a:r>
            <a:r>
              <a:rPr lang="cs-CZ" sz="2800" b="1" u="sng" dirty="0" smtClean="0"/>
              <a:t> (</a:t>
            </a:r>
            <a:r>
              <a:rPr lang="cs-CZ" sz="2800" b="1" u="sng" dirty="0" err="1" smtClean="0"/>
              <a:t>lékař,profesor</a:t>
            </a:r>
            <a:r>
              <a:rPr lang="cs-CZ" sz="2800" b="1" u="sng" dirty="0" smtClean="0"/>
              <a:t> </a:t>
            </a:r>
            <a:r>
              <a:rPr lang="cs-CZ" sz="2800" b="1" u="sng" dirty="0" err="1" smtClean="0"/>
              <a:t>přírodopisu,botanické</a:t>
            </a:r>
            <a:r>
              <a:rPr lang="cs-CZ" sz="2800" b="1" u="sng" dirty="0" smtClean="0"/>
              <a:t> názvosloví) a Jan Svatopluk </a:t>
            </a:r>
            <a:r>
              <a:rPr lang="cs-CZ" sz="2800" b="1" u="sng" dirty="0" err="1" smtClean="0"/>
              <a:t>Presl</a:t>
            </a:r>
            <a:r>
              <a:rPr lang="cs-CZ" sz="2800" b="1" u="sng" dirty="0" smtClean="0"/>
              <a:t> (chemické názvosloví</a:t>
            </a:r>
            <a:r>
              <a:rPr lang="cs-CZ" sz="2800" b="1" dirty="0" smtClean="0"/>
              <a:t>).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5360" y="3699029"/>
            <a:ext cx="1152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Literární autoři obrozenců čerpali náměty v lidové poezii - </a:t>
            </a:r>
            <a:r>
              <a:rPr lang="cs-CZ" sz="2800" b="1" u="sng" dirty="0" smtClean="0">
                <a:solidFill>
                  <a:srgbClr val="FFFF00"/>
                </a:solidFill>
              </a:rPr>
              <a:t>František </a:t>
            </a:r>
            <a:r>
              <a:rPr lang="cs-CZ" sz="2800" b="1" u="sng" dirty="0">
                <a:solidFill>
                  <a:srgbClr val="FFFF00"/>
                </a:solidFill>
              </a:rPr>
              <a:t>L</a:t>
            </a:r>
            <a:r>
              <a:rPr lang="cs-CZ" sz="2800" b="1" u="sng" dirty="0" smtClean="0">
                <a:solidFill>
                  <a:srgbClr val="FFFF00"/>
                </a:solidFill>
              </a:rPr>
              <a:t>adislav Čelakovský – „Ohlas písní ruských“ a „Ohlas písní českých</a:t>
            </a:r>
            <a:r>
              <a:rPr lang="cs-CZ" sz="2800" b="1" dirty="0" smtClean="0"/>
              <a:t>“.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5360" y="5373216"/>
            <a:ext cx="1152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Uznávaný byl i básník </a:t>
            </a:r>
            <a:r>
              <a:rPr lang="cs-CZ" sz="2800" b="1" u="sng" dirty="0" smtClean="0">
                <a:solidFill>
                  <a:srgbClr val="FFFF00"/>
                </a:solidFill>
              </a:rPr>
              <a:t>Jan Kollár – „Slávy dcera“ </a:t>
            </a:r>
            <a:r>
              <a:rPr lang="cs-CZ" sz="2800" b="1" dirty="0" smtClean="0"/>
              <a:t>( </a:t>
            </a:r>
            <a:r>
              <a:rPr lang="cs-CZ" sz="2800" b="1" u="sng" dirty="0" smtClean="0"/>
              <a:t>myšlenka </a:t>
            </a:r>
            <a:r>
              <a:rPr lang="cs-CZ" sz="2800" b="1" u="sng" dirty="0" err="1" smtClean="0"/>
              <a:t>panslovanství</a:t>
            </a:r>
            <a:r>
              <a:rPr lang="cs-CZ" sz="2800" b="1" u="sng" dirty="0" smtClean="0"/>
              <a:t>- </a:t>
            </a:r>
            <a:br>
              <a:rPr lang="cs-CZ" sz="2800" b="1" u="sng" dirty="0" smtClean="0"/>
            </a:br>
            <a:r>
              <a:rPr lang="cs-CZ" sz="2800" b="1" u="sng" dirty="0" smtClean="0"/>
              <a:t>  všeslovanská </a:t>
            </a:r>
            <a:r>
              <a:rPr lang="cs-CZ" sz="2800" b="1" u="sng" dirty="0" err="1" smtClean="0"/>
              <a:t>vzájemnost,protiváha</a:t>
            </a:r>
            <a:r>
              <a:rPr lang="cs-CZ" sz="2800" b="1" u="sng" dirty="0" smtClean="0"/>
              <a:t> germánského útlaku</a:t>
            </a:r>
            <a:r>
              <a:rPr lang="cs-CZ" sz="2800" b="1" dirty="0" smtClean="0"/>
              <a:t>).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8628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7408" y="5486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 – Josef Jungmann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64152" y="5486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 – František Ladislav Čelakovský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052737"/>
            <a:ext cx="5040560" cy="55446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1107901"/>
            <a:ext cx="4968552" cy="54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51784" y="2606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92D050"/>
                </a:solidFill>
              </a:rPr>
              <a:t>Přiřaď</a:t>
            </a:r>
            <a:endParaRPr lang="cs-CZ" sz="2800" b="1" u="sng" dirty="0">
              <a:solidFill>
                <a:srgbClr val="92D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83432" y="107190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Druhá generace obrozenců 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5400" y="220486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Josef </a:t>
            </a:r>
            <a:r>
              <a:rPr lang="cs-CZ" sz="2800" b="1" dirty="0"/>
              <a:t>J</a:t>
            </a:r>
            <a:r>
              <a:rPr lang="cs-CZ" sz="2800" b="1" dirty="0" smtClean="0"/>
              <a:t>ungmann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328" y="328498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„Ohlas písní ruských,</a:t>
            </a:r>
            <a:br>
              <a:rPr lang="cs-CZ" sz="2800" b="1" dirty="0" smtClean="0"/>
            </a:br>
            <a:r>
              <a:rPr lang="cs-CZ" sz="2800" b="1" dirty="0" smtClean="0"/>
              <a:t> Ohlas písní českých“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392" y="4417948"/>
            <a:ext cx="371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Slovanská vzájemnost, protiváha germanismu 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983432" y="578610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Chybějící slova v českém jazyce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40016" y="980728"/>
            <a:ext cx="400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Česko – německý slovník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400256" y="21328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Novotvary, překlady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768408" y="328498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    </a:t>
            </a:r>
            <a:r>
              <a:rPr lang="cs-CZ" sz="2800" b="1" dirty="0" err="1" smtClean="0">
                <a:solidFill>
                  <a:srgbClr val="FFFF00"/>
                </a:solidFill>
              </a:rPr>
              <a:t>Panslovanství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120336" y="450912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2. pol. 19.stol.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752184" y="5805264"/>
            <a:ext cx="2997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František Ladislav Čelakovský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3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51784" y="2606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92D050"/>
                </a:solidFill>
              </a:rPr>
              <a:t>Přiřaď</a:t>
            </a:r>
            <a:endParaRPr lang="cs-CZ" sz="2800" b="1" u="sng" dirty="0">
              <a:solidFill>
                <a:srgbClr val="92D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83432" y="107190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Druhá generace obrozenců 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5400" y="220486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Josef </a:t>
            </a:r>
            <a:r>
              <a:rPr lang="cs-CZ" sz="2800" b="1" dirty="0"/>
              <a:t>J</a:t>
            </a:r>
            <a:r>
              <a:rPr lang="cs-CZ" sz="2800" b="1" dirty="0" smtClean="0"/>
              <a:t>ungmann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328" y="328498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„Ohlas písní ruských,</a:t>
            </a:r>
            <a:br>
              <a:rPr lang="cs-CZ" sz="2800" b="1" dirty="0" smtClean="0"/>
            </a:br>
            <a:r>
              <a:rPr lang="cs-CZ" sz="2800" b="1" dirty="0" smtClean="0"/>
              <a:t> Ohlas písní českých“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392" y="4417948"/>
            <a:ext cx="3714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Slovanská vzájemnost, protiváha germanismu 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983432" y="578610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Chybějící slova v českém jazyce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40016" y="980728"/>
            <a:ext cx="400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Česko – německý slovník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400256" y="21328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Novotvary, překlady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768408" y="328498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    </a:t>
            </a:r>
            <a:r>
              <a:rPr lang="cs-CZ" sz="2800" b="1" dirty="0" err="1" smtClean="0">
                <a:solidFill>
                  <a:srgbClr val="FFFF00"/>
                </a:solidFill>
              </a:rPr>
              <a:t>Panslovanství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120336" y="450912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2. pol. 19.stol.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752184" y="5805264"/>
            <a:ext cx="2997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František Ladislav Čelakovský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9" name="Přímá spojnice se šipkou 8"/>
          <p:cNvCxnSpPr>
            <a:endCxn id="13" idx="1"/>
          </p:cNvCxnSpPr>
          <p:nvPr/>
        </p:nvCxnSpPr>
        <p:spPr>
          <a:xfrm>
            <a:off x="5159896" y="1503948"/>
            <a:ext cx="3960440" cy="326678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287688" y="1503948"/>
            <a:ext cx="3888432" cy="115212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5" idx="3"/>
          </p:cNvCxnSpPr>
          <p:nvPr/>
        </p:nvCxnSpPr>
        <p:spPr>
          <a:xfrm>
            <a:off x="3431704" y="3762038"/>
            <a:ext cx="4464496" cy="211523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4151784" y="3645024"/>
            <a:ext cx="5832648" cy="138731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8" idx="3"/>
          </p:cNvCxnSpPr>
          <p:nvPr/>
        </p:nvCxnSpPr>
        <p:spPr>
          <a:xfrm flipV="1">
            <a:off x="5807968" y="2656076"/>
            <a:ext cx="3024336" cy="339163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2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03473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Obrozenecký historik - </a:t>
            </a:r>
            <a:r>
              <a:rPr lang="cs-CZ" sz="2800" b="1" u="sng" dirty="0" smtClean="0">
                <a:solidFill>
                  <a:srgbClr val="FFFF00"/>
                </a:solidFill>
              </a:rPr>
              <a:t>František Palacký </a:t>
            </a:r>
            <a:r>
              <a:rPr lang="cs-CZ" sz="2800" b="1" dirty="0" smtClean="0"/>
              <a:t>,, nejznámější dílo-„</a:t>
            </a:r>
            <a:r>
              <a:rPr lang="cs-CZ" sz="2800" b="1" u="sng" dirty="0" smtClean="0">
                <a:solidFill>
                  <a:srgbClr val="FFFF00"/>
                </a:solidFill>
              </a:rPr>
              <a:t>Dějiny národa českého v Čechách i na Moravě</a:t>
            </a:r>
            <a:r>
              <a:rPr lang="cs-CZ" sz="2800" b="1" dirty="0" smtClean="0">
                <a:solidFill>
                  <a:srgbClr val="FFFF00"/>
                </a:solidFill>
              </a:rPr>
              <a:t>“ </a:t>
            </a:r>
            <a:r>
              <a:rPr lang="cs-CZ" sz="2800" b="1" dirty="0" smtClean="0"/>
              <a:t>– 5 dílů.  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9336" y="2564904"/>
            <a:ext cx="1180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- Spoluzakladatel </a:t>
            </a:r>
            <a:r>
              <a:rPr lang="cs-CZ" sz="2800" b="1" dirty="0"/>
              <a:t>Matice české, zakladatel moderního dějepisectví, nazýván „OTEC NÁRODA“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9336" y="3933056"/>
            <a:ext cx="1180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-Dalším významným obrozencem byl </a:t>
            </a:r>
            <a:r>
              <a:rPr lang="cs-CZ" sz="2800" b="1" u="sng" dirty="0" smtClean="0"/>
              <a:t>Pavel </a:t>
            </a:r>
            <a:r>
              <a:rPr lang="cs-CZ" sz="2800" b="1" u="sng" dirty="0"/>
              <a:t>Josef </a:t>
            </a:r>
            <a:r>
              <a:rPr lang="cs-CZ" sz="2800" b="1" u="sng" dirty="0" smtClean="0"/>
              <a:t>Šafařík, spisovatel archeolog</a:t>
            </a:r>
            <a:r>
              <a:rPr lang="cs-CZ" sz="2800" b="1" dirty="0" smtClean="0"/>
              <a:t>,  dílo - „Dějiny </a:t>
            </a:r>
            <a:r>
              <a:rPr lang="cs-CZ" sz="2800" b="1" dirty="0"/>
              <a:t>slovanských jazyků a literatur ve všech nářečích“. 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336" y="5445224"/>
            <a:ext cx="11737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 </a:t>
            </a:r>
            <a:r>
              <a:rPr lang="cs-CZ" sz="2800" b="1" dirty="0"/>
              <a:t>oboru přírodovědy dosáhli světového významu </a:t>
            </a:r>
            <a:r>
              <a:rPr lang="cs-CZ" sz="2800" b="1" u="sng" dirty="0"/>
              <a:t>Jan Evangelista Purkyně, </a:t>
            </a:r>
            <a:br>
              <a:rPr lang="cs-CZ" sz="2800" b="1" u="sng" dirty="0"/>
            </a:br>
            <a:r>
              <a:rPr lang="cs-CZ" sz="2800" b="1" u="sng" dirty="0"/>
              <a:t>(</a:t>
            </a:r>
            <a:r>
              <a:rPr lang="cs-CZ" sz="2800" b="1" u="sng" dirty="0" smtClean="0"/>
              <a:t>lékař-význam buněk </a:t>
            </a:r>
            <a:r>
              <a:rPr lang="cs-CZ" sz="2800" b="1" u="sng" dirty="0"/>
              <a:t>srdce a mozku, mikroskop</a:t>
            </a:r>
            <a:r>
              <a:rPr lang="cs-CZ" sz="2800" b="1" u="sng" dirty="0" smtClean="0"/>
              <a:t>. výzkum</a:t>
            </a:r>
            <a:r>
              <a:rPr lang="cs-CZ" sz="28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0597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196752"/>
            <a:ext cx="4536504" cy="53285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95400" y="2606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Obr.č.3 – </a:t>
            </a:r>
            <a:r>
              <a:rPr lang="cs-CZ" dirty="0" err="1" smtClean="0"/>
              <a:t>J.E.Purkyně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1196752"/>
            <a:ext cx="4752527" cy="532859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032104" y="33576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Obr.č.4 – František Palacký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03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9336" y="3818071"/>
            <a:ext cx="12072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i="1" dirty="0" smtClean="0"/>
              <a:t>Doplňuj vodorovně po řádcích:</a:t>
            </a:r>
            <a:r>
              <a:rPr lang="cs-CZ" sz="2200" dirty="0" smtClean="0"/>
              <a:t> - autor díla „Slávy dcera“ – Jan K - - - - -</a:t>
            </a:r>
            <a:br>
              <a:rPr lang="cs-CZ" sz="2200" dirty="0" smtClean="0"/>
            </a:br>
            <a:r>
              <a:rPr lang="cs-CZ" sz="2200" dirty="0" smtClean="0"/>
              <a:t>-   představitel první generace obrozenců Josef D - - - - - - - Ý</a:t>
            </a:r>
          </a:p>
          <a:p>
            <a:r>
              <a:rPr lang="cs-CZ" sz="2200" dirty="0" smtClean="0"/>
              <a:t>-  II. generace obrozenců –</a:t>
            </a:r>
            <a:r>
              <a:rPr lang="cs-CZ" sz="2200" dirty="0" err="1" smtClean="0"/>
              <a:t>lékař,objevitel</a:t>
            </a:r>
            <a:r>
              <a:rPr lang="cs-CZ" sz="2200" dirty="0" smtClean="0"/>
              <a:t> významu buněk-Jan Evangelista P - - - - - Ě</a:t>
            </a:r>
            <a:br>
              <a:rPr lang="cs-CZ" sz="2200" dirty="0" smtClean="0"/>
            </a:br>
            <a:r>
              <a:rPr lang="cs-CZ" sz="2200" dirty="0" smtClean="0"/>
              <a:t>- sporné falzifikáty o českých dějinách R - - - - - - Y Královedvorský a Zelenohorský</a:t>
            </a:r>
            <a:br>
              <a:rPr lang="cs-CZ" sz="2200" dirty="0" smtClean="0"/>
            </a:br>
            <a:r>
              <a:rPr lang="cs-CZ" sz="2200" dirty="0" smtClean="0"/>
              <a:t>- Karel Bořivoj </a:t>
            </a:r>
            <a:r>
              <a:rPr lang="cs-CZ" sz="2200" dirty="0" err="1" smtClean="0"/>
              <a:t>Presl</a:t>
            </a:r>
            <a:r>
              <a:rPr lang="cs-CZ" sz="2200" dirty="0" smtClean="0"/>
              <a:t>- objevitel botanického N - - - - - - - - Í</a:t>
            </a:r>
          </a:p>
          <a:p>
            <a:r>
              <a:rPr lang="cs-CZ" sz="2200" dirty="0" smtClean="0"/>
              <a:t>- Josef Jungmann autor díla S - - - - - - - - T (slohová čítanka)</a:t>
            </a:r>
            <a:br>
              <a:rPr lang="cs-CZ" sz="2200" dirty="0" smtClean="0"/>
            </a:br>
            <a:r>
              <a:rPr lang="cs-CZ" sz="2200" dirty="0" smtClean="0"/>
              <a:t>- autor Česko-německého slovníku – Josef J - - - - - - N</a:t>
            </a:r>
            <a:br>
              <a:rPr lang="cs-CZ" sz="2200" dirty="0" smtClean="0"/>
            </a:br>
            <a:r>
              <a:rPr lang="cs-CZ" sz="2200" dirty="0" smtClean="0"/>
              <a:t>- František Palacký, nazývaný „ O - - C   N - - - - A</a:t>
            </a:r>
            <a:br>
              <a:rPr lang="cs-CZ" sz="2200" dirty="0" smtClean="0"/>
            </a:br>
            <a:r>
              <a:rPr lang="cs-CZ" sz="2200" dirty="0" smtClean="0"/>
              <a:t> - František L - - - - - - V  Čelakovský</a:t>
            </a:r>
            <a:endParaRPr lang="cs-CZ" sz="22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089776"/>
              </p:ext>
            </p:extLst>
          </p:nvPr>
        </p:nvGraphicFramePr>
        <p:xfrm>
          <a:off x="767408" y="188640"/>
          <a:ext cx="10873208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List" r:id="rId3" imgW="7324846" imgH="3610092" progId="Excel.Sheet.12">
                  <p:embed/>
                </p:oleObj>
              </mc:Choice>
              <mc:Fallback>
                <p:oleObj name="List" r:id="rId3" imgW="7324846" imgH="36100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408" y="188640"/>
                        <a:ext cx="10873208" cy="360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07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1975</TotalTime>
  <Words>561</Words>
  <Application>Microsoft Office PowerPoint</Application>
  <PresentationFormat>Širokoúhlá obrazovka</PresentationFormat>
  <Paragraphs>91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Nebe</vt:lpstr>
      <vt:lpstr>List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pc3</cp:lastModifiedBy>
  <cp:revision>171</cp:revision>
  <dcterms:created xsi:type="dcterms:W3CDTF">2014-02-05T17:07:28Z</dcterms:created>
  <dcterms:modified xsi:type="dcterms:W3CDTF">2017-04-05T08:37:16Z</dcterms:modified>
</cp:coreProperties>
</file>