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66" r:id="rId2"/>
    <p:sldId id="285" r:id="rId3"/>
    <p:sldId id="286" r:id="rId4"/>
    <p:sldId id="289" r:id="rId5"/>
    <p:sldId id="291" r:id="rId6"/>
    <p:sldId id="293" r:id="rId7"/>
    <p:sldId id="292" r:id="rId8"/>
    <p:sldId id="294" r:id="rId9"/>
    <p:sldId id="295" r:id="rId10"/>
    <p:sldId id="296" r:id="rId11"/>
    <p:sldId id="287" r:id="rId12"/>
    <p:sldId id="290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0305" autoAdjust="0"/>
  </p:normalViewPr>
  <p:slideViewPr>
    <p:cSldViewPr>
      <p:cViewPr varScale="1">
        <p:scale>
          <a:sx n="79" d="100"/>
          <a:sy n="79" d="100"/>
        </p:scale>
        <p:origin x="92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C51530-3616-492D-AD4C-14AD9706DF69}" type="datetimeFigureOut">
              <a:rPr lang="cs-CZ" smtClean="0"/>
              <a:t>7.4.2017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9A0B8-936C-40EB-998F-725A6422DE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72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115A3-1E34-4D01-8B1A-B769E45A4761}" type="datetimeFigureOut">
              <a:rPr lang="cs-CZ" smtClean="0"/>
              <a:t>7.4.2017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E5478-E174-4FFF-A7D6-F1EED00513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5516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3EB3D-684E-4608-BC02-0985F4ACF151}" type="datetimeFigureOut">
              <a:rPr lang="cs-CZ" smtClean="0"/>
              <a:t>7.4.2017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DD91C5-A0F5-42B1-A0A4-BE190254AE6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3EB3D-684E-4608-BC02-0985F4ACF151}" type="datetimeFigureOut">
              <a:rPr lang="cs-CZ" smtClean="0"/>
              <a:t>7.4.2017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91C5-A0F5-42B1-A0A4-BE190254AE6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3EB3D-684E-4608-BC02-0985F4ACF151}" type="datetimeFigureOut">
              <a:rPr lang="cs-CZ" smtClean="0"/>
              <a:t>7.4.2017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91C5-A0F5-42B1-A0A4-BE190254AE6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3EB3D-684E-4608-BC02-0985F4ACF151}" type="datetimeFigureOut">
              <a:rPr lang="cs-CZ" smtClean="0"/>
              <a:t>7.4.2017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DD91C5-A0F5-42B1-A0A4-BE190254AE6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3EB3D-684E-4608-BC02-0985F4ACF151}" type="datetimeFigureOut">
              <a:rPr lang="cs-CZ" smtClean="0"/>
              <a:t>7.4.2017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91C5-A0F5-42B1-A0A4-BE190254AE6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3EB3D-684E-4608-BC02-0985F4ACF151}" type="datetimeFigureOut">
              <a:rPr lang="cs-CZ" smtClean="0"/>
              <a:t>7.4.2017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91C5-A0F5-42B1-A0A4-BE190254AE6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3EB3D-684E-4608-BC02-0985F4ACF151}" type="datetimeFigureOut">
              <a:rPr lang="cs-CZ" smtClean="0"/>
              <a:t>7.4.2017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DD91C5-A0F5-42B1-A0A4-BE190254AE61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3EB3D-684E-4608-BC02-0985F4ACF151}" type="datetimeFigureOut">
              <a:rPr lang="cs-CZ" smtClean="0"/>
              <a:t>7.4.2017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91C5-A0F5-42B1-A0A4-BE190254AE6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3EB3D-684E-4608-BC02-0985F4ACF151}" type="datetimeFigureOut">
              <a:rPr lang="cs-CZ" smtClean="0"/>
              <a:t>7.4.2017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91C5-A0F5-42B1-A0A4-BE190254AE6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3EB3D-684E-4608-BC02-0985F4ACF151}" type="datetimeFigureOut">
              <a:rPr lang="cs-CZ" smtClean="0"/>
              <a:t>7.4.2017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91C5-A0F5-42B1-A0A4-BE190254AE6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3EB3D-684E-4608-BC02-0985F4ACF151}" type="datetimeFigureOut">
              <a:rPr lang="cs-CZ" smtClean="0"/>
              <a:t>7.4.2017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91C5-A0F5-42B1-A0A4-BE190254AE61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A63EB3D-684E-4608-BC02-0985F4ACF151}" type="datetimeFigureOut">
              <a:rPr lang="cs-CZ" smtClean="0"/>
              <a:t>7.4.2017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DD91C5-A0F5-42B1-A0A4-BE190254AE61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alka.cz/clanek_1213.html" TargetMode="External"/><Relationship Id="rId2" Type="http://schemas.openxmlformats.org/officeDocument/2006/relationships/hyperlink" Target="http://commons.wikimedia.org/wiki/File:Samo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romoravia.blog.cz/1304/cyril-a-metodej" TargetMode="External"/><Relationship Id="rId5" Type="http://schemas.openxmlformats.org/officeDocument/2006/relationships/hyperlink" Target="http://promoravia.blog.cz/0903/kral-rostislav" TargetMode="External"/><Relationship Id="rId4" Type="http://schemas.openxmlformats.org/officeDocument/2006/relationships/hyperlink" Target="http://promoravia.blog.cz/0902/mojmir-i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188640"/>
            <a:ext cx="3967708" cy="1080120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179512" y="2056686"/>
            <a:ext cx="8784976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cs-CZ" sz="4400" b="1" dirty="0">
                <a:solidFill>
                  <a:srgbClr val="FF0000"/>
                </a:solidFill>
                <a:latin typeface="Calibri" panose="020F0502020204030204"/>
              </a:rPr>
              <a:t/>
            </a:r>
            <a:br>
              <a:rPr lang="cs-CZ" sz="4400" b="1" dirty="0">
                <a:solidFill>
                  <a:srgbClr val="FF0000"/>
                </a:solidFill>
                <a:latin typeface="Calibri" panose="020F0502020204030204"/>
              </a:rPr>
            </a:br>
            <a:r>
              <a:rPr lang="cs-CZ" sz="4400" b="1" u="sng" dirty="0" smtClean="0">
                <a:solidFill>
                  <a:srgbClr val="FF0000"/>
                </a:solidFill>
                <a:latin typeface="Calibri" panose="020F0502020204030204"/>
              </a:rPr>
              <a:t>České země na počátku dějin</a:t>
            </a:r>
            <a:endParaRPr lang="cs-CZ" sz="4400" b="1" u="sng" dirty="0">
              <a:solidFill>
                <a:srgbClr val="FF0000"/>
              </a:solidFill>
              <a:latin typeface="Calibri" panose="020F0502020204030204"/>
            </a:endParaRPr>
          </a:p>
          <a:p>
            <a:pPr lvl="0" algn="ctr"/>
            <a:endParaRPr lang="cs-CZ" sz="4400" b="1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0"/>
            <a:r>
              <a:rPr lang="cs-CZ" sz="2800" dirty="0">
                <a:solidFill>
                  <a:prstClr val="black"/>
                </a:solidFill>
                <a:latin typeface="Calibri" panose="020F0502020204030204"/>
              </a:rPr>
              <a:t>Prezentace</a:t>
            </a:r>
          </a:p>
          <a:p>
            <a:pPr lvl="0"/>
            <a:r>
              <a:rPr lang="cs-CZ" sz="2800" b="1" dirty="0" smtClean="0">
                <a:solidFill>
                  <a:prstClr val="black"/>
                </a:solidFill>
                <a:latin typeface="Calibri" panose="020F0502020204030204"/>
              </a:rPr>
              <a:t>Ivana Zelenková</a:t>
            </a:r>
            <a:endParaRPr lang="cs-CZ" sz="2800" b="1" dirty="0">
              <a:solidFill>
                <a:prstClr val="black"/>
              </a:solidFill>
              <a:latin typeface="Calibri" panose="020F0502020204030204"/>
            </a:endParaRPr>
          </a:p>
          <a:p>
            <a:pPr lvl="0"/>
            <a:r>
              <a:rPr lang="cs-CZ" sz="2800" b="1" dirty="0" smtClean="0">
                <a:solidFill>
                  <a:prstClr val="black"/>
                </a:solidFill>
                <a:latin typeface="Calibri" panose="020F0502020204030204"/>
              </a:rPr>
              <a:t>Dějepis </a:t>
            </a:r>
            <a:r>
              <a:rPr lang="cs-CZ" sz="2800" b="1" dirty="0">
                <a:solidFill>
                  <a:prstClr val="black"/>
                </a:solidFill>
                <a:latin typeface="Calibri" panose="020F0502020204030204"/>
              </a:rPr>
              <a:t>7</a:t>
            </a:r>
            <a:r>
              <a:rPr lang="cs-CZ" sz="2800" b="1" dirty="0" smtClean="0">
                <a:solidFill>
                  <a:prstClr val="black"/>
                </a:solidFill>
                <a:latin typeface="Calibri" panose="020F0502020204030204"/>
              </a:rPr>
              <a:t>. </a:t>
            </a:r>
            <a:r>
              <a:rPr lang="cs-CZ" sz="2800" b="1" dirty="0">
                <a:solidFill>
                  <a:prstClr val="black"/>
                </a:solidFill>
                <a:latin typeface="Calibri" panose="020F0502020204030204"/>
              </a:rPr>
              <a:t>třída</a:t>
            </a:r>
          </a:p>
          <a:p>
            <a:pPr lvl="0"/>
            <a:r>
              <a:rPr lang="cs-CZ" sz="2800" dirty="0">
                <a:solidFill>
                  <a:prstClr val="black"/>
                </a:solidFill>
                <a:latin typeface="Calibri" panose="020F0502020204030204"/>
              </a:rPr>
              <a:t>EU - </a:t>
            </a:r>
            <a:r>
              <a:rPr lang="cs-CZ" sz="2800" dirty="0" smtClean="0">
                <a:solidFill>
                  <a:prstClr val="black"/>
                </a:solidFill>
                <a:latin typeface="Calibri" panose="020F0502020204030204"/>
              </a:rPr>
              <a:t>5- </a:t>
            </a:r>
            <a:r>
              <a:rPr lang="cs-CZ" sz="2800" dirty="0">
                <a:solidFill>
                  <a:prstClr val="black"/>
                </a:solidFill>
                <a:latin typeface="Calibri" panose="020F0502020204030204"/>
              </a:rPr>
              <a:t>Přehled panovníků v Čechách</a:t>
            </a:r>
          </a:p>
          <a:p>
            <a:pPr lvl="0"/>
            <a:r>
              <a:rPr lang="cs-CZ" sz="2800" dirty="0" smtClean="0">
                <a:solidFill>
                  <a:prstClr val="black"/>
                </a:solidFill>
                <a:latin typeface="Calibri" panose="020F0502020204030204"/>
              </a:rPr>
              <a:t>EU-5-1- České země na počátku dějin</a:t>
            </a:r>
            <a:endParaRPr lang="cs-CZ" sz="2800" b="1" dirty="0">
              <a:solidFill>
                <a:srgbClr val="00B05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4547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059832" y="260648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 smtClean="0"/>
              <a:t>Kníže SVATOPLUK</a:t>
            </a:r>
            <a:endParaRPr lang="cs-CZ" sz="2800" b="1" u="sng" dirty="0"/>
          </a:p>
        </p:txBody>
      </p:sp>
      <p:sp>
        <p:nvSpPr>
          <p:cNvPr id="3" name="TextovéPole 2"/>
          <p:cNvSpPr txBox="1"/>
          <p:nvPr/>
        </p:nvSpPr>
        <p:spPr>
          <a:xfrm>
            <a:off x="323528" y="1052736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Synovec Rastislava (r.870 – 894), </a:t>
            </a:r>
            <a:r>
              <a:rPr lang="cs-CZ" sz="2800" b="1" dirty="0" smtClean="0">
                <a:solidFill>
                  <a:srgbClr val="FF0000"/>
                </a:solidFill>
              </a:rPr>
              <a:t>doba vrcholné</a:t>
            </a:r>
            <a:r>
              <a:rPr lang="cs-CZ" sz="2800" b="1" dirty="0">
                <a:solidFill>
                  <a:srgbClr val="FF0000"/>
                </a:solidFill>
              </a:rPr>
              <a:t> </a:t>
            </a:r>
            <a:r>
              <a:rPr lang="cs-CZ" sz="2800" b="1" dirty="0" smtClean="0">
                <a:solidFill>
                  <a:srgbClr val="FF0000"/>
                </a:solidFill>
              </a:rPr>
              <a:t>období Velkomoravské říše</a:t>
            </a:r>
            <a:r>
              <a:rPr lang="cs-CZ" sz="2800" b="1" dirty="0" smtClean="0"/>
              <a:t>. </a:t>
            </a:r>
            <a:endParaRPr lang="cs-CZ" sz="28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323528" y="3789040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- Svatopluk zemřel roku </a:t>
            </a:r>
            <a:r>
              <a:rPr lang="cs-CZ" sz="2800" b="1" dirty="0" smtClean="0"/>
              <a:t>894, před smrtí vyzýval své syny k odporu vůči Frankům a k jednotě.</a:t>
            </a:r>
            <a:endParaRPr lang="cs-CZ" sz="28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467544" y="5445224"/>
            <a:ext cx="8208912" cy="792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51520" y="5013176"/>
            <a:ext cx="87129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Mezi syny </a:t>
            </a:r>
            <a:r>
              <a:rPr lang="cs-CZ" sz="2800" b="1" dirty="0"/>
              <a:t>brzy došlo k rozbrojům, </a:t>
            </a:r>
            <a:r>
              <a:rPr lang="cs-CZ" sz="2800" b="1" dirty="0" smtClean="0">
                <a:solidFill>
                  <a:srgbClr val="FF0000"/>
                </a:solidFill>
              </a:rPr>
              <a:t>rozpad</a:t>
            </a:r>
            <a:br>
              <a:rPr lang="cs-CZ" sz="2800" b="1" dirty="0" smtClean="0">
                <a:solidFill>
                  <a:srgbClr val="FF0000"/>
                </a:solidFill>
              </a:rPr>
            </a:br>
            <a:r>
              <a:rPr lang="cs-CZ" sz="2800" b="1" dirty="0" smtClean="0">
                <a:solidFill>
                  <a:srgbClr val="FF0000"/>
                </a:solidFill>
              </a:rPr>
              <a:t>  Velkomor. říše</a:t>
            </a:r>
            <a:r>
              <a:rPr lang="cs-CZ" sz="2800" b="1" dirty="0">
                <a:solidFill>
                  <a:srgbClr val="FF0000"/>
                </a:solidFill>
              </a:rPr>
              <a:t> </a:t>
            </a:r>
            <a:r>
              <a:rPr lang="cs-CZ" sz="2800" b="1" dirty="0" smtClean="0">
                <a:solidFill>
                  <a:srgbClr val="FF0000"/>
                </a:solidFill>
              </a:rPr>
              <a:t>– koncem 10.stol.</a:t>
            </a:r>
            <a:r>
              <a:rPr lang="cs-CZ" sz="2800" b="1" dirty="0" smtClean="0"/>
              <a:t> České země</a:t>
            </a:r>
            <a:r>
              <a:rPr lang="cs-CZ" sz="2800" b="1" dirty="0"/>
              <a:t> </a:t>
            </a:r>
            <a:r>
              <a:rPr lang="cs-CZ" sz="2800" b="1" dirty="0" smtClean="0"/>
              <a:t>se pod vládou Přemyslovců vyvíjely samostatně. </a:t>
            </a:r>
            <a:endParaRPr lang="cs-CZ" sz="28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323528" y="2276872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- </a:t>
            </a:r>
            <a:r>
              <a:rPr lang="cs-CZ" sz="2800" b="1" dirty="0" smtClean="0"/>
              <a:t>Svatopluk r. </a:t>
            </a:r>
            <a:r>
              <a:rPr lang="cs-CZ" sz="2800" b="1" dirty="0"/>
              <a:t>874 získal území </a:t>
            </a:r>
            <a:r>
              <a:rPr lang="cs-CZ" sz="2800" b="1" dirty="0" smtClean="0"/>
              <a:t>řeky Visly, dále S Moravy. </a:t>
            </a:r>
            <a:r>
              <a:rPr lang="cs-CZ" sz="2800" b="1" u="sng" dirty="0">
                <a:solidFill>
                  <a:srgbClr val="FF0000"/>
                </a:solidFill>
              </a:rPr>
              <a:t>O</a:t>
            </a:r>
            <a:r>
              <a:rPr lang="cs-CZ" sz="2800" b="1" u="sng" dirty="0" smtClean="0">
                <a:solidFill>
                  <a:srgbClr val="FF0000"/>
                </a:solidFill>
              </a:rPr>
              <a:t>d r. </a:t>
            </a:r>
            <a:r>
              <a:rPr lang="cs-CZ" sz="2800" b="1" u="sng" dirty="0">
                <a:solidFill>
                  <a:srgbClr val="FF0000"/>
                </a:solidFill>
              </a:rPr>
              <a:t>888 byly V</a:t>
            </a:r>
            <a:r>
              <a:rPr lang="cs-CZ" sz="2800" b="1" u="sng" dirty="0" smtClean="0">
                <a:solidFill>
                  <a:srgbClr val="FF0000"/>
                </a:solidFill>
              </a:rPr>
              <a:t>elkomor. </a:t>
            </a:r>
            <a:r>
              <a:rPr lang="cs-CZ" sz="2800" b="1" u="sng" dirty="0">
                <a:solidFill>
                  <a:srgbClr val="FF0000"/>
                </a:solidFill>
              </a:rPr>
              <a:t>součástí také </a:t>
            </a:r>
            <a:r>
              <a:rPr lang="cs-CZ" sz="2800" b="1" u="sng" dirty="0" smtClean="0">
                <a:solidFill>
                  <a:srgbClr val="FF0000"/>
                </a:solidFill>
              </a:rPr>
              <a:t>Čechy </a:t>
            </a:r>
            <a:r>
              <a:rPr lang="cs-CZ" sz="2800" b="1" u="sng" dirty="0">
                <a:solidFill>
                  <a:srgbClr val="FF0000"/>
                </a:solidFill>
              </a:rPr>
              <a:t>a </a:t>
            </a:r>
            <a:r>
              <a:rPr lang="cs-CZ" sz="2800" b="1" dirty="0" smtClean="0"/>
              <a:t>Lužice.</a:t>
            </a:r>
            <a:r>
              <a:rPr lang="cs-CZ" sz="1600" b="1" dirty="0" smtClean="0"/>
              <a:t> </a:t>
            </a:r>
            <a:endParaRPr lang="cs-CZ" sz="1600" b="1" dirty="0"/>
          </a:p>
        </p:txBody>
      </p:sp>
    </p:spTree>
    <p:extLst>
      <p:ext uri="{BB962C8B-B14F-4D97-AF65-F5344CB8AC3E}">
        <p14:creationId xmlns:p14="http://schemas.microsoft.com/office/powerpoint/2010/main" val="136999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260648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Zdroje : </a:t>
            </a:r>
            <a:endParaRPr lang="cs-CZ" sz="28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052736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Obr. č. 1 </a:t>
            </a:r>
            <a:r>
              <a:rPr lang="cs-CZ" dirty="0"/>
              <a:t>NEZNÁMÝ. </a:t>
            </a:r>
            <a:r>
              <a:rPr lang="cs-CZ" i="1" dirty="0"/>
              <a:t>wikipedie</a:t>
            </a:r>
            <a:r>
              <a:rPr lang="cs-CZ" dirty="0"/>
              <a:t> [online]. [cit. 11.2.2014]. Dostupný na WWW: </a:t>
            </a:r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commons.wikimedia.org/wiki/File:Samo1.jpg</a:t>
            </a:r>
            <a:endParaRPr lang="cs-CZ" dirty="0" smtClean="0"/>
          </a:p>
          <a:p>
            <a:endParaRPr lang="cs-CZ" dirty="0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467544" y="1700808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Obr. Č. 2 </a:t>
            </a:r>
            <a:r>
              <a:rPr lang="cs-CZ" dirty="0"/>
              <a:t>NEZNÁMÝ. </a:t>
            </a:r>
            <a:r>
              <a:rPr lang="cs-CZ" i="1" dirty="0"/>
              <a:t>www.valka.cz</a:t>
            </a:r>
            <a:r>
              <a:rPr lang="cs-CZ" dirty="0"/>
              <a:t> [online]. [cit. 11.2.2014]. Dostupný na WWW: </a:t>
            </a:r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www.valka.cz/clanek_1213.html</a:t>
            </a:r>
            <a:endParaRPr lang="cs-CZ" dirty="0" smtClean="0"/>
          </a:p>
          <a:p>
            <a:r>
              <a:rPr lang="cs-CZ" dirty="0" smtClean="0"/>
              <a:t> </a:t>
            </a:r>
            <a:endParaRPr lang="cs-CZ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611560" y="2636912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Obr.č.3 - NEZNÁMÝ</a:t>
            </a:r>
            <a:r>
              <a:rPr lang="cs-CZ" dirty="0"/>
              <a:t>. </a:t>
            </a:r>
            <a:r>
              <a:rPr lang="cs-CZ" i="1" dirty="0"/>
              <a:t>www.promoravia.blog</a:t>
            </a:r>
            <a:r>
              <a:rPr lang="cs-CZ" dirty="0"/>
              <a:t> [online]. [cit. 11.2.2014]. Dostupný na WWW: </a:t>
            </a:r>
            <a:r>
              <a:rPr lang="cs-CZ" dirty="0">
                <a:hlinkClick r:id="rId4"/>
              </a:rPr>
              <a:t>http://</a:t>
            </a:r>
            <a:r>
              <a:rPr lang="cs-CZ" dirty="0" smtClean="0">
                <a:hlinkClick r:id="rId4"/>
              </a:rPr>
              <a:t>promoravia.blog.cz/0902/mojmir-i</a:t>
            </a:r>
            <a:endParaRPr lang="cs-CZ" dirty="0" smtClean="0"/>
          </a:p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11560" y="3645024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Obr.č.4 -</a:t>
            </a:r>
            <a:r>
              <a:rPr lang="cs-CZ" dirty="0"/>
              <a:t>NEZNÁMÝ. </a:t>
            </a:r>
            <a:r>
              <a:rPr lang="cs-CZ" i="1" dirty="0"/>
              <a:t>www.promoravia.blog</a:t>
            </a:r>
            <a:r>
              <a:rPr lang="cs-CZ" dirty="0"/>
              <a:t> [online]. [cit. 11.2.2014]. Dostupný na WWW: </a:t>
            </a:r>
            <a:r>
              <a:rPr lang="cs-CZ" dirty="0">
                <a:hlinkClick r:id="rId5"/>
              </a:rPr>
              <a:t>http://</a:t>
            </a:r>
            <a:r>
              <a:rPr lang="cs-CZ" dirty="0" smtClean="0">
                <a:hlinkClick r:id="rId5"/>
              </a:rPr>
              <a:t>promoravia.blog.cz/0903/kral-rostislav</a:t>
            </a:r>
            <a:endParaRPr lang="cs-CZ" dirty="0" smtClean="0"/>
          </a:p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611560" y="4653136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Obr.č.5 -</a:t>
            </a:r>
            <a:r>
              <a:rPr lang="cs-CZ" dirty="0"/>
              <a:t>NEZNÁMÝ. </a:t>
            </a:r>
            <a:r>
              <a:rPr lang="cs-CZ" i="1" dirty="0"/>
              <a:t>www.promoravia.blog</a:t>
            </a:r>
            <a:r>
              <a:rPr lang="cs-CZ" dirty="0"/>
              <a:t> [online]. [cit. 11.2.2014]. Dostupný na WWW: </a:t>
            </a:r>
            <a:r>
              <a:rPr lang="cs-CZ" dirty="0">
                <a:hlinkClick r:id="rId6"/>
              </a:rPr>
              <a:t>http://</a:t>
            </a:r>
            <a:r>
              <a:rPr lang="cs-CZ" dirty="0" smtClean="0">
                <a:hlinkClick r:id="rId6"/>
              </a:rPr>
              <a:t>promoravia.blog.cz/1304/cyril-a-metodej</a:t>
            </a:r>
            <a:endParaRPr lang="cs-CZ" dirty="0" smtClean="0"/>
          </a:p>
          <a:p>
            <a:r>
              <a:rPr lang="cs-CZ" dirty="0" smtClean="0"/>
              <a:t>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69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286000" y="188640"/>
            <a:ext cx="5454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cs-CZ" dirty="0">
                <a:solidFill>
                  <a:prstClr val="black"/>
                </a:solidFill>
                <a:latin typeface="Calibri" panose="020F0502020204030204"/>
              </a:rPr>
              <a:t>EU 5– Přehled panovníků v Čechách</a:t>
            </a:r>
          </a:p>
          <a:p>
            <a:pPr lvl="0" algn="ctr"/>
            <a:r>
              <a:rPr lang="cs-CZ" dirty="0">
                <a:solidFill>
                  <a:prstClr val="black"/>
                </a:solidFill>
                <a:latin typeface="Calibri" panose="020F0502020204030204"/>
              </a:rPr>
              <a:t>EU-5-1 </a:t>
            </a:r>
            <a:r>
              <a:rPr lang="cs-CZ" dirty="0" smtClean="0">
                <a:solidFill>
                  <a:prstClr val="black"/>
                </a:solidFill>
                <a:latin typeface="Calibri" panose="020F0502020204030204"/>
              </a:rPr>
              <a:t>České země na počátku dějin        DĚJEPIS </a:t>
            </a:r>
            <a:r>
              <a:rPr lang="cs-CZ" dirty="0">
                <a:solidFill>
                  <a:prstClr val="black"/>
                </a:solidFill>
                <a:latin typeface="Calibri" panose="020F0502020204030204"/>
              </a:rPr>
              <a:t>7</a:t>
            </a: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839699"/>
              </p:ext>
            </p:extLst>
          </p:nvPr>
        </p:nvGraphicFramePr>
        <p:xfrm>
          <a:off x="1115616" y="980728"/>
          <a:ext cx="7344816" cy="5352423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094547"/>
                <a:gridCol w="5250269"/>
              </a:tblGrid>
              <a:tr h="24999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Anotace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9" marR="8169" marT="8169" marB="816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Vývoj české země od jejího vzniku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9" marR="8169" marT="8169" marB="8169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99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Autor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9" marR="8169" marT="8169" marB="816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Mgr. </a:t>
                      </a:r>
                      <a:r>
                        <a:rPr lang="cs-CZ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Ivana</a:t>
                      </a:r>
                      <a:r>
                        <a:rPr lang="cs-CZ" sz="10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Zelenková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9" marR="8169" marT="8169" marB="8169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99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Jazyk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9" marR="8169" marT="8169" marB="816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Čeština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9" marR="8169" marT="8169" marB="8169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99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Očekávaný výstup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9" marR="8169" marT="8169" marB="816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Žák  se </a:t>
                      </a:r>
                      <a:r>
                        <a:rPr lang="cs-CZ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seznámí</a:t>
                      </a:r>
                      <a:r>
                        <a:rPr lang="cs-CZ" sz="10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 vývojem české země od jejího vzniku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9" marR="8169" marT="8169" marB="8169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19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Speciální vzdělávací potřeby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9" marR="8169" marT="8169" marB="816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žádné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9" marR="8169" marT="8169" marB="8169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99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Klíčová slova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9" marR="8169" marT="8169" marB="816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Sámo</a:t>
                      </a:r>
                      <a:r>
                        <a:rPr lang="cs-CZ" sz="10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,Velká</a:t>
                      </a:r>
                      <a:r>
                        <a:rPr lang="cs-CZ" sz="10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Morava, Konstantin a Metoděj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9" marR="8169" marT="8169" marB="8169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81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Druh učebního materiálu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9" marR="8169" marT="8169" marB="816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Prezentace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9" marR="8169" marT="8169" marB="8169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81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Druh interaktivity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9" marR="8169" marT="8169" marB="816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Aktivita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9" marR="8169" marT="8169" marB="8169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517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Cílová skupina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9" marR="8169" marT="8169" marB="816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Žák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9" marR="8169" marT="8169" marB="8169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81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Stupeň a typ vzdělávání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9" marR="8169" marT="8169" marB="816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základní vzdělávání – druhý stupeň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9" marR="8169" marT="8169" marB="8169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81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Typická věková skupina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9" marR="8169" marT="8169" marB="816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</a:t>
                      </a: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cs-CZ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 </a:t>
                      </a: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let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9" marR="8169" marT="8169" marB="8169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94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Datum vytvoření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9" marR="8169" marT="8169" marB="81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11.2. 2014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9" marR="8169" marT="8169" marB="8169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30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Zdroje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9" marR="8169" marT="8169" marB="816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Wikipedie.cz, Učebnice : Dějepis</a:t>
                      </a:r>
                      <a:r>
                        <a:rPr lang="cs-CZ" sz="10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Středověk, ALBRA 2011</a:t>
                      </a:r>
                      <a:r>
                        <a:rPr lang="cs-CZ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9" marR="8169" marT="8169" marB="8169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806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3568" y="116632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u="sng" dirty="0" smtClean="0"/>
              <a:t>SÁMOVA  ŘÍŠE</a:t>
            </a:r>
            <a:endParaRPr lang="cs-CZ" sz="3200" b="1" u="sng" dirty="0"/>
          </a:p>
        </p:txBody>
      </p:sp>
      <p:sp>
        <p:nvSpPr>
          <p:cNvPr id="3" name="TextovéPole 2"/>
          <p:cNvSpPr txBox="1"/>
          <p:nvPr/>
        </p:nvSpPr>
        <p:spPr>
          <a:xfrm>
            <a:off x="251520" y="980728"/>
            <a:ext cx="8892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</a:t>
            </a:r>
            <a:r>
              <a:rPr lang="cs-CZ" sz="2800" b="1" dirty="0" smtClean="0"/>
              <a:t>První Slované se na Moravě a v Čechách objevili</a:t>
            </a:r>
            <a:br>
              <a:rPr lang="cs-CZ" sz="2800" b="1" dirty="0" smtClean="0"/>
            </a:br>
            <a:r>
              <a:rPr lang="cs-CZ" sz="2800" b="1" dirty="0" smtClean="0"/>
              <a:t>  po r. 500 – povodí řeky </a:t>
            </a:r>
            <a:r>
              <a:rPr lang="cs-CZ" sz="2800" b="1" dirty="0" err="1" smtClean="0"/>
              <a:t>Labe,Ohře,Vtavy</a:t>
            </a:r>
            <a:endParaRPr lang="cs-CZ" sz="28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107504" y="2132856"/>
            <a:ext cx="89289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</a:t>
            </a:r>
            <a:r>
              <a:rPr lang="cs-CZ" sz="2800" b="1" dirty="0" smtClean="0"/>
              <a:t>Slované byly napadány Avary-r.</a:t>
            </a:r>
            <a:r>
              <a:rPr lang="cs-CZ" sz="2800" b="1" u="sng" dirty="0" smtClean="0">
                <a:solidFill>
                  <a:srgbClr val="FF0000"/>
                </a:solidFill>
              </a:rPr>
              <a:t>623</a:t>
            </a:r>
            <a:r>
              <a:rPr lang="cs-CZ" sz="2800" b="1" dirty="0"/>
              <a:t> </a:t>
            </a:r>
            <a:r>
              <a:rPr lang="cs-CZ" sz="2800" b="1" dirty="0" smtClean="0"/>
              <a:t>se</a:t>
            </a:r>
            <a:r>
              <a:rPr lang="cs-CZ" sz="2800" b="1" dirty="0"/>
              <a:t> </a:t>
            </a:r>
            <a:r>
              <a:rPr lang="cs-CZ" sz="2800" b="1" dirty="0" smtClean="0"/>
              <a:t>Slované proti</a:t>
            </a:r>
            <a:br>
              <a:rPr lang="cs-CZ" sz="2800" b="1" dirty="0" smtClean="0"/>
            </a:br>
            <a:r>
              <a:rPr lang="cs-CZ" sz="2800" b="1" dirty="0" smtClean="0"/>
              <a:t>  útokům vzbouřili- </a:t>
            </a:r>
            <a:r>
              <a:rPr lang="cs-CZ" sz="2800" b="1" u="sng" dirty="0" smtClean="0">
                <a:solidFill>
                  <a:srgbClr val="FF0000"/>
                </a:solidFill>
              </a:rPr>
              <a:t>sjednotil je franský kupec SÁMO</a:t>
            </a:r>
            <a:r>
              <a:rPr lang="cs-CZ" sz="2800" b="1" dirty="0" smtClean="0"/>
              <a:t>. </a:t>
            </a:r>
            <a:endParaRPr lang="cs-CZ" sz="28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251520" y="3356992"/>
            <a:ext cx="8712968" cy="1269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S pomocí Sáma Slované Avary pobili, Sámo byl zvolen </a:t>
            </a:r>
            <a:br>
              <a:rPr lang="cs-CZ" sz="2800" b="1" dirty="0" smtClean="0"/>
            </a:br>
            <a:r>
              <a:rPr lang="cs-CZ" sz="2800" b="1" dirty="0" smtClean="0"/>
              <a:t>  za vládce Slovanů- </a:t>
            </a:r>
            <a:r>
              <a:rPr lang="cs-CZ" sz="2800" b="1" u="sng" dirty="0" smtClean="0"/>
              <a:t>založena Sámova říše</a:t>
            </a:r>
            <a:r>
              <a:rPr lang="cs-CZ" sz="2800" b="1" dirty="0" smtClean="0"/>
              <a:t>.</a:t>
            </a:r>
            <a:endParaRPr lang="cs-CZ" sz="28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251520" y="4581128"/>
            <a:ext cx="85689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</a:t>
            </a:r>
            <a:r>
              <a:rPr lang="cs-CZ" sz="2800" b="1" u="sng" dirty="0" smtClean="0"/>
              <a:t>r.631 Sámo porazil Dagoberta z Franské říše v bitvě </a:t>
            </a:r>
            <a:br>
              <a:rPr lang="cs-CZ" sz="2800" b="1" u="sng" dirty="0" smtClean="0"/>
            </a:br>
            <a:r>
              <a:rPr lang="cs-CZ" sz="2800" b="1" u="sng" dirty="0" smtClean="0"/>
              <a:t>  u </a:t>
            </a:r>
            <a:r>
              <a:rPr lang="cs-CZ" sz="2800" b="1" u="sng" dirty="0" err="1" smtClean="0"/>
              <a:t>Wogastiburgu</a:t>
            </a:r>
            <a:r>
              <a:rPr lang="cs-CZ" sz="2800" b="1" dirty="0" smtClean="0"/>
              <a:t>. Po Sámově smrti r.659 říše zanikla.</a:t>
            </a:r>
            <a:br>
              <a:rPr lang="cs-CZ" sz="2800" b="1" dirty="0" smtClean="0"/>
            </a:br>
            <a:r>
              <a:rPr lang="cs-CZ" sz="2800" b="1" dirty="0" smtClean="0"/>
              <a:t> </a:t>
            </a:r>
            <a:endParaRPr lang="cs-CZ" sz="28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552431" y="6123350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8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251520" y="5743122"/>
            <a:ext cx="85689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Jedním </a:t>
            </a:r>
            <a:r>
              <a:rPr lang="cs-CZ" sz="2800" b="1" dirty="0"/>
              <a:t>z mnoha míst, </a:t>
            </a:r>
            <a:r>
              <a:rPr lang="cs-CZ" sz="2800" b="1" dirty="0" smtClean="0"/>
              <a:t>kde </a:t>
            </a:r>
            <a:r>
              <a:rPr lang="cs-CZ" sz="2800" b="1" dirty="0"/>
              <a:t>pevnost </a:t>
            </a:r>
            <a:r>
              <a:rPr lang="cs-CZ" sz="2800" b="1" dirty="0" err="1" smtClean="0"/>
              <a:t>Wogastisburg</a:t>
            </a:r>
            <a:r>
              <a:rPr lang="cs-CZ" sz="2800" b="1" dirty="0" smtClean="0"/>
              <a:t/>
            </a:r>
            <a:br>
              <a:rPr lang="cs-CZ" sz="2800" b="1" dirty="0" smtClean="0"/>
            </a:br>
            <a:r>
              <a:rPr lang="cs-CZ" sz="2800" b="1" dirty="0" smtClean="0"/>
              <a:t>  mohla </a:t>
            </a:r>
            <a:r>
              <a:rPr lang="cs-CZ" sz="2800" b="1" dirty="0"/>
              <a:t>stát je vrch Rubín na </a:t>
            </a:r>
            <a:r>
              <a:rPr lang="cs-CZ" sz="2800" b="1" dirty="0" smtClean="0"/>
              <a:t>Podbořansku.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92466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20688"/>
            <a:ext cx="3960440" cy="4464496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95536" y="544522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Obr.č.1 –kupec Sámo</a:t>
            </a:r>
            <a:endParaRPr lang="cs-CZ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620689"/>
            <a:ext cx="4608512" cy="4434838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4572000" y="5445224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Obr.č.2- Sámo-vítěz nad Dagobertem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93547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510" y="1"/>
            <a:ext cx="5246866" cy="908719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323528" y="1124744"/>
            <a:ext cx="3202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>
                <a:solidFill>
                  <a:prstClr val="black"/>
                </a:solidFill>
              </a:rPr>
              <a:t>1.Odkud byl Sámo? </a:t>
            </a:r>
            <a:endParaRPr lang="cs-CZ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323528" y="2474893"/>
            <a:ext cx="55446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2800" b="1" dirty="0">
                <a:solidFill>
                  <a:prstClr val="black"/>
                </a:solidFill>
              </a:rPr>
              <a:t>2.Kdy byla bitva u </a:t>
            </a:r>
            <a:r>
              <a:rPr lang="cs-CZ" sz="2800" b="1" dirty="0" err="1">
                <a:solidFill>
                  <a:prstClr val="black"/>
                </a:solidFill>
              </a:rPr>
              <a:t>Wogastisburgu</a:t>
            </a:r>
            <a:r>
              <a:rPr lang="cs-CZ" sz="2800" b="1" dirty="0">
                <a:solidFill>
                  <a:prstClr val="black"/>
                </a:solidFill>
              </a:rPr>
              <a:t>?</a:t>
            </a:r>
            <a:br>
              <a:rPr lang="cs-CZ" sz="2800" b="1" dirty="0">
                <a:solidFill>
                  <a:prstClr val="black"/>
                </a:solidFill>
              </a:rPr>
            </a:br>
            <a:endParaRPr lang="cs-CZ" sz="2800" b="1" dirty="0">
              <a:solidFill>
                <a:prstClr val="black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79512" y="3769876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prstClr val="black"/>
                </a:solidFill>
              </a:rPr>
              <a:t>3.Kde mohl být </a:t>
            </a:r>
            <a:r>
              <a:rPr lang="cs-CZ" sz="2800" b="1" dirty="0" err="1" smtClean="0">
                <a:solidFill>
                  <a:prstClr val="black"/>
                </a:solidFill>
              </a:rPr>
              <a:t>Wogastisburg</a:t>
            </a:r>
            <a:r>
              <a:rPr lang="cs-CZ" sz="2800" b="1" dirty="0" smtClean="0">
                <a:solidFill>
                  <a:prstClr val="black"/>
                </a:solidFill>
              </a:rPr>
              <a:t>?</a:t>
            </a:r>
            <a:endParaRPr lang="cs-CZ" sz="2800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251520" y="4941168"/>
            <a:ext cx="6840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2800" b="1" dirty="0" smtClean="0">
                <a:solidFill>
                  <a:prstClr val="black"/>
                </a:solidFill>
              </a:rPr>
              <a:t>4.Jaký </a:t>
            </a:r>
            <a:r>
              <a:rPr lang="cs-CZ" sz="2800" b="1" dirty="0">
                <a:solidFill>
                  <a:prstClr val="black"/>
                </a:solidFill>
              </a:rPr>
              <a:t>byl výsledek bitvy u </a:t>
            </a:r>
            <a:r>
              <a:rPr lang="cs-CZ" sz="2800" b="1" dirty="0" err="1">
                <a:solidFill>
                  <a:prstClr val="black"/>
                </a:solidFill>
              </a:rPr>
              <a:t>Wogastisburgu</a:t>
            </a:r>
            <a:r>
              <a:rPr lang="cs-CZ" sz="2800" b="1" dirty="0">
                <a:solidFill>
                  <a:prstClr val="black"/>
                </a:solidFill>
              </a:rPr>
              <a:t>?</a:t>
            </a:r>
            <a:br>
              <a:rPr lang="cs-CZ" sz="2800" b="1" dirty="0">
                <a:solidFill>
                  <a:prstClr val="black"/>
                </a:solidFill>
              </a:rPr>
            </a:br>
            <a:endParaRPr lang="cs-CZ" sz="2800" b="1" dirty="0">
              <a:solidFill>
                <a:prstClr val="black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79512" y="6021288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2800" b="1" dirty="0" smtClean="0">
                <a:solidFill>
                  <a:prstClr val="black"/>
                </a:solidFill>
              </a:rPr>
              <a:t>5. Byla </a:t>
            </a:r>
            <a:r>
              <a:rPr lang="cs-CZ" sz="2800" b="1" dirty="0">
                <a:solidFill>
                  <a:prstClr val="black"/>
                </a:solidFill>
              </a:rPr>
              <a:t>zachována Sámova říše i po jeho smrti?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3707904" y="1124744"/>
            <a:ext cx="52565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Franský </a:t>
            </a:r>
            <a:r>
              <a:rPr lang="cs-CZ" sz="2800" b="1" dirty="0" err="1" smtClean="0">
                <a:solidFill>
                  <a:srgbClr val="FF0000"/>
                </a:solidFill>
              </a:rPr>
              <a:t>kupec,zakladatel</a:t>
            </a:r>
            <a:r>
              <a:rPr lang="cs-CZ" sz="2800" b="1" dirty="0" smtClean="0">
                <a:solidFill>
                  <a:srgbClr val="FF0000"/>
                </a:solidFill>
              </a:rPr>
              <a:t> Sámovy říše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5868144" y="2473732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r.631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5076056" y="3769876"/>
            <a:ext cx="4067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Vrch Rubín-Podbořansko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6876256" y="5013176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Sámo vítěz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7452320" y="6021288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NE</a:t>
            </a:r>
            <a:endParaRPr lang="cs-CZ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26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4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339752" y="332656"/>
            <a:ext cx="4968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 smtClean="0"/>
              <a:t>VELKOMORAVSKÁ  ŘÍŠE,</a:t>
            </a:r>
            <a:br>
              <a:rPr lang="cs-CZ" sz="2800" b="1" u="sng" dirty="0" smtClean="0"/>
            </a:br>
            <a:r>
              <a:rPr lang="cs-CZ" sz="2800" b="1" dirty="0" smtClean="0"/>
              <a:t>     </a:t>
            </a:r>
            <a:r>
              <a:rPr lang="cs-CZ" sz="2800" b="1" u="sng" dirty="0" smtClean="0"/>
              <a:t>kníže MOJMÍR</a:t>
            </a:r>
            <a:endParaRPr lang="cs-CZ" sz="2800" b="1" u="sng" dirty="0"/>
          </a:p>
        </p:txBody>
      </p:sp>
      <p:sp>
        <p:nvSpPr>
          <p:cNvPr id="3" name="TextovéPole 2"/>
          <p:cNvSpPr txBox="1"/>
          <p:nvPr/>
        </p:nvSpPr>
        <p:spPr>
          <a:xfrm>
            <a:off x="257205" y="1412776"/>
            <a:ext cx="83472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2800" b="1" dirty="0" smtClean="0">
                <a:solidFill>
                  <a:prstClr val="black"/>
                </a:solidFill>
              </a:rPr>
              <a:t>- </a:t>
            </a:r>
            <a:r>
              <a:rPr lang="cs-CZ" sz="2800" b="1" u="sng" dirty="0" smtClean="0">
                <a:solidFill>
                  <a:prstClr val="black"/>
                </a:solidFill>
              </a:rPr>
              <a:t>9</a:t>
            </a:r>
            <a:r>
              <a:rPr lang="cs-CZ" sz="2800" b="1" u="sng" dirty="0">
                <a:solidFill>
                  <a:prstClr val="black"/>
                </a:solidFill>
              </a:rPr>
              <a:t>. stol</a:t>
            </a:r>
            <a:r>
              <a:rPr lang="cs-CZ" sz="2800" b="1" dirty="0">
                <a:solidFill>
                  <a:prstClr val="black"/>
                </a:solidFill>
              </a:rPr>
              <a:t>. </a:t>
            </a:r>
            <a:r>
              <a:rPr lang="cs-CZ" sz="2800" b="1" dirty="0" smtClean="0">
                <a:solidFill>
                  <a:prstClr val="black"/>
                </a:solidFill>
              </a:rPr>
              <a:t>Moravané připojili Jižní Slovensko, vznikl</a:t>
            </a:r>
            <a:r>
              <a:rPr lang="cs-CZ" sz="2800" b="1" dirty="0">
                <a:solidFill>
                  <a:prstClr val="black"/>
                </a:solidFill>
              </a:rPr>
              <a:t> </a:t>
            </a:r>
            <a:r>
              <a:rPr lang="cs-CZ" sz="2800" b="1" dirty="0" smtClean="0">
                <a:solidFill>
                  <a:prstClr val="black"/>
                </a:solidFill>
              </a:rPr>
              <a:t>první Slovanský stát –</a:t>
            </a:r>
            <a:r>
              <a:rPr lang="cs-CZ" sz="2800" b="1" u="sng" dirty="0" smtClean="0">
                <a:solidFill>
                  <a:prstClr val="black"/>
                </a:solidFill>
              </a:rPr>
              <a:t>Velká Morava</a:t>
            </a:r>
            <a:r>
              <a:rPr lang="cs-CZ" sz="2800" b="1" dirty="0" smtClean="0">
                <a:solidFill>
                  <a:prstClr val="black"/>
                </a:solidFill>
              </a:rPr>
              <a:t>.</a:t>
            </a:r>
            <a:endParaRPr lang="cs-CZ" sz="2800" b="1" dirty="0">
              <a:solidFill>
                <a:prstClr val="black"/>
              </a:solidFill>
            </a:endParaRPr>
          </a:p>
          <a:p>
            <a:r>
              <a:rPr lang="cs-CZ" sz="2800" b="1" dirty="0" smtClean="0"/>
              <a:t> </a:t>
            </a:r>
            <a:endParaRPr lang="cs-CZ" sz="28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257205" y="2492896"/>
            <a:ext cx="87792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</a:t>
            </a:r>
            <a:r>
              <a:rPr lang="cs-CZ" sz="2800" b="1" u="sng" dirty="0" smtClean="0">
                <a:solidFill>
                  <a:srgbClr val="FF0000"/>
                </a:solidFill>
              </a:rPr>
              <a:t>První historicky doložený moravský panovník- kníže</a:t>
            </a:r>
            <a:r>
              <a:rPr lang="cs-CZ" sz="2800" b="1" u="sng" dirty="0">
                <a:solidFill>
                  <a:srgbClr val="FF0000"/>
                </a:solidFill>
              </a:rPr>
              <a:t> </a:t>
            </a:r>
            <a:r>
              <a:rPr lang="cs-CZ" sz="2800" b="1" u="sng" dirty="0" smtClean="0">
                <a:solidFill>
                  <a:srgbClr val="FF0000"/>
                </a:solidFill>
              </a:rPr>
              <a:t>Mojmír</a:t>
            </a:r>
            <a:r>
              <a:rPr lang="cs-CZ" sz="2800" b="1" dirty="0" smtClean="0"/>
              <a:t>- vládl 830 -846 n.l. Vznikla dynastie </a:t>
            </a:r>
            <a:r>
              <a:rPr lang="cs-CZ" sz="2800" b="1" u="sng" dirty="0" err="1" smtClean="0"/>
              <a:t>Mojmírovců</a:t>
            </a:r>
            <a:r>
              <a:rPr lang="cs-CZ" sz="2800" b="1" u="sng" dirty="0" smtClean="0"/>
              <a:t>.</a:t>
            </a:r>
            <a:endParaRPr lang="cs-CZ" sz="2800" b="1" u="sng" dirty="0"/>
          </a:p>
        </p:txBody>
      </p:sp>
      <p:sp>
        <p:nvSpPr>
          <p:cNvPr id="5" name="TextovéPole 4"/>
          <p:cNvSpPr txBox="1"/>
          <p:nvPr/>
        </p:nvSpPr>
        <p:spPr>
          <a:xfrm>
            <a:off x="257205" y="4077072"/>
            <a:ext cx="87792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</a:t>
            </a:r>
            <a:r>
              <a:rPr lang="cs-CZ" sz="2800" b="1" u="sng" dirty="0" smtClean="0"/>
              <a:t>r. 833 podnikl vojenské tažení proti Nitranskému knížeti Pribinovi, zvítězil a připojil jeho území k Velké Moravě.</a:t>
            </a:r>
            <a:endParaRPr lang="cs-CZ" sz="2800" b="1" u="sng" dirty="0"/>
          </a:p>
        </p:txBody>
      </p:sp>
      <p:sp>
        <p:nvSpPr>
          <p:cNvPr id="6" name="TextovéPole 5"/>
          <p:cNvSpPr txBox="1"/>
          <p:nvPr/>
        </p:nvSpPr>
        <p:spPr>
          <a:xfrm>
            <a:off x="257205" y="5589240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 Mojmír uznal svrchovanost franského krále a platil</a:t>
            </a:r>
            <a:r>
              <a:rPr lang="cs-CZ" sz="2800" b="1" dirty="0"/>
              <a:t> </a:t>
            </a:r>
            <a:r>
              <a:rPr lang="cs-CZ" sz="2800" b="1" dirty="0" smtClean="0"/>
              <a:t>každoročně tribut- zabránil častým válkám.  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304032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04665"/>
            <a:ext cx="4464496" cy="527090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827584" y="594928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Obr.3 – kníže Mojmír</a:t>
            </a:r>
            <a:endParaRPr lang="cs-CZ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404665"/>
            <a:ext cx="3960439" cy="5270905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364088" y="609329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Obr.č.4 – kníže Rastislav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02213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55576" y="-27384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        </a:t>
            </a:r>
            <a:r>
              <a:rPr lang="cs-CZ" sz="2800" b="1" u="sng" dirty="0" smtClean="0"/>
              <a:t>Kníže RASTISLAV a věrozvěstové</a:t>
            </a:r>
            <a:endParaRPr lang="cs-CZ" sz="2800" b="1" u="sng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620688"/>
            <a:ext cx="8280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Po smrti Mojmíra vládl jeho syn Rastislav (846-870),Porazil východofranské vojsko a přestal platit tribut.</a:t>
            </a:r>
            <a:endParaRPr lang="cs-CZ" sz="28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288032" y="2132856"/>
            <a:ext cx="8460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</a:t>
            </a:r>
            <a:r>
              <a:rPr lang="cs-CZ" sz="2800" b="1" u="sng" dirty="0" smtClean="0">
                <a:solidFill>
                  <a:srgbClr val="FF0000"/>
                </a:solidFill>
              </a:rPr>
              <a:t>r. 863 pozval věrozvěsty Konstantina a Metoděje </a:t>
            </a:r>
            <a:r>
              <a:rPr lang="cs-CZ" sz="2800" b="1" dirty="0" smtClean="0"/>
              <a:t>(Byzantská říše),aby šířili na Velké Moravě křesťanství. </a:t>
            </a:r>
            <a:endParaRPr lang="cs-CZ" sz="28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288032" y="3645024"/>
            <a:ext cx="8532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Křesťanství šířili nejprve slovanským jazykem, přeložili</a:t>
            </a:r>
            <a:r>
              <a:rPr lang="cs-CZ" sz="2800" b="1" dirty="0"/>
              <a:t> </a:t>
            </a:r>
            <a:r>
              <a:rPr lang="cs-CZ" sz="2800" b="1" dirty="0" smtClean="0"/>
              <a:t>i části bible potřebné k bohoslužbám. </a:t>
            </a:r>
            <a:endParaRPr lang="cs-CZ" sz="28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179512" y="4869160"/>
            <a:ext cx="8964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-Později přizpůsobili řeckou abecedu </a:t>
            </a:r>
            <a:r>
              <a:rPr lang="cs-CZ" sz="2800" b="1" smtClean="0"/>
              <a:t>slovanským hláskám-</a:t>
            </a:r>
            <a:r>
              <a:rPr lang="cs-CZ" sz="2800" b="1" u="sng" smtClean="0">
                <a:solidFill>
                  <a:srgbClr val="FF0000"/>
                </a:solidFill>
              </a:rPr>
              <a:t>vznik </a:t>
            </a:r>
            <a:r>
              <a:rPr lang="cs-CZ" sz="2800" b="1" u="sng" dirty="0" smtClean="0">
                <a:solidFill>
                  <a:srgbClr val="FF0000"/>
                </a:solidFill>
              </a:rPr>
              <a:t>staroslověnštiny a hlaholice </a:t>
            </a:r>
            <a:r>
              <a:rPr lang="cs-CZ" sz="2800" b="1" dirty="0" smtClean="0"/>
              <a:t>(slovanské písmo).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0070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60647"/>
            <a:ext cx="6336703" cy="8130877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6516216" y="2276872"/>
            <a:ext cx="2627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Obr.č.5 Slovanští </a:t>
            </a:r>
            <a:r>
              <a:rPr lang="cs-CZ" b="1" dirty="0" err="1" smtClean="0"/>
              <a:t>věrozvěstové</a:t>
            </a:r>
            <a:r>
              <a:rPr lang="cs-CZ" b="1" dirty="0" smtClean="0"/>
              <a:t> Konstantin a Metoděj.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46016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1035893"/>
            <a:ext cx="79208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-</a:t>
            </a:r>
            <a:r>
              <a:rPr lang="cs-CZ" sz="2800" dirty="0"/>
              <a:t> </a:t>
            </a:r>
            <a:r>
              <a:rPr lang="cs-CZ" sz="2800" b="1" dirty="0" smtClean="0"/>
              <a:t>Věrozvěsti obhájili </a:t>
            </a:r>
            <a:r>
              <a:rPr lang="cs-CZ" sz="2800" b="1" dirty="0"/>
              <a:t>v Římě u papeže své učení- </a:t>
            </a:r>
            <a:r>
              <a:rPr lang="cs-CZ" sz="2800" b="1" dirty="0" smtClean="0"/>
              <a:t>stížnost </a:t>
            </a:r>
            <a:r>
              <a:rPr lang="cs-CZ" sz="2800" b="1" dirty="0"/>
              <a:t>franských </a:t>
            </a:r>
            <a:r>
              <a:rPr lang="cs-CZ" sz="2800" b="1" dirty="0" smtClean="0"/>
              <a:t>kněží, </a:t>
            </a:r>
            <a:r>
              <a:rPr lang="cs-CZ" sz="2800" b="1" u="sng" dirty="0" smtClean="0">
                <a:solidFill>
                  <a:srgbClr val="FF0000"/>
                </a:solidFill>
              </a:rPr>
              <a:t>založeno </a:t>
            </a:r>
            <a:r>
              <a:rPr lang="cs-CZ" sz="2800" b="1" u="sng" dirty="0">
                <a:solidFill>
                  <a:srgbClr val="FF0000"/>
                </a:solidFill>
              </a:rPr>
              <a:t>arcibiskupství</a:t>
            </a:r>
            <a:r>
              <a:rPr lang="cs-CZ" sz="2800" b="1" dirty="0"/>
              <a:t>.</a:t>
            </a:r>
          </a:p>
          <a:p>
            <a:r>
              <a:rPr lang="cs-CZ" sz="2800" dirty="0" smtClean="0"/>
              <a:t> </a:t>
            </a:r>
            <a:endParaRPr lang="cs-CZ" sz="28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2339752" y="332656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u="sng" dirty="0" smtClean="0"/>
              <a:t>KONSTANTIN A METODĚJ</a:t>
            </a:r>
            <a:endParaRPr lang="cs-CZ" sz="2800" u="sng" dirty="0"/>
          </a:p>
        </p:txBody>
      </p:sp>
      <p:sp>
        <p:nvSpPr>
          <p:cNvPr id="4" name="TextovéPole 3"/>
          <p:cNvSpPr txBox="1"/>
          <p:nvPr/>
        </p:nvSpPr>
        <p:spPr>
          <a:xfrm>
            <a:off x="467544" y="2636912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Na zpáteční cestě z Říma Konstantin vážně</a:t>
            </a:r>
            <a:br>
              <a:rPr lang="cs-CZ" sz="2800" b="1" dirty="0" smtClean="0"/>
            </a:br>
            <a:r>
              <a:rPr lang="cs-CZ" sz="2800" b="1" dirty="0" smtClean="0"/>
              <a:t>  onemocněl, v klášteře přijal jméno Cyril. </a:t>
            </a:r>
            <a:endParaRPr lang="cs-CZ" sz="28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107504" y="4005064"/>
            <a:ext cx="9036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2800" b="1" u="sng" dirty="0" smtClean="0">
                <a:solidFill>
                  <a:srgbClr val="FF0000"/>
                </a:solidFill>
              </a:rPr>
              <a:t>Po návratu Cyril zemřel, Metoděj uvězněn </a:t>
            </a:r>
            <a:r>
              <a:rPr lang="cs-CZ" sz="2800" b="1" dirty="0" smtClean="0"/>
              <a:t>knížetem Svatoplukem- synovec Rastislava, který ho svrhl -</a:t>
            </a:r>
            <a:r>
              <a:rPr lang="cs-CZ" sz="2800" b="1" u="sng" dirty="0" smtClean="0">
                <a:solidFill>
                  <a:srgbClr val="FF0000"/>
                </a:solidFill>
              </a:rPr>
              <a:t>r.870.</a:t>
            </a:r>
            <a:endParaRPr lang="cs-CZ" sz="2800" b="1" u="sng" dirty="0">
              <a:solidFill>
                <a:srgbClr val="FF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5445224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- </a:t>
            </a:r>
            <a:r>
              <a:rPr lang="cs-CZ" sz="2800" b="1" dirty="0" smtClean="0"/>
              <a:t>Metoděj byl po 3 letech na apel papeže propuštěn, zemřel r.885, Metodějovi žáci vyhnáni,slovan.obřady-zakázány.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343672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2874</TotalTime>
  <Words>601</Words>
  <Application>Microsoft Office PowerPoint</Application>
  <PresentationFormat>Předvádění na obrazovce (4:3)</PresentationFormat>
  <Paragraphs>95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9" baseType="lpstr">
      <vt:lpstr>Aharoni</vt:lpstr>
      <vt:lpstr>Calibri</vt:lpstr>
      <vt:lpstr>Franklin Gothic Book</vt:lpstr>
      <vt:lpstr>Franklin Gothic Medium</vt:lpstr>
      <vt:lpstr>Times New Roman</vt:lpstr>
      <vt:lpstr>Wingdings 2</vt:lpstr>
      <vt:lpstr>Cesta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Přehled Lucemburských panovníků</dc:title>
  <dc:creator>Zelenka Radek</dc:creator>
  <cp:lastModifiedBy>pc2</cp:lastModifiedBy>
  <cp:revision>232</cp:revision>
  <dcterms:created xsi:type="dcterms:W3CDTF">2013-11-16T17:17:08Z</dcterms:created>
  <dcterms:modified xsi:type="dcterms:W3CDTF">2017-04-07T07:30:06Z</dcterms:modified>
</cp:coreProperties>
</file>