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1847528" y="242088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u="sng" dirty="0" smtClean="0">
                <a:solidFill>
                  <a:srgbClr val="FFFF00"/>
                </a:solidFill>
              </a:rPr>
              <a:t>Člověk ve společenství lidí</a:t>
            </a:r>
            <a:endParaRPr lang="cs-CZ" sz="5400" b="1" u="sng" dirty="0">
              <a:solidFill>
                <a:srgbClr val="FFFF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8472264" y="26064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Ivana Zelenková</a:t>
            </a:r>
            <a:br>
              <a:rPr lang="cs-CZ" dirty="0" smtClean="0"/>
            </a:br>
            <a:r>
              <a:rPr lang="cs-CZ" dirty="0" smtClean="0"/>
              <a:t>12.10</a:t>
            </a:r>
            <a:r>
              <a:rPr lang="cs-CZ" dirty="0" smtClean="0"/>
              <a:t>. 2016, VO  </a:t>
            </a:r>
            <a:r>
              <a:rPr lang="cs-CZ" dirty="0"/>
              <a:t>7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623392" y="1460977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b="1" u="sng" dirty="0"/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91344" y="260648"/>
            <a:ext cx="11665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Člověk je tvor společenský</a:t>
            </a:r>
            <a:r>
              <a:rPr lang="cs-CZ" sz="3200" b="1" u="sng" dirty="0">
                <a:solidFill>
                  <a:srgbClr val="FFFF00"/>
                </a:solidFill>
              </a:rPr>
              <a:t> </a:t>
            </a:r>
            <a:r>
              <a:rPr lang="cs-CZ" sz="3200" b="1" u="sng" dirty="0" smtClean="0">
                <a:solidFill>
                  <a:srgbClr val="FFFF00"/>
                </a:solidFill>
              </a:rPr>
              <a:t>- tvoří společenské skupiny – okruh lidí, kteří se řídí stejnými pravidly, mají podobné zájmy a cíle.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4613" y="1882567"/>
            <a:ext cx="122886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/>
              <a:t>Společenské skupiny</a:t>
            </a:r>
            <a:r>
              <a:rPr lang="cs-CZ" sz="3200" b="1" u="sng" dirty="0" smtClean="0"/>
              <a:t> </a:t>
            </a:r>
            <a:r>
              <a:rPr lang="cs-CZ" sz="3200" b="1" u="sng" dirty="0" smtClean="0"/>
              <a:t>:</a:t>
            </a:r>
            <a:r>
              <a:rPr lang="cs-CZ" sz="3200" b="1" dirty="0" smtClean="0">
                <a:solidFill>
                  <a:srgbClr val="FFFF00"/>
                </a:solidFill>
              </a:rPr>
              <a:t> - </a:t>
            </a:r>
            <a:r>
              <a:rPr lang="cs-CZ" sz="3200" b="1" dirty="0" smtClean="0">
                <a:solidFill>
                  <a:srgbClr val="FFFF00"/>
                </a:solidFill>
              </a:rPr>
              <a:t>rodina</a:t>
            </a:r>
            <a:r>
              <a:rPr lang="cs-CZ" sz="3200" b="1" dirty="0" smtClean="0">
                <a:solidFill>
                  <a:srgbClr val="FFFF00"/>
                </a:solidFill>
              </a:rPr>
              <a:t/>
            </a:r>
            <a:br>
              <a:rPr lang="cs-CZ" sz="3200" b="1" dirty="0" smtClean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>                                          </a:t>
            </a:r>
            <a:r>
              <a:rPr lang="cs-CZ" sz="3200" b="1" dirty="0" smtClean="0">
                <a:solidFill>
                  <a:srgbClr val="FFFF00"/>
                </a:solidFill>
              </a:rPr>
              <a:t>  - </a:t>
            </a:r>
            <a:r>
              <a:rPr lang="cs-CZ" sz="3200" b="1" dirty="0" smtClean="0">
                <a:solidFill>
                  <a:srgbClr val="FFFF00"/>
                </a:solidFill>
              </a:rPr>
              <a:t>třídní nebo školní kolektiv </a:t>
            </a:r>
            <a:r>
              <a:rPr lang="cs-CZ" sz="3200" b="1" dirty="0" smtClean="0">
                <a:solidFill>
                  <a:srgbClr val="FFFF00"/>
                </a:solidFill>
              </a:rPr>
              <a:t/>
            </a:r>
            <a:br>
              <a:rPr lang="cs-CZ" sz="3200" b="1" dirty="0" smtClean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>                                           </a:t>
            </a:r>
            <a:r>
              <a:rPr lang="cs-CZ" sz="3200" b="1" dirty="0" smtClean="0">
                <a:solidFill>
                  <a:srgbClr val="FFFF00"/>
                </a:solidFill>
              </a:rPr>
              <a:t> </a:t>
            </a:r>
            <a:r>
              <a:rPr lang="cs-CZ" sz="3200" b="1" dirty="0" smtClean="0">
                <a:solidFill>
                  <a:srgbClr val="FFFF00"/>
                </a:solidFill>
              </a:rPr>
              <a:t>- </a:t>
            </a:r>
            <a:r>
              <a:rPr lang="cs-CZ" sz="3200" b="1" dirty="0" smtClean="0">
                <a:solidFill>
                  <a:srgbClr val="FFFF00"/>
                </a:solidFill>
              </a:rPr>
              <a:t>zájmový kroužek</a:t>
            </a:r>
            <a:r>
              <a:rPr lang="cs-CZ" sz="3200" b="1" dirty="0" smtClean="0">
                <a:solidFill>
                  <a:srgbClr val="FFFF00"/>
                </a:solidFill>
              </a:rPr>
              <a:t/>
            </a:r>
            <a:br>
              <a:rPr lang="cs-CZ" sz="3200" b="1" dirty="0" smtClean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>                                            </a:t>
            </a:r>
            <a:r>
              <a:rPr lang="cs-CZ" sz="3200" b="1" dirty="0" smtClean="0">
                <a:solidFill>
                  <a:srgbClr val="FFFF00"/>
                </a:solidFill>
              </a:rPr>
              <a:t> - </a:t>
            </a:r>
            <a:r>
              <a:rPr lang="cs-CZ" sz="3200" b="1" dirty="0" smtClean="0">
                <a:solidFill>
                  <a:srgbClr val="FFFF00"/>
                </a:solidFill>
              </a:rPr>
              <a:t>obec</a:t>
            </a:r>
            <a:br>
              <a:rPr lang="cs-CZ" sz="3200" b="1" dirty="0" smtClean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>                                             - národ</a:t>
            </a:r>
            <a:r>
              <a:rPr lang="cs-CZ" sz="3200" b="1" u="sng" dirty="0" smtClean="0"/>
              <a:t>                </a:t>
            </a:r>
            <a:endParaRPr lang="cs-CZ" sz="3200" b="1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-240705" y="4607257"/>
            <a:ext cx="1271400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/>
              <a:t>Společenské skupiny </a:t>
            </a:r>
            <a:r>
              <a:rPr lang="cs-CZ" sz="3200" b="1" u="sng" dirty="0" smtClean="0"/>
              <a:t>se z </a:t>
            </a:r>
            <a:r>
              <a:rPr lang="cs-CZ" sz="3200" b="1" u="sng" dirty="0" smtClean="0"/>
              <a:t>různých hledisek dělí podle</a:t>
            </a:r>
            <a:r>
              <a:rPr lang="cs-CZ" sz="3200" b="1" dirty="0" smtClean="0"/>
              <a:t> : </a:t>
            </a:r>
            <a:br>
              <a:rPr lang="cs-CZ" sz="3200" b="1" dirty="0" smtClean="0"/>
            </a:br>
            <a:r>
              <a:rPr lang="cs-CZ" sz="3200" b="1" dirty="0" smtClean="0"/>
              <a:t>   - velikosti – malá a velká</a:t>
            </a:r>
            <a:br>
              <a:rPr lang="cs-CZ" sz="3200" b="1" dirty="0" smtClean="0"/>
            </a:br>
            <a:r>
              <a:rPr lang="cs-CZ" sz="3200" b="1" dirty="0" smtClean="0"/>
              <a:t>   - blízkosti mezi členy skupiny- blízká a cizí</a:t>
            </a:r>
            <a:br>
              <a:rPr lang="cs-CZ" sz="3200" b="1" dirty="0" smtClean="0"/>
            </a:br>
            <a:r>
              <a:rPr lang="cs-CZ" sz="3200" b="1" dirty="0" smtClean="0"/>
              <a:t>   - stan. pravidel- organizovaná(formální) a neorganizovaná</a:t>
            </a:r>
            <a:r>
              <a:rPr lang="cs-CZ" sz="3200" b="1" dirty="0"/>
              <a:t> </a:t>
            </a:r>
            <a:r>
              <a:rPr lang="cs-CZ" sz="3200" b="1" dirty="0" smtClean="0"/>
              <a:t>(neformální)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89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19336" y="3140968"/>
            <a:ext cx="12169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Rodina –první </a:t>
            </a:r>
            <a:r>
              <a:rPr lang="cs-CZ" sz="3200" b="1" dirty="0" err="1" smtClean="0"/>
              <a:t>společ.skupina</a:t>
            </a:r>
            <a:r>
              <a:rPr lang="cs-CZ" sz="3200" b="1" dirty="0" smtClean="0"/>
              <a:t> v životě- poskytuje  pocit bezpečí, lásky,</a:t>
            </a:r>
            <a:br>
              <a:rPr lang="cs-CZ" sz="3200" b="1" dirty="0" smtClean="0"/>
            </a:br>
            <a:r>
              <a:rPr lang="cs-CZ" sz="3200" b="1" dirty="0" smtClean="0"/>
              <a:t>                   zajišťuje naše potřeby. </a:t>
            </a:r>
            <a:endParaRPr 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191344" y="836712"/>
            <a:ext cx="11881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FF00"/>
                </a:solidFill>
              </a:rPr>
              <a:t>-</a:t>
            </a:r>
            <a:r>
              <a:rPr lang="cs-CZ" sz="3200" b="1" u="sng" dirty="0"/>
              <a:t>Společnost – velká skupina lidí, s nimiž se většinou nesetkáme</a:t>
            </a:r>
            <a:r>
              <a:rPr lang="cs-CZ" sz="3200" b="1" u="sng" dirty="0" smtClean="0"/>
              <a:t>,</a:t>
            </a:r>
            <a:br>
              <a:rPr lang="cs-CZ" sz="3200" b="1" u="sng" dirty="0" smtClean="0"/>
            </a:br>
            <a:r>
              <a:rPr lang="cs-CZ" sz="3200" b="1" dirty="0" smtClean="0"/>
              <a:t>                          </a:t>
            </a:r>
            <a:r>
              <a:rPr lang="cs-CZ" sz="3200" b="1" u="sng" dirty="0"/>
              <a:t>přesto </a:t>
            </a:r>
            <a:r>
              <a:rPr lang="cs-CZ" sz="3200" b="1" u="sng" dirty="0" smtClean="0"/>
              <a:t>nás </a:t>
            </a:r>
            <a:r>
              <a:rPr lang="cs-CZ" sz="3200" b="1" u="sng" dirty="0"/>
              <a:t>ovlivňují  svou historií, kulturou, zvyky</a:t>
            </a:r>
            <a:r>
              <a:rPr lang="cs-CZ" sz="3200" b="1" u="sng" dirty="0" smtClean="0"/>
              <a:t>.</a:t>
            </a:r>
            <a:endParaRPr lang="cs-CZ" sz="3200" b="1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335360" y="4797152"/>
            <a:ext cx="119533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Funkce rodiny : </a:t>
            </a:r>
            <a:r>
              <a:rPr lang="cs-CZ" sz="3200" b="1" dirty="0" smtClean="0">
                <a:solidFill>
                  <a:srgbClr val="FFFF00"/>
                </a:solidFill>
              </a:rPr>
              <a:t> - výchovnou</a:t>
            </a:r>
            <a:br>
              <a:rPr lang="cs-CZ" sz="3200" b="1" dirty="0" smtClean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>                                - hospodářskou</a:t>
            </a:r>
            <a:br>
              <a:rPr lang="cs-CZ" sz="3200" b="1" dirty="0" smtClean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>                                - biologickou</a:t>
            </a:r>
            <a:br>
              <a:rPr lang="cs-CZ" sz="3200" b="1" dirty="0" smtClean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>                                - citovou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03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19336" y="3140968"/>
            <a:ext cx="12169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Školní třída</a:t>
            </a:r>
            <a:r>
              <a:rPr lang="cs-CZ" sz="3200" b="1" dirty="0" smtClean="0"/>
              <a:t> – skupina, kde se učíme povinnostem a pravidly, setkáváme se s úspěchy a neúspěchy, učíme se vycházet s lidmi.  </a:t>
            </a:r>
            <a:endParaRPr 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191344" y="836712"/>
            <a:ext cx="11881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-</a:t>
            </a:r>
            <a:r>
              <a:rPr lang="cs-CZ" sz="3200" b="1" u="sng" dirty="0" smtClean="0"/>
              <a:t>náhradní rodinná péče</a:t>
            </a:r>
            <a:r>
              <a:rPr lang="cs-CZ" sz="3200" b="1" dirty="0" smtClean="0"/>
              <a:t> – v případě, že rodina přestává fungovat, nebo chybí – soud určí dětí do náhradní péče.</a:t>
            </a:r>
            <a:endParaRPr lang="cs-CZ" sz="3200" b="1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335360" y="4797152"/>
            <a:ext cx="11953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Konflikt – řešení – dohoda, kompromis. Důležitá </a:t>
            </a:r>
            <a:r>
              <a:rPr lang="cs-CZ" sz="3200" b="1" u="sng" smtClean="0">
                <a:solidFill>
                  <a:srgbClr val="FFFF00"/>
                </a:solidFill>
              </a:rPr>
              <a:t>je tolerance.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54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1138</TotalTime>
  <Words>143</Words>
  <Application>Microsoft Office PowerPoint</Application>
  <PresentationFormat>Širokoúhlá obrazovka</PresentationFormat>
  <Paragraphs>11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Nebe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Iva</cp:lastModifiedBy>
  <cp:revision>174</cp:revision>
  <dcterms:created xsi:type="dcterms:W3CDTF">2014-02-05T17:07:28Z</dcterms:created>
  <dcterms:modified xsi:type="dcterms:W3CDTF">2016-10-12T12:01:27Z</dcterms:modified>
</cp:coreProperties>
</file>