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 smtClean="0">
                <a:solidFill>
                  <a:srgbClr val="FFFF00"/>
                </a:solidFill>
              </a:rPr>
              <a:t>Člověk ve společenství lidí</a:t>
            </a:r>
            <a:endParaRPr lang="cs-CZ" sz="5400" b="1" u="sng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12.10</a:t>
            </a:r>
            <a:r>
              <a:rPr lang="cs-CZ" dirty="0" smtClean="0"/>
              <a:t>. 2016, VO  </a:t>
            </a:r>
            <a:r>
              <a:rPr lang="cs-CZ" dirty="0"/>
              <a:t>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260648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Člověk je tvor společenský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- tvoří společenské skupiny – okruh lidí, kteří se řídí stejnými pravidly, mají podobné zájmy a cíle.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4613" y="1882567"/>
            <a:ext cx="12288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Společenské skupiny</a:t>
            </a:r>
            <a:r>
              <a:rPr lang="cs-CZ" sz="3200" b="1" u="sng" dirty="0" smtClean="0"/>
              <a:t> </a:t>
            </a:r>
            <a:r>
              <a:rPr lang="cs-CZ" sz="3200" b="1" u="sng" dirty="0" smtClean="0"/>
              <a:t>:</a:t>
            </a:r>
            <a:r>
              <a:rPr lang="cs-CZ" sz="3200" b="1" dirty="0" smtClean="0">
                <a:solidFill>
                  <a:srgbClr val="FFFF00"/>
                </a:solidFill>
              </a:rPr>
              <a:t> - </a:t>
            </a:r>
            <a:r>
              <a:rPr lang="cs-CZ" sz="3200" b="1" dirty="0" smtClean="0">
                <a:solidFill>
                  <a:srgbClr val="FFFF00"/>
                </a:solidFill>
              </a:rPr>
              <a:t>rodina</a:t>
            </a: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          </a:t>
            </a:r>
            <a:r>
              <a:rPr lang="cs-CZ" sz="3200" b="1" dirty="0" smtClean="0">
                <a:solidFill>
                  <a:srgbClr val="FFFF00"/>
                </a:solidFill>
              </a:rPr>
              <a:t>  - </a:t>
            </a:r>
            <a:r>
              <a:rPr lang="cs-CZ" sz="3200" b="1" dirty="0" smtClean="0">
                <a:solidFill>
                  <a:srgbClr val="FFFF00"/>
                </a:solidFill>
              </a:rPr>
              <a:t>třídní nebo školní kolektiv </a:t>
            </a: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           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dirty="0" smtClean="0">
                <a:solidFill>
                  <a:srgbClr val="FFFF00"/>
                </a:solidFill>
              </a:rPr>
              <a:t>zájmový kroužek</a:t>
            </a: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            </a:t>
            </a:r>
            <a:r>
              <a:rPr lang="cs-CZ" sz="3200" b="1" dirty="0" smtClean="0">
                <a:solidFill>
                  <a:srgbClr val="FFFF00"/>
                </a:solidFill>
              </a:rPr>
              <a:t> - </a:t>
            </a:r>
            <a:r>
              <a:rPr lang="cs-CZ" sz="3200" b="1" dirty="0" smtClean="0">
                <a:solidFill>
                  <a:srgbClr val="FFFF00"/>
                </a:solidFill>
              </a:rPr>
              <a:t>obec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             - národ</a:t>
            </a:r>
            <a:r>
              <a:rPr lang="cs-CZ" sz="3200" b="1" u="sng" dirty="0" smtClean="0"/>
              <a:t>                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-240705" y="4607257"/>
            <a:ext cx="127140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Společenské skupiny </a:t>
            </a:r>
            <a:r>
              <a:rPr lang="cs-CZ" sz="3200" b="1" u="sng" dirty="0" smtClean="0"/>
              <a:t>se z </a:t>
            </a:r>
            <a:r>
              <a:rPr lang="cs-CZ" sz="3200" b="1" u="sng" dirty="0" smtClean="0"/>
              <a:t>různých hledisek dělí podle</a:t>
            </a:r>
            <a:r>
              <a:rPr lang="cs-CZ" sz="3200" b="1" dirty="0" smtClean="0"/>
              <a:t> : </a:t>
            </a:r>
            <a:br>
              <a:rPr lang="cs-CZ" sz="3200" b="1" dirty="0" smtClean="0"/>
            </a:br>
            <a:r>
              <a:rPr lang="cs-CZ" sz="3200" b="1" dirty="0" smtClean="0"/>
              <a:t>   - velikosti – malá a velká</a:t>
            </a:r>
            <a:br>
              <a:rPr lang="cs-CZ" sz="3200" b="1" dirty="0" smtClean="0"/>
            </a:br>
            <a:r>
              <a:rPr lang="cs-CZ" sz="3200" b="1" dirty="0" smtClean="0"/>
              <a:t>   - blízkosti mezi členy skupiny- blízká a cizí</a:t>
            </a:r>
            <a:br>
              <a:rPr lang="cs-CZ" sz="3200" b="1" dirty="0" smtClean="0"/>
            </a:br>
            <a:r>
              <a:rPr lang="cs-CZ" sz="3200" b="1" dirty="0" smtClean="0"/>
              <a:t>   - stan. pravidel- organizovaná(formální) a neorganizovaná</a:t>
            </a:r>
            <a:r>
              <a:rPr lang="cs-CZ" sz="3200" b="1" dirty="0"/>
              <a:t> </a:t>
            </a:r>
            <a:r>
              <a:rPr lang="cs-CZ" sz="3200" b="1" dirty="0" smtClean="0"/>
              <a:t>(neformální)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9336" y="3140968"/>
            <a:ext cx="12169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Rodina –první </a:t>
            </a:r>
            <a:r>
              <a:rPr lang="cs-CZ" sz="3200" b="1" dirty="0" err="1" smtClean="0"/>
              <a:t>společ.skupina</a:t>
            </a:r>
            <a:r>
              <a:rPr lang="cs-CZ" sz="3200" b="1" dirty="0" smtClean="0"/>
              <a:t> v životě- poskytuje  pocit bezpečí, lásky,</a:t>
            </a:r>
            <a:br>
              <a:rPr lang="cs-CZ" sz="3200" b="1" dirty="0" smtClean="0"/>
            </a:br>
            <a:r>
              <a:rPr lang="cs-CZ" sz="3200" b="1" dirty="0" smtClean="0"/>
              <a:t>                   zajišťuje naše potřeby.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83671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/>
              <a:t>Společnost – velká skupina lidí, s nimiž se většinou nesetkáme</a:t>
            </a:r>
            <a:r>
              <a:rPr lang="cs-CZ" sz="3200" b="1" u="sng" dirty="0" smtClean="0"/>
              <a:t>,</a:t>
            </a:r>
            <a:br>
              <a:rPr lang="cs-CZ" sz="3200" b="1" u="sng" dirty="0" smtClean="0"/>
            </a:br>
            <a:r>
              <a:rPr lang="cs-CZ" sz="3200" b="1" dirty="0" smtClean="0"/>
              <a:t>                          </a:t>
            </a:r>
            <a:r>
              <a:rPr lang="cs-CZ" sz="3200" b="1" u="sng" dirty="0"/>
              <a:t>přesto </a:t>
            </a:r>
            <a:r>
              <a:rPr lang="cs-CZ" sz="3200" b="1" u="sng" dirty="0" smtClean="0"/>
              <a:t>nás </a:t>
            </a:r>
            <a:r>
              <a:rPr lang="cs-CZ" sz="3200" b="1" u="sng" dirty="0"/>
              <a:t>ovlivňují  svou historií, kulturou, zvyky</a:t>
            </a:r>
            <a:r>
              <a:rPr lang="cs-CZ" sz="3200" b="1" u="sng" dirty="0" smtClean="0"/>
              <a:t>.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4797152"/>
            <a:ext cx="119533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Funkce rodiny : </a:t>
            </a:r>
            <a:r>
              <a:rPr lang="cs-CZ" sz="3200" b="1" dirty="0" smtClean="0">
                <a:solidFill>
                  <a:srgbClr val="FFFF00"/>
                </a:solidFill>
              </a:rPr>
              <a:t> - výchovnou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- hospodářskou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- biologickou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 - citovou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9336" y="3140968"/>
            <a:ext cx="12169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Školní třída</a:t>
            </a:r>
            <a:r>
              <a:rPr lang="cs-CZ" sz="3200" b="1" dirty="0" smtClean="0"/>
              <a:t> – skupina, kde se učíme povinnostem a pravidly, setkáváme se s úspěchy a neúspěchy, učíme se vycházet s lidmi. 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83671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u="sng" dirty="0" smtClean="0"/>
              <a:t>náhradní rodinná péče</a:t>
            </a:r>
            <a:r>
              <a:rPr lang="cs-CZ" sz="3200" b="1" dirty="0" smtClean="0"/>
              <a:t> – v případě, že rodina přestává fungovat, nebo chybí – soud určí dětí do náhradní péče.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4797152"/>
            <a:ext cx="1195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Konflikt – řešení – dohoda, kompromis. Důležitá </a:t>
            </a:r>
            <a:r>
              <a:rPr lang="cs-CZ" sz="3200" b="1" u="sng" smtClean="0">
                <a:solidFill>
                  <a:srgbClr val="FFFF00"/>
                </a:solidFill>
              </a:rPr>
              <a:t>je tolerance.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54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1138</TotalTime>
  <Words>143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174</cp:revision>
  <dcterms:created xsi:type="dcterms:W3CDTF">2014-02-05T17:07:28Z</dcterms:created>
  <dcterms:modified xsi:type="dcterms:W3CDTF">2016-10-12T12:01:27Z</dcterms:modified>
</cp:coreProperties>
</file>