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9" r:id="rId4"/>
    <p:sldId id="277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3D30-ABFC-4FB8-9BCE-266724D8A478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DE469-AB91-49BE-BC9A-96FE58B48A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13D30-ABFC-4FB8-9BCE-266724D8A478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DE469-AB91-49BE-BC9A-96FE58B48AC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51384" y="260649"/>
            <a:ext cx="7848871" cy="92333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FFFF00"/>
                </a:solidFill>
              </a:rPr>
              <a:t>Objevuje se ČLOVĚK – HOMO HABILIS</a:t>
            </a:r>
            <a:r>
              <a:rPr lang="cs-CZ" b="1" dirty="0" smtClean="0">
                <a:solidFill>
                  <a:srgbClr val="FFFF00"/>
                </a:solidFill>
              </a:rPr>
              <a:t/>
            </a:r>
            <a:br>
              <a:rPr lang="cs-CZ" b="1" dirty="0" smtClean="0">
                <a:solidFill>
                  <a:srgbClr val="FFFF00"/>
                </a:solidFill>
              </a:rPr>
            </a:br>
            <a:r>
              <a:rPr lang="cs-CZ" b="1" dirty="0" smtClean="0">
                <a:solidFill>
                  <a:srgbClr val="FFFF00"/>
                </a:solidFill>
              </a:rPr>
              <a:t>( člověk zručný)</a:t>
            </a:r>
            <a:endParaRPr lang="cs-CZ" b="1" u="sng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19337" y="1556792"/>
            <a:ext cx="115212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Nejstarší pozůstatky lidských koster ze starší doby kamenné byly</a:t>
            </a:r>
            <a:br>
              <a:rPr lang="cs-CZ" sz="3200" b="1" dirty="0" smtClean="0"/>
            </a:br>
            <a:r>
              <a:rPr lang="cs-CZ" sz="3200" b="1" dirty="0" smtClean="0"/>
              <a:t>   nalezeny ve V Africe.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-42870" y="3031821"/>
            <a:ext cx="12025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- 2,3 – 1,4 mil. př. Kr. – </a:t>
            </a:r>
            <a:r>
              <a:rPr lang="cs-CZ" sz="3200" b="1" u="sng" dirty="0" smtClean="0">
                <a:solidFill>
                  <a:srgbClr val="FFFF00"/>
                </a:solidFill>
              </a:rPr>
              <a:t>člověk zručný – HOMO HABILIS.</a:t>
            </a:r>
            <a:r>
              <a:rPr lang="cs-CZ" sz="3200" b="1" dirty="0" smtClean="0"/>
              <a:t> 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" y="4212377"/>
            <a:ext cx="12504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Žili v malých tlupách, neměli trvalé sídlo – stále putovali za potravou. 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18036" y="260648"/>
            <a:ext cx="217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cs-CZ" dirty="0"/>
              <a:t>8</a:t>
            </a:r>
            <a:r>
              <a:rPr lang="fi-FI" dirty="0" smtClean="0"/>
              <a:t>.</a:t>
            </a:r>
            <a:r>
              <a:rPr lang="cs-CZ" dirty="0" smtClean="0"/>
              <a:t>10</a:t>
            </a:r>
            <a:r>
              <a:rPr lang="fi-FI" dirty="0" smtClean="0"/>
              <a:t>.2014         </a:t>
            </a:r>
            <a:r>
              <a:rPr lang="fi-FI" dirty="0"/>
              <a:t>D 6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7" y="5445224"/>
            <a:ext cx="11809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Živili se sběrem kořínků, plodů, </a:t>
            </a:r>
            <a:r>
              <a:rPr lang="cs-CZ" sz="3200" b="1" dirty="0" err="1" smtClean="0"/>
              <a:t>bobulí,vajec</a:t>
            </a:r>
            <a:r>
              <a:rPr lang="cs-CZ" sz="3200" b="1" dirty="0" smtClean="0"/>
              <a:t>, červů a drobných </a:t>
            </a:r>
            <a:br>
              <a:rPr lang="cs-CZ" sz="3200" b="1" dirty="0" smtClean="0"/>
            </a:br>
            <a:r>
              <a:rPr lang="cs-CZ" sz="3200" b="1" dirty="0" smtClean="0"/>
              <a:t>   živočichů.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4" grpId="0"/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51383" y="188640"/>
            <a:ext cx="482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Obr.č.1 – podoba člověka zručného</a:t>
            </a:r>
            <a:endParaRPr 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5" y="980728"/>
            <a:ext cx="4824536" cy="57606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265" y="3861048"/>
            <a:ext cx="3456383" cy="288032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120336" y="324491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Obr.č.2 - Pazourek</a:t>
            </a:r>
            <a:endParaRPr lang="cs-CZ" sz="20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936" y="1014983"/>
            <a:ext cx="2880322" cy="284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35361" y="609600"/>
            <a:ext cx="10481866" cy="1456267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6" y="692696"/>
            <a:ext cx="1188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Nutnost dorozumívání vedla ke vzniku jednoduché řeči.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3352" y="1844824"/>
            <a:ext cx="11377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Uměl užívat oheň, ale neuměl ho rozdělat.</a:t>
            </a:r>
            <a:r>
              <a:rPr lang="cs-CZ" sz="3200" b="1" dirty="0"/>
              <a:t> </a:t>
            </a:r>
            <a:r>
              <a:rPr lang="cs-CZ" sz="3200" b="1" dirty="0" smtClean="0"/>
              <a:t>Získával ho z úderu </a:t>
            </a:r>
            <a:r>
              <a:rPr lang="cs-CZ" sz="3200" b="1" dirty="0"/>
              <a:t>blesku ( později křemen</a:t>
            </a:r>
            <a:r>
              <a:rPr lang="cs-CZ" sz="3200" b="1" dirty="0" smtClean="0"/>
              <a:t>) a pečlivě ho uchovával. 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3356992"/>
            <a:ext cx="11881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Pohyboval se po 2 končetinách, výška cca. 120 – 140 </a:t>
            </a:r>
            <a:r>
              <a:rPr lang="cs-CZ" sz="3200" b="1" dirty="0" err="1" smtClean="0"/>
              <a:t>cm,váha</a:t>
            </a:r>
            <a:r>
              <a:rPr lang="cs-CZ" sz="3200" b="1" dirty="0" smtClean="0"/>
              <a:t> 40 kg,</a:t>
            </a:r>
            <a:br>
              <a:rPr lang="cs-CZ" sz="3200" b="1" dirty="0" smtClean="0"/>
            </a:br>
            <a:r>
              <a:rPr lang="cs-CZ" sz="3200" b="1" dirty="0" smtClean="0"/>
              <a:t>ploché </a:t>
            </a:r>
            <a:r>
              <a:rPr lang="cs-CZ" sz="3200" b="1" dirty="0" err="1" smtClean="0"/>
              <a:t>čelo,výrazné</a:t>
            </a:r>
            <a:r>
              <a:rPr lang="cs-CZ" sz="3200" b="1" dirty="0" smtClean="0"/>
              <a:t> nadočnicové oblouky, silná dolní čelist bez brady.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endParaRPr lang="cs-CZ" sz="3200" b="1" u="sng" dirty="0" smtClean="0"/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3352" y="26064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3352" y="5085184"/>
            <a:ext cx="1158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-Příliš dlouhé ruce – ale byla patrná opozice palce proti ostatním </a:t>
            </a:r>
            <a:br>
              <a:rPr lang="cs-CZ" sz="3200" b="1" dirty="0"/>
            </a:br>
            <a:r>
              <a:rPr lang="cs-CZ" sz="3200" b="1" dirty="0"/>
              <a:t>  prstům – mohl používat </a:t>
            </a:r>
            <a:r>
              <a:rPr lang="cs-CZ" sz="3200" b="1" u="sng" dirty="0" smtClean="0"/>
              <a:t>nástroje z kamene – pazourek.</a:t>
            </a:r>
            <a:r>
              <a:rPr lang="cs-CZ" sz="3200" b="1" dirty="0" smtClean="0"/>
              <a:t> </a:t>
            </a:r>
            <a:r>
              <a:rPr lang="cs-CZ" sz="3200" b="1" i="1" dirty="0" smtClean="0"/>
              <a:t> </a:t>
            </a: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41810038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79776" y="188640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Spoj čarou správná slova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75420" y="827130"/>
            <a:ext cx="226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Člověk zručný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67408" y="220486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Nutnost dorozumívat se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67408" y="4705980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Výška 120 – 140 cm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32104" y="112474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Vznik jednoduché řeči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176120" y="206084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Homo </a:t>
            </a:r>
            <a:r>
              <a:rPr lang="cs-CZ" sz="2800" b="1" dirty="0" err="1">
                <a:solidFill>
                  <a:srgbClr val="FFFF00"/>
                </a:solidFill>
              </a:rPr>
              <a:t>H</a:t>
            </a:r>
            <a:r>
              <a:rPr lang="cs-CZ" sz="2800" b="1" dirty="0" err="1" smtClean="0">
                <a:solidFill>
                  <a:srgbClr val="FFFF00"/>
                </a:solidFill>
              </a:rPr>
              <a:t>abilis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32104" y="321297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Neuměli ho rozdělat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320136" y="479715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2,3 – 1,4 mil. př.Kr.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351473" y="5733256"/>
            <a:ext cx="2344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Váha 40 kg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51384" y="58772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Užívali oheň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3432" y="342900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Příchod člověka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430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79776" y="18864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ŘEŠENÍ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75420" y="827130"/>
            <a:ext cx="2268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Člověk zručný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67408" y="220486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Nutnost dorozumívat se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67408" y="4705980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Výška 120 – 140 cm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32104" y="112474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Vznik jednoduché řeči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176120" y="206084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Homo </a:t>
            </a:r>
            <a:r>
              <a:rPr lang="cs-CZ" sz="2800" b="1" dirty="0" err="1">
                <a:solidFill>
                  <a:srgbClr val="FFFF00"/>
                </a:solidFill>
              </a:rPr>
              <a:t>H</a:t>
            </a:r>
            <a:r>
              <a:rPr lang="cs-CZ" sz="2800" b="1" dirty="0" err="1" smtClean="0">
                <a:solidFill>
                  <a:srgbClr val="FFFF00"/>
                </a:solidFill>
              </a:rPr>
              <a:t>abilis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32104" y="321297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Neuměli ho rozdělat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320136" y="479715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2,3 – 1,4 mil. př.Kr.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351473" y="5733256"/>
            <a:ext cx="2344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Váha 40 kg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51384" y="58772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Užívali oheň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3432" y="342900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Příchod člověka</a:t>
            </a:r>
            <a:endParaRPr lang="cs-CZ" sz="2800" b="1" dirty="0"/>
          </a:p>
        </p:txBody>
      </p:sp>
      <p:cxnSp>
        <p:nvCxnSpPr>
          <p:cNvPr id="15" name="Přímá spojnice se šipkou 14"/>
          <p:cNvCxnSpPr>
            <a:stCxn id="3" idx="3"/>
            <a:endCxn id="9" idx="1"/>
          </p:cNvCxnSpPr>
          <p:nvPr/>
        </p:nvCxnSpPr>
        <p:spPr>
          <a:xfrm>
            <a:off x="3143672" y="1088740"/>
            <a:ext cx="4032448" cy="123371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endCxn id="8" idx="1"/>
          </p:cNvCxnSpPr>
          <p:nvPr/>
        </p:nvCxnSpPr>
        <p:spPr>
          <a:xfrm flipV="1">
            <a:off x="4511824" y="1386354"/>
            <a:ext cx="2520280" cy="119771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11" idx="1"/>
          </p:cNvCxnSpPr>
          <p:nvPr/>
        </p:nvCxnSpPr>
        <p:spPr>
          <a:xfrm>
            <a:off x="3431704" y="3736196"/>
            <a:ext cx="3888432" cy="132256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endCxn id="12" idx="1"/>
          </p:cNvCxnSpPr>
          <p:nvPr/>
        </p:nvCxnSpPr>
        <p:spPr>
          <a:xfrm>
            <a:off x="3863752" y="5058762"/>
            <a:ext cx="3487721" cy="93610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2639616" y="3573016"/>
            <a:ext cx="4320480" cy="252028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1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1337</TotalTime>
  <Words>206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Objevuje se ČLOVĚK – HOMO HABILIS ( člověk zručný)</vt:lpstr>
      <vt:lpstr>Prezentace aplikace PowerPoint</vt:lpstr>
      <vt:lpstr>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NTB6</cp:lastModifiedBy>
  <cp:revision>171</cp:revision>
  <dcterms:created xsi:type="dcterms:W3CDTF">2014-02-07T15:47:24Z</dcterms:created>
  <dcterms:modified xsi:type="dcterms:W3CDTF">2020-10-20T14:04:39Z</dcterms:modified>
</cp:coreProperties>
</file>