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9" r:id="rId4"/>
    <p:sldId id="267" r:id="rId5"/>
    <p:sldId id="270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Filip_II._Makedonsk%C3%BD#mediaviewer/Soubor:Filip_II_Macedonia.jpg" TargetMode="External"/><Relationship Id="rId2" Type="http://schemas.openxmlformats.org/officeDocument/2006/relationships/hyperlink" Target="http://cs.wikipedia.org/wiki/Alexandr_Makedonsk%C3%BD#mediaviewer/Soubor:Aleksander-d-store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51384" y="260649"/>
            <a:ext cx="7848871" cy="92333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FF00"/>
                </a:solidFill>
              </a:rPr>
              <a:t>Řím REPUBLIKOU</a:t>
            </a:r>
            <a:endParaRPr lang="cs-CZ" b="1" u="sng" dirty="0">
              <a:solidFill>
                <a:srgbClr val="FFFF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27448" y="22794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79848" y="24318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91345" y="1260049"/>
            <a:ext cx="11593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Po vyhnání etruských králů cca. 510 př. Kr. se stal </a:t>
            </a:r>
            <a:r>
              <a:rPr lang="cs-CZ" sz="3200" b="1" u="sng" dirty="0">
                <a:solidFill>
                  <a:srgbClr val="FFFF00"/>
                </a:solidFill>
              </a:rPr>
              <a:t>Ř</a:t>
            </a:r>
            <a:r>
              <a:rPr lang="cs-CZ" sz="3200" b="1" u="sng" dirty="0" smtClean="0">
                <a:solidFill>
                  <a:srgbClr val="FFFF00"/>
                </a:solidFill>
              </a:rPr>
              <a:t>ím republikou</a:t>
            </a:r>
            <a:r>
              <a:rPr lang="cs-CZ" sz="3200" b="1" u="sng" dirty="0" smtClean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2348880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-V </a:t>
            </a:r>
            <a:r>
              <a:rPr lang="cs-CZ" sz="3200" b="1" u="sng" dirty="0" smtClean="0"/>
              <a:t>čele republiky byli 2 volení úředníci- konzulové,</a:t>
            </a:r>
            <a:r>
              <a:rPr lang="cs-CZ" sz="3200" b="1" dirty="0" smtClean="0"/>
              <a:t> byli voleni na 1 rok a byli nejvyššími soudci, správci i vojevůdci stejné pravomoci.</a:t>
            </a:r>
            <a:endParaRPr lang="cs-CZ" sz="3200" b="1" u="sng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4007966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-V době války se střídali každý den ve velení vojska, občané se mohli proti jejich rozsudku odvolat ke shromáždění lidu.</a:t>
            </a:r>
            <a:endParaRPr lang="cs-CZ" sz="3200" b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9318036" y="260648"/>
            <a:ext cx="2178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Mgr. Ivana Zelenková</a:t>
            </a:r>
            <a:br>
              <a:rPr lang="fi-FI" dirty="0"/>
            </a:br>
            <a:r>
              <a:rPr lang="cs-CZ" dirty="0" smtClean="0"/>
              <a:t>21</a:t>
            </a:r>
            <a:r>
              <a:rPr lang="fi-FI" dirty="0" smtClean="0"/>
              <a:t>.</a:t>
            </a:r>
            <a:r>
              <a:rPr lang="cs-CZ" dirty="0"/>
              <a:t>5</a:t>
            </a:r>
            <a:r>
              <a:rPr lang="fi-FI" dirty="0" smtClean="0"/>
              <a:t>.2014         </a:t>
            </a:r>
            <a:r>
              <a:rPr lang="fi-FI" dirty="0"/>
              <a:t>D 6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9336" y="5517232"/>
            <a:ext cx="12385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Poradní sbor – SENÁT </a:t>
            </a:r>
            <a:r>
              <a:rPr lang="cs-CZ" sz="3200" b="1" dirty="0" smtClean="0"/>
              <a:t>posílil svůj vliv (rozhodoval ale i o válce </a:t>
            </a:r>
            <a:r>
              <a:rPr lang="cs-CZ" sz="3200" b="1" smtClean="0"/>
              <a:t>či míru),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v době ohrožení-volen </a:t>
            </a:r>
            <a:r>
              <a:rPr lang="cs-CZ" sz="3200" b="1" u="sng" dirty="0" smtClean="0"/>
              <a:t>DIKTÁTOR</a:t>
            </a:r>
            <a:r>
              <a:rPr lang="cs-CZ" sz="3200" b="1" dirty="0" smtClean="0"/>
              <a:t>- na půl roku-neomezené pravomoci.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328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4" grpId="0"/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9336" y="836712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Důležitou úlohou ve správě Říma hrála také </a:t>
            </a:r>
            <a:r>
              <a:rPr lang="cs-CZ" sz="3200" b="1" u="sng" dirty="0" smtClean="0"/>
              <a:t>shromáždění lidu- tzv. SNĚMY</a:t>
            </a:r>
            <a:r>
              <a:rPr lang="cs-CZ" sz="3200" b="1" dirty="0" smtClean="0"/>
              <a:t>, které však mohl svolat úředník.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924944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Svobodní Římané se dělili na</a:t>
            </a:r>
            <a:r>
              <a:rPr lang="cs-CZ" sz="3200" b="1" u="sng" dirty="0" smtClean="0">
                <a:solidFill>
                  <a:srgbClr val="FFC000"/>
                </a:solidFill>
              </a:rPr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2 základní skupiny- PATRICIE a PLEBEJE</a:t>
            </a:r>
            <a:r>
              <a:rPr lang="cs-CZ" sz="3200" b="1" u="sng" dirty="0" smtClean="0">
                <a:solidFill>
                  <a:srgbClr val="FFC000"/>
                </a:solidFill>
              </a:rPr>
              <a:t>.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(páter= otec, původní svobodní obyvatelé- vlastnili většinu půdy,</a:t>
            </a:r>
            <a:br>
              <a:rPr lang="cs-CZ" sz="3200" b="1" dirty="0" smtClean="0"/>
            </a:br>
            <a:r>
              <a:rPr lang="cs-CZ" sz="3200" b="1" dirty="0" smtClean="0"/>
              <a:t>   plebs= </a:t>
            </a:r>
            <a:r>
              <a:rPr lang="cs-CZ" sz="3200" b="1" dirty="0" err="1" smtClean="0"/>
              <a:t>lid,potomci</a:t>
            </a:r>
            <a:r>
              <a:rPr lang="cs-CZ" sz="3200" b="1" dirty="0" smtClean="0"/>
              <a:t> pozdějších přistěhovalců-rolníci, </a:t>
            </a:r>
            <a:r>
              <a:rPr lang="cs-CZ" sz="3200" b="1" dirty="0" err="1" smtClean="0"/>
              <a:t>řemeslníci,obch</a:t>
            </a:r>
            <a:r>
              <a:rPr lang="cs-CZ" sz="3200" b="1" dirty="0" smtClean="0"/>
              <a:t>.).</a:t>
            </a:r>
            <a:endParaRPr lang="cs-CZ" sz="3200" b="1" u="sng" dirty="0">
              <a:solidFill>
                <a:srgbClr val="FFC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550852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Patriciové i plebejové měli své zástupce v senátu.Patriciové ale měli většinu práv, plebejové – více povinností-hlavně daně.</a:t>
            </a:r>
            <a:endParaRPr lang="cs-CZ" sz="3200" b="1" u="sng" dirty="0" smtClean="0"/>
          </a:p>
        </p:txBody>
      </p:sp>
      <p:sp>
        <p:nvSpPr>
          <p:cNvPr id="6" name="Obdélník 5"/>
          <p:cNvSpPr/>
          <p:nvPr/>
        </p:nvSpPr>
        <p:spPr>
          <a:xfrm>
            <a:off x="9686802" y="751344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003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055440" y="33265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Obr.č.1 – vlajka </a:t>
            </a:r>
            <a:r>
              <a:rPr lang="cs-CZ" dirty="0" err="1"/>
              <a:t>ř</a:t>
            </a:r>
            <a:r>
              <a:rPr lang="cs-CZ" dirty="0" err="1" smtClean="0"/>
              <a:t>imské</a:t>
            </a:r>
            <a:r>
              <a:rPr lang="cs-CZ" dirty="0" smtClean="0"/>
              <a:t> republiky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960096" y="40466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Obr.č</a:t>
            </a:r>
            <a:r>
              <a:rPr lang="cs-CZ" dirty="0" smtClean="0"/>
              <a:t>. 2 –  Znak římské republiky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5" y="1795462"/>
            <a:ext cx="4824535" cy="458586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976" y="1795462"/>
            <a:ext cx="5184576" cy="458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8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9336" y="836712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> Další skupinou byli OTROCI- </a:t>
            </a:r>
            <a:r>
              <a:rPr lang="cs-CZ" sz="3200" b="1"/>
              <a:t>většinou </a:t>
            </a:r>
            <a:r>
              <a:rPr lang="cs-CZ" sz="3200" b="1" smtClean="0"/>
              <a:t>zajatci  a dlužníci. 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3429000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-</a:t>
            </a:r>
            <a:r>
              <a:rPr lang="cs-CZ" sz="3200" b="1" dirty="0"/>
              <a:t>Mezi patricii a plebejci docházelo ke sporům–plebejové odešli z Říma,</a:t>
            </a:r>
            <a:br>
              <a:rPr lang="cs-CZ" sz="3200" b="1" dirty="0"/>
            </a:br>
            <a:r>
              <a:rPr lang="cs-CZ" sz="3200" b="1" dirty="0"/>
              <a:t>   návrat za podmínky – odpuštění dluhů a ustanovení </a:t>
            </a:r>
            <a:r>
              <a:rPr lang="cs-CZ" sz="3200" b="1" u="sng" dirty="0">
                <a:solidFill>
                  <a:srgbClr val="FFFF00"/>
                </a:solidFill>
              </a:rPr>
              <a:t>TRIBUNŮ LIDU</a:t>
            </a:r>
            <a:r>
              <a:rPr lang="cs-CZ" sz="3200" b="1" dirty="0" smtClean="0">
                <a:solidFill>
                  <a:srgbClr val="FFFF00"/>
                </a:solidFill>
              </a:rPr>
              <a:t>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566124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Tribuni </a:t>
            </a:r>
            <a:r>
              <a:rPr lang="cs-CZ" sz="3200" b="1" dirty="0" smtClean="0"/>
              <a:t>– právo zatýkat, soudit a měli </a:t>
            </a:r>
            <a:r>
              <a:rPr lang="cs-CZ" sz="3200" b="1" u="sng" dirty="0" smtClean="0"/>
              <a:t>právo VETA, </a:t>
            </a:r>
            <a:r>
              <a:rPr lang="cs-CZ" sz="3200" b="1" dirty="0" smtClean="0"/>
              <a:t>voleni na 1 rok,</a:t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r>
              <a:rPr lang="cs-CZ" sz="3200" b="1" u="sng" dirty="0" smtClean="0"/>
              <a:t>byli </a:t>
            </a:r>
            <a:r>
              <a:rPr lang="cs-CZ" sz="3200" b="1" u="sng" dirty="0" err="1" smtClean="0"/>
              <a:t>nedotknutelní.</a:t>
            </a:r>
            <a:r>
              <a:rPr lang="cs-CZ" sz="3200" b="1" dirty="0" err="1" smtClean="0"/>
              <a:t>Sepsali</a:t>
            </a:r>
            <a:r>
              <a:rPr lang="cs-CZ" sz="3200" b="1" dirty="0" smtClean="0"/>
              <a:t> zákony – </a:t>
            </a:r>
            <a:r>
              <a:rPr lang="cs-CZ" sz="3200" b="1" u="sng" dirty="0" smtClean="0">
                <a:solidFill>
                  <a:srgbClr val="FFFF00"/>
                </a:solidFill>
              </a:rPr>
              <a:t>ZÁKON DVANÁCTI DESEK</a:t>
            </a:r>
            <a:r>
              <a:rPr lang="cs-CZ" sz="3200" b="1" u="sng" dirty="0" smtClean="0">
                <a:solidFill>
                  <a:srgbClr val="FFC000"/>
                </a:solidFill>
              </a:rPr>
              <a:t>.</a:t>
            </a:r>
            <a:endParaRPr lang="cs-CZ" sz="3200" b="1" u="sng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9336" y="620688"/>
            <a:ext cx="115932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Poměry mezi plebeji a patricii se zlepšily, došlo k vyrovnání práv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výroky shromáždění lidu se staly závaznými i pro patricie- Plebiscit, </a:t>
            </a:r>
            <a:br>
              <a:rPr lang="cs-CZ" sz="3200" b="1" dirty="0" smtClean="0"/>
            </a:br>
            <a:r>
              <a:rPr lang="cs-CZ" sz="3200" b="1" dirty="0" smtClean="0"/>
              <a:t>později </a:t>
            </a:r>
            <a:r>
              <a:rPr lang="cs-CZ" sz="3200" b="1" u="sng" dirty="0" smtClean="0"/>
              <a:t>plebejové patřili i k tzv. </a:t>
            </a:r>
            <a:r>
              <a:rPr lang="cs-CZ" sz="3200" b="1" u="sng" dirty="0" smtClean="0">
                <a:solidFill>
                  <a:srgbClr val="FFFF00"/>
                </a:solidFill>
              </a:rPr>
              <a:t>nobilitě- vznešení.</a:t>
            </a:r>
          </a:p>
          <a:p>
            <a:endParaRPr lang="cs-CZ" sz="3200" b="1" dirty="0"/>
          </a:p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9336" y="2484185"/>
            <a:ext cx="11593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Římané bojovali k více kmeny, nejvíce s KELTY (Galové).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4005064"/>
            <a:ext cx="12072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9336" y="5373216"/>
            <a:ext cx="11737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smtClean="0"/>
              <a:t>-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85711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39416" y="188640"/>
            <a:ext cx="1101722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Zdroje :</a:t>
            </a:r>
            <a:endParaRPr lang="cs-CZ" sz="2800" b="1" dirty="0" smtClean="0"/>
          </a:p>
          <a:p>
            <a:endParaRPr lang="cs-CZ" sz="2800" b="1" u="sng" dirty="0"/>
          </a:p>
          <a:p>
            <a:r>
              <a:rPr lang="cs-CZ" sz="2000" b="1" dirty="0"/>
              <a:t>Obr.č.1 – </a:t>
            </a:r>
            <a:r>
              <a:rPr lang="cs-CZ" sz="2000" b="1" dirty="0" smtClean="0"/>
              <a:t>NEZNÁMÝ</a:t>
            </a:r>
            <a:r>
              <a:rPr lang="cs-CZ" sz="2000" b="1" dirty="0"/>
              <a:t>. wikipedie [online]. [cit. 13.5.2014]. Dostupný na WWW: </a:t>
            </a:r>
            <a:r>
              <a:rPr lang="cs-CZ" sz="2000" b="1" dirty="0">
                <a:hlinkClick r:id="rId2"/>
              </a:rPr>
              <a:t>http://</a:t>
            </a:r>
            <a:r>
              <a:rPr lang="cs-CZ" sz="2000" b="1" dirty="0" smtClean="0">
                <a:hlinkClick r:id="rId2"/>
              </a:rPr>
              <a:t>cs.wikipedia.org/wiki/Alexandr_Makedonsk%C3%BD#mediaviewer/Soubor:Aleksander-d-store.jpg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  <a:br>
              <a:rPr lang="cs-CZ" sz="2000" b="1" dirty="0" smtClean="0"/>
            </a:br>
            <a:r>
              <a:rPr lang="cs-CZ" sz="2000" b="1" dirty="0"/>
              <a:t>Obr.č.2 </a:t>
            </a:r>
            <a:r>
              <a:rPr lang="cs-CZ" sz="2000" b="1" dirty="0" smtClean="0"/>
              <a:t>–NEZNÁMÝ</a:t>
            </a:r>
            <a:r>
              <a:rPr lang="cs-CZ" sz="2000" b="1" dirty="0"/>
              <a:t>. wikipedie [online]. [cit. 13.5.2014]. Dostupný na </a:t>
            </a:r>
            <a:r>
              <a:rPr lang="cs-CZ" sz="2000" b="1" dirty="0" smtClean="0"/>
              <a:t>WWW </a:t>
            </a:r>
            <a:r>
              <a:rPr lang="cs-CZ" sz="2000" b="1" dirty="0" smtClean="0">
                <a:hlinkClick r:id="rId3"/>
              </a:rPr>
              <a:t>http</a:t>
            </a:r>
            <a:r>
              <a:rPr lang="cs-CZ" sz="2000" b="1" dirty="0">
                <a:hlinkClick r:id="rId3"/>
              </a:rPr>
              <a:t>://cs.wikipedia.org/wiki/Filip_II._</a:t>
            </a:r>
            <a:r>
              <a:rPr lang="cs-CZ" sz="2000" b="1" dirty="0" smtClean="0">
                <a:hlinkClick r:id="rId3"/>
              </a:rPr>
              <a:t>Makedonsk%C3%BD#mediaviewer/Soubor:Filip_II_Macedonia.jpg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err="1" smtClean="0"/>
              <a:t>Obr.č</a:t>
            </a:r>
            <a:r>
              <a:rPr lang="cs-CZ" sz="2000" b="1" dirty="0" smtClean="0"/>
              <a:t>. 3 – </a:t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err="1" smtClean="0"/>
              <a:t>Obr.č</a:t>
            </a:r>
            <a:r>
              <a:rPr lang="cs-CZ" sz="2000" b="1" dirty="0" smtClean="0"/>
              <a:t>. </a:t>
            </a:r>
            <a:r>
              <a:rPr lang="cs-CZ" sz="2000" b="1" dirty="0"/>
              <a:t>4 </a:t>
            </a:r>
            <a:r>
              <a:rPr lang="cs-CZ" sz="2000" b="1" dirty="0" smtClean="0"/>
              <a:t>–</a:t>
            </a:r>
          </a:p>
          <a:p>
            <a:endParaRPr lang="cs-CZ" sz="2000" b="1" dirty="0"/>
          </a:p>
          <a:p>
            <a:r>
              <a:rPr lang="cs-CZ" sz="2000" b="1" dirty="0" smtClean="0"/>
              <a:t>Obr. č. 5 – </a:t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Obr.č.6 -</a:t>
            </a:r>
          </a:p>
          <a:p>
            <a:r>
              <a:rPr lang="cs-CZ" sz="2000" b="1" dirty="0" smtClean="0"/>
              <a:t> </a:t>
            </a:r>
          </a:p>
          <a:p>
            <a:r>
              <a:rPr lang="cs-CZ" sz="2000" b="1" dirty="0" smtClean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378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1603</TotalTime>
  <Words>235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Nebe</vt:lpstr>
      <vt:lpstr>Řím REPUBLIKOU</vt:lpstr>
      <vt:lpstr>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admin</cp:lastModifiedBy>
  <cp:revision>205</cp:revision>
  <dcterms:created xsi:type="dcterms:W3CDTF">2014-02-07T15:47:24Z</dcterms:created>
  <dcterms:modified xsi:type="dcterms:W3CDTF">2019-04-30T09:33:21Z</dcterms:modified>
</cp:coreProperties>
</file>