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6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9217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 Základy finanční gramotnosti, </a:t>
            </a:r>
            <a:br>
              <a:rPr lang="cs-CZ" sz="5400" b="1" u="sng" dirty="0">
                <a:solidFill>
                  <a:srgbClr val="FFFF00"/>
                </a:solidFill>
              </a:rPr>
            </a:br>
            <a:r>
              <a:rPr lang="cs-CZ" sz="5400" b="1" u="sng" dirty="0">
                <a:solidFill>
                  <a:srgbClr val="FFFF00"/>
                </a:solidFill>
              </a:rPr>
              <a:t>trh výrobků a služeb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duben, VO  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Prostředí, kde probíhá směna výrobků a služeb za peníze mezi kupujícím a prodávajícím–</a:t>
            </a:r>
            <a:r>
              <a:rPr lang="cs-CZ" sz="3200" b="1" u="sng" dirty="0">
                <a:solidFill>
                  <a:srgbClr val="FFFF00"/>
                </a:solidFill>
              </a:rPr>
              <a:t> trh výrobků a služeb.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1344" y="5255041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- </a:t>
            </a:r>
            <a:r>
              <a:rPr lang="cs-CZ" sz="3200" b="1" u="sng" dirty="0"/>
              <a:t>Nabídku</a:t>
            </a:r>
            <a:r>
              <a:rPr lang="cs-CZ" sz="3200" b="1" dirty="0"/>
              <a:t> – tvoří firmy, které vstupují na trh, , vyjadřuje jaké množství zboží jsou firmy schopny vyrábět a nabízet.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3573016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 Hlavní kategorie trhu – nabídka, poptávka, cena, konkurence.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 Cena je hlavním prostředkem pro fungování trhu-nabídka x poptávka </a:t>
            </a:r>
            <a:r>
              <a:rPr lang="cs-CZ" sz="3200" b="1" dirty="0">
                <a:solidFill>
                  <a:srgbClr val="FFFF00"/>
                </a:solidFill>
              </a:rPr>
              <a:t>            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32D86-8734-468E-A015-BECC56F4C692}"/>
              </a:ext>
            </a:extLst>
          </p:cNvPr>
          <p:cNvSpPr txBox="1"/>
          <p:nvPr/>
        </p:nvSpPr>
        <p:spPr>
          <a:xfrm>
            <a:off x="191344" y="2132856"/>
            <a:ext cx="1188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Třemi  základními subjekty trhu jsou : domácnosti, firmy, stát</a:t>
            </a:r>
            <a:r>
              <a:rPr lang="cs-CZ" sz="3200" b="1" dirty="0"/>
              <a:t>.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Poptávku</a:t>
            </a:r>
            <a:r>
              <a:rPr lang="cs-CZ" sz="3200" b="1" dirty="0"/>
              <a:t> – tvoří domácnosti, vyjadřuje jaké množství zboží jsou domácnosti ochotny a schopny nakoupit na trhu při různých cenách.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1344" y="5652537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4869160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O tvorbě cen rozhodují tyto faktory – náklady </a:t>
            </a:r>
            <a:r>
              <a:rPr lang="cs-CZ" sz="3200" b="1" u="sng" dirty="0" err="1">
                <a:solidFill>
                  <a:srgbClr val="FFFF00"/>
                </a:solidFill>
              </a:rPr>
              <a:t>spojenés</a:t>
            </a:r>
            <a:r>
              <a:rPr lang="cs-CZ" sz="3200" b="1" u="sng" dirty="0">
                <a:solidFill>
                  <a:srgbClr val="FFFF00"/>
                </a:solidFill>
              </a:rPr>
              <a:t> výrobou,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  poptávka po zboží ( roste-li poptávka-obvykle roste cena),nabídka zboží ( roste-li nabídka zpravidla cena klesá).              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32D86-8734-468E-A015-BECC56F4C692}"/>
              </a:ext>
            </a:extLst>
          </p:cNvPr>
          <p:cNvSpPr txBox="1"/>
          <p:nvPr/>
        </p:nvSpPr>
        <p:spPr>
          <a:xfrm>
            <a:off x="94656" y="2507412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Cena</a:t>
            </a:r>
            <a:r>
              <a:rPr lang="cs-CZ" sz="3200" b="1" dirty="0"/>
              <a:t> – je částka, za kterou je výrobce, nebo obchodník ochotný nabízený výrobek nebo službu prodat. </a:t>
            </a:r>
            <a:r>
              <a:rPr lang="cs-CZ" sz="3200" b="1" u="sng" dirty="0"/>
              <a:t>Tržní cena</a:t>
            </a:r>
            <a:r>
              <a:rPr lang="cs-CZ" sz="3200" b="1" dirty="0"/>
              <a:t> – je cena za kterou je někdo ochoten výrobek nebo službu koupit.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5189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Velkoobchodní cena - </a:t>
            </a:r>
            <a:r>
              <a:rPr lang="cs-CZ" sz="3200" b="1" dirty="0"/>
              <a:t> cena zboží přímo od výrobce či dovozce pro velkoodběratele, kteří toto zboží přepravují do prodejen k zákazníkovi.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1344" y="5652537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4869160"/>
            <a:ext cx="11737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Konkurence</a:t>
            </a:r>
            <a:r>
              <a:rPr lang="cs-CZ" sz="3200" b="1" dirty="0"/>
              <a:t> – nutné pro správné fungování trhu – hrozí monopol </a:t>
            </a:r>
            <a:br>
              <a:rPr lang="cs-CZ" sz="3200" b="1" dirty="0"/>
            </a:br>
            <a:r>
              <a:rPr lang="cs-CZ" sz="3200" b="1" dirty="0"/>
              <a:t>   ( </a:t>
            </a:r>
            <a:r>
              <a:rPr lang="cs-CZ" sz="3200" b="1"/>
              <a:t>diktát ceny).  </a:t>
            </a:r>
            <a:r>
              <a:rPr lang="cs-CZ" sz="3200" b="1" u="sng">
                <a:solidFill>
                  <a:srgbClr val="FFFF00"/>
                </a:solidFill>
              </a:rPr>
              <a:t>                      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32D86-8734-468E-A015-BECC56F4C692}"/>
              </a:ext>
            </a:extLst>
          </p:cNvPr>
          <p:cNvSpPr txBox="1"/>
          <p:nvPr/>
        </p:nvSpPr>
        <p:spPr>
          <a:xfrm>
            <a:off x="94656" y="2507412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Maloobchodní cena </a:t>
            </a:r>
            <a:r>
              <a:rPr lang="cs-CZ" sz="3200" b="1" dirty="0"/>
              <a:t>– cena zboží na pultě prodejny určení konečnému zákazníkovi. K </a:t>
            </a:r>
            <a:r>
              <a:rPr lang="cs-CZ" sz="3200" b="1" dirty="0" err="1"/>
              <a:t>velkoobch.ceně</a:t>
            </a:r>
            <a:r>
              <a:rPr lang="cs-CZ" sz="3200" b="1" dirty="0"/>
              <a:t> si obchodník připočítává náklady na přepravu a marži ( jeho zisk).</a:t>
            </a:r>
          </a:p>
        </p:txBody>
      </p:sp>
    </p:spTree>
    <p:extLst>
      <p:ext uri="{BB962C8B-B14F-4D97-AF65-F5344CB8AC3E}">
        <p14:creationId xmlns:p14="http://schemas.microsoft.com/office/powerpoint/2010/main" val="417587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1057</TotalTime>
  <Words>261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146</cp:revision>
  <dcterms:created xsi:type="dcterms:W3CDTF">2014-02-05T17:07:28Z</dcterms:created>
  <dcterms:modified xsi:type="dcterms:W3CDTF">2021-04-12T19:27:42Z</dcterms:modified>
</cp:coreProperties>
</file>